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1581" r:id="rId2"/>
    <p:sldId id="2147482664" r:id="rId3"/>
    <p:sldId id="2147482660" r:id="rId4"/>
    <p:sldId id="2147482665" r:id="rId5"/>
    <p:sldId id="2147482663" r:id="rId6"/>
    <p:sldId id="1582" r:id="rId7"/>
    <p:sldId id="1586" r:id="rId8"/>
    <p:sldId id="1587" r:id="rId9"/>
    <p:sldId id="1590" r:id="rId10"/>
    <p:sldId id="1592" r:id="rId11"/>
    <p:sldId id="1599" r:id="rId12"/>
    <p:sldId id="2147482661" r:id="rId13"/>
    <p:sldId id="2147482662" r:id="rId14"/>
    <p:sldId id="1598" r:id="rId15"/>
    <p:sldId id="259" r:id="rId16"/>
    <p:sldId id="260" r:id="rId17"/>
    <p:sldId id="261" r:id="rId18"/>
  </p:sldIdLst>
  <p:sldSz cx="12192000" cy="6858000"/>
  <p:notesSz cx="6797675" cy="9926638"/>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09" autoAdjust="0"/>
    <p:restoredTop sz="87979" autoAdjust="0"/>
  </p:normalViewPr>
  <p:slideViewPr>
    <p:cSldViewPr snapToGrid="0">
      <p:cViewPr varScale="1">
        <p:scale>
          <a:sx n="97" d="100"/>
          <a:sy n="97" d="100"/>
        </p:scale>
        <p:origin x="690" y="9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902BB15-6824-4735-984C-F4A6CF6CFD89}" type="datetimeFigureOut">
              <a:rPr lang="en-BE" smtClean="0"/>
              <a:t>15/09/2026</a:t>
            </a:fld>
            <a:endParaRPr lang="en-BE"/>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3A20687-D485-47C8-BE58-CEDDECA733E1}" type="slidenum">
              <a:rPr lang="en-BE" smtClean="0"/>
              <a:t>‹#›</a:t>
            </a:fld>
            <a:endParaRPr lang="en-BE"/>
          </a:p>
        </p:txBody>
      </p:sp>
    </p:spTree>
    <p:extLst>
      <p:ext uri="{BB962C8B-B14F-4D97-AF65-F5344CB8AC3E}">
        <p14:creationId xmlns:p14="http://schemas.microsoft.com/office/powerpoint/2010/main" val="324270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D3A20687-D485-47C8-BE58-CEDDECA733E1}" type="slidenum">
              <a:rPr lang="en-BE" smtClean="0"/>
              <a:t>1</a:t>
            </a:fld>
            <a:endParaRPr lang="en-BE"/>
          </a:p>
        </p:txBody>
      </p:sp>
    </p:spTree>
    <p:extLst>
      <p:ext uri="{BB962C8B-B14F-4D97-AF65-F5344CB8AC3E}">
        <p14:creationId xmlns:p14="http://schemas.microsoft.com/office/powerpoint/2010/main" val="34038624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965AF-CE85-A58D-F263-B2D11E0F87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A9D28-F597-D724-92C8-A5724101BC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25445A-35A8-90BC-B743-625391D7638C}"/>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68E1087B-F5F5-874F-D0D5-6574639D33DC}"/>
              </a:ext>
            </a:extLst>
          </p:cNvPr>
          <p:cNvSpPr>
            <a:spLocks noGrp="1"/>
          </p:cNvSpPr>
          <p:nvPr>
            <p:ph type="sldNum" sz="quarter" idx="5"/>
          </p:nvPr>
        </p:nvSpPr>
        <p:spPr/>
        <p:txBody>
          <a:bodyPr/>
          <a:lstStyle/>
          <a:p>
            <a:fld id="{06DB6281-6A26-4FB1-AC89-0B3973632341}" type="slidenum">
              <a:rPr lang="en-BE" smtClean="0"/>
              <a:t>2</a:t>
            </a:fld>
            <a:endParaRPr lang="en-BE"/>
          </a:p>
        </p:txBody>
      </p:sp>
    </p:spTree>
    <p:extLst>
      <p:ext uri="{BB962C8B-B14F-4D97-AF65-F5344CB8AC3E}">
        <p14:creationId xmlns:p14="http://schemas.microsoft.com/office/powerpoint/2010/main" val="2196636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25EA1-5C05-7DC7-7207-033BDE18F5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FD21B3-6BB1-4460-1892-48472BBC18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8634EF-4FB2-0CEC-9D35-6A569506C484}"/>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95B21E2A-23DD-0678-FA55-1B1C8B29EF15}"/>
              </a:ext>
            </a:extLst>
          </p:cNvPr>
          <p:cNvSpPr>
            <a:spLocks noGrp="1"/>
          </p:cNvSpPr>
          <p:nvPr>
            <p:ph type="sldNum" sz="quarter" idx="5"/>
          </p:nvPr>
        </p:nvSpPr>
        <p:spPr/>
        <p:txBody>
          <a:bodyPr/>
          <a:lstStyle/>
          <a:p>
            <a:fld id="{06DB6281-6A26-4FB1-AC89-0B3973632341}" type="slidenum">
              <a:rPr lang="en-BE" smtClean="0"/>
              <a:t>3</a:t>
            </a:fld>
            <a:endParaRPr lang="en-BE"/>
          </a:p>
        </p:txBody>
      </p:sp>
    </p:spTree>
    <p:extLst>
      <p:ext uri="{BB962C8B-B14F-4D97-AF65-F5344CB8AC3E}">
        <p14:creationId xmlns:p14="http://schemas.microsoft.com/office/powerpoint/2010/main" val="1906510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27148-BAA7-B24F-8FEA-E12C2A961C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E0FE5-5363-03CB-AA45-B737339CEF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C981A4-9046-806A-C9CC-C1AC951DA61B}"/>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C8D849C2-5CEA-8187-ADD4-DB18FA359DF8}"/>
              </a:ext>
            </a:extLst>
          </p:cNvPr>
          <p:cNvSpPr>
            <a:spLocks noGrp="1"/>
          </p:cNvSpPr>
          <p:nvPr>
            <p:ph type="sldNum" sz="quarter" idx="5"/>
          </p:nvPr>
        </p:nvSpPr>
        <p:spPr/>
        <p:txBody>
          <a:bodyPr/>
          <a:lstStyle/>
          <a:p>
            <a:fld id="{06DB6281-6A26-4FB1-AC89-0B3973632341}" type="slidenum">
              <a:rPr lang="en-BE" smtClean="0"/>
              <a:t>4</a:t>
            </a:fld>
            <a:endParaRPr lang="en-BE"/>
          </a:p>
        </p:txBody>
      </p:sp>
    </p:spTree>
    <p:extLst>
      <p:ext uri="{BB962C8B-B14F-4D97-AF65-F5344CB8AC3E}">
        <p14:creationId xmlns:p14="http://schemas.microsoft.com/office/powerpoint/2010/main" val="2313592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134D5-59C7-3879-8016-01F0414236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DFC1A-A47D-25B5-D0ED-3D9C420A14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026252-C0AB-C537-497A-D48914A0FC48}"/>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4078DF42-FD42-7CD4-5CA6-182BCB7722CC}"/>
              </a:ext>
            </a:extLst>
          </p:cNvPr>
          <p:cNvSpPr>
            <a:spLocks noGrp="1"/>
          </p:cNvSpPr>
          <p:nvPr>
            <p:ph type="sldNum" sz="quarter" idx="5"/>
          </p:nvPr>
        </p:nvSpPr>
        <p:spPr/>
        <p:txBody>
          <a:bodyPr/>
          <a:lstStyle/>
          <a:p>
            <a:fld id="{06DB6281-6A26-4FB1-AC89-0B3973632341}" type="slidenum">
              <a:rPr lang="en-BE" smtClean="0"/>
              <a:t>5</a:t>
            </a:fld>
            <a:endParaRPr lang="en-BE"/>
          </a:p>
        </p:txBody>
      </p:sp>
    </p:spTree>
    <p:extLst>
      <p:ext uri="{BB962C8B-B14F-4D97-AF65-F5344CB8AC3E}">
        <p14:creationId xmlns:p14="http://schemas.microsoft.com/office/powerpoint/2010/main" val="2107957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F7F18-9884-FAEC-F359-451FCDAFC0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C8BBD-2FD3-DF78-389B-2C2C6B495B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CB926-6A39-6CDA-D7C2-DC5943E8E43A}"/>
              </a:ext>
            </a:extLst>
          </p:cNvPr>
          <p:cNvSpPr>
            <a:spLocks noGrp="1"/>
          </p:cNvSpPr>
          <p:nvPr>
            <p:ph type="body" idx="1"/>
          </p:nvPr>
        </p:nvSpPr>
        <p:spPr/>
        <p:txBody>
          <a:bodyPr/>
          <a:lstStyle/>
          <a:p>
            <a:endParaRPr lang="en-BE" dirty="0"/>
          </a:p>
        </p:txBody>
      </p:sp>
      <p:sp>
        <p:nvSpPr>
          <p:cNvPr id="4" name="Slide Number Placeholder 3">
            <a:extLst>
              <a:ext uri="{FF2B5EF4-FFF2-40B4-BE49-F238E27FC236}">
                <a16:creationId xmlns:a16="http://schemas.microsoft.com/office/drawing/2014/main" id="{52DBA91B-E02D-1441-BBE9-FE370A3CD567}"/>
              </a:ext>
            </a:extLst>
          </p:cNvPr>
          <p:cNvSpPr>
            <a:spLocks noGrp="1"/>
          </p:cNvSpPr>
          <p:nvPr>
            <p:ph type="sldNum" sz="quarter" idx="5"/>
          </p:nvPr>
        </p:nvSpPr>
        <p:spPr/>
        <p:txBody>
          <a:bodyPr/>
          <a:lstStyle/>
          <a:p>
            <a:fld id="{06DB6281-6A26-4FB1-AC89-0B3973632341}" type="slidenum">
              <a:rPr lang="en-BE" smtClean="0"/>
              <a:t>6</a:t>
            </a:fld>
            <a:endParaRPr lang="en-BE"/>
          </a:p>
        </p:txBody>
      </p:sp>
    </p:spTree>
    <p:extLst>
      <p:ext uri="{BB962C8B-B14F-4D97-AF65-F5344CB8AC3E}">
        <p14:creationId xmlns:p14="http://schemas.microsoft.com/office/powerpoint/2010/main" val="4155633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46BBF-1CEE-0A2E-7713-062A808EA8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BE"/>
          </a:p>
        </p:txBody>
      </p:sp>
      <p:sp>
        <p:nvSpPr>
          <p:cNvPr id="3" name="Subtitle 2">
            <a:extLst>
              <a:ext uri="{FF2B5EF4-FFF2-40B4-BE49-F238E27FC236}">
                <a16:creationId xmlns:a16="http://schemas.microsoft.com/office/drawing/2014/main" id="{BF89F527-4E53-6835-7670-80FF39B762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BE"/>
          </a:p>
        </p:txBody>
      </p:sp>
      <p:sp>
        <p:nvSpPr>
          <p:cNvPr id="4" name="Date Placeholder 3">
            <a:extLst>
              <a:ext uri="{FF2B5EF4-FFF2-40B4-BE49-F238E27FC236}">
                <a16:creationId xmlns:a16="http://schemas.microsoft.com/office/drawing/2014/main" id="{907F2678-5F4B-A112-5AE3-644C4731C4E2}"/>
              </a:ext>
            </a:extLst>
          </p:cNvPr>
          <p:cNvSpPr>
            <a:spLocks noGrp="1"/>
          </p:cNvSpPr>
          <p:nvPr>
            <p:ph type="dt" sz="half" idx="10"/>
          </p:nvPr>
        </p:nvSpPr>
        <p:spPr/>
        <p:txBody>
          <a:bodyPr/>
          <a:lstStyle/>
          <a:p>
            <a:fld id="{D4232387-CD86-480D-AF1C-50CEF5B924D3}" type="datetimeFigureOut">
              <a:rPr lang="en-BE" smtClean="0"/>
              <a:t>15/09/2026</a:t>
            </a:fld>
            <a:endParaRPr lang="en-BE"/>
          </a:p>
        </p:txBody>
      </p:sp>
      <p:sp>
        <p:nvSpPr>
          <p:cNvPr id="5" name="Footer Placeholder 4">
            <a:extLst>
              <a:ext uri="{FF2B5EF4-FFF2-40B4-BE49-F238E27FC236}">
                <a16:creationId xmlns:a16="http://schemas.microsoft.com/office/drawing/2014/main" id="{7B49A49C-094A-8A74-9568-3D0361913E3C}"/>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1B444647-EC90-9EF7-3F94-C90854001D0B}"/>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3475063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3F232-66DE-08DA-DEAB-A9E0539C5E30}"/>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6C398C2F-4959-8F1A-1FA3-FE849AA761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60DFE0F2-96D1-4A24-C5F8-169231CC08E2}"/>
              </a:ext>
            </a:extLst>
          </p:cNvPr>
          <p:cNvSpPr>
            <a:spLocks noGrp="1"/>
          </p:cNvSpPr>
          <p:nvPr>
            <p:ph type="dt" sz="half" idx="10"/>
          </p:nvPr>
        </p:nvSpPr>
        <p:spPr/>
        <p:txBody>
          <a:bodyPr/>
          <a:lstStyle/>
          <a:p>
            <a:fld id="{D4232387-CD86-480D-AF1C-50CEF5B924D3}" type="datetimeFigureOut">
              <a:rPr lang="en-BE" smtClean="0"/>
              <a:t>15/09/2026</a:t>
            </a:fld>
            <a:endParaRPr lang="en-BE"/>
          </a:p>
        </p:txBody>
      </p:sp>
      <p:sp>
        <p:nvSpPr>
          <p:cNvPr id="5" name="Footer Placeholder 4">
            <a:extLst>
              <a:ext uri="{FF2B5EF4-FFF2-40B4-BE49-F238E27FC236}">
                <a16:creationId xmlns:a16="http://schemas.microsoft.com/office/drawing/2014/main" id="{46EFBA2B-A311-8950-438A-9CBDAFE01240}"/>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97E46ACA-FE25-7E06-A485-D36F46FD8477}"/>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1902345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D354C-4657-D408-4EFA-163380444C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BE"/>
          </a:p>
        </p:txBody>
      </p:sp>
      <p:sp>
        <p:nvSpPr>
          <p:cNvPr id="3" name="Text Placeholder 2">
            <a:extLst>
              <a:ext uri="{FF2B5EF4-FFF2-40B4-BE49-F238E27FC236}">
                <a16:creationId xmlns:a16="http://schemas.microsoft.com/office/drawing/2014/main" id="{325869BA-3E36-F601-D2ED-319FBCD36A5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903991-71E0-7435-C370-3B3E0F9317DB}"/>
              </a:ext>
            </a:extLst>
          </p:cNvPr>
          <p:cNvSpPr>
            <a:spLocks noGrp="1"/>
          </p:cNvSpPr>
          <p:nvPr>
            <p:ph type="dt" sz="half" idx="10"/>
          </p:nvPr>
        </p:nvSpPr>
        <p:spPr/>
        <p:txBody>
          <a:bodyPr/>
          <a:lstStyle/>
          <a:p>
            <a:fld id="{D4232387-CD86-480D-AF1C-50CEF5B924D3}" type="datetimeFigureOut">
              <a:rPr lang="en-BE" smtClean="0"/>
              <a:t>15/09/2026</a:t>
            </a:fld>
            <a:endParaRPr lang="en-BE"/>
          </a:p>
        </p:txBody>
      </p:sp>
      <p:sp>
        <p:nvSpPr>
          <p:cNvPr id="5" name="Footer Placeholder 4">
            <a:extLst>
              <a:ext uri="{FF2B5EF4-FFF2-40B4-BE49-F238E27FC236}">
                <a16:creationId xmlns:a16="http://schemas.microsoft.com/office/drawing/2014/main" id="{D99B7F1A-559B-FBCE-BD39-9118785736EA}"/>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B4FFEBF3-D9FF-E1D2-1585-25A13F6B9600}"/>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2254725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8D1BF-727A-A460-DB4A-941DAF4779FF}"/>
              </a:ext>
            </a:extLst>
          </p:cNvPr>
          <p:cNvSpPr>
            <a:spLocks noGrp="1"/>
          </p:cNvSpPr>
          <p:nvPr>
            <p:ph type="title"/>
          </p:nvPr>
        </p:nvSpPr>
        <p:spPr/>
        <p:txBody>
          <a:bodyPr/>
          <a:lstStyle/>
          <a:p>
            <a:r>
              <a:rPr lang="en-US"/>
              <a:t>Click to edit Master title style</a:t>
            </a:r>
            <a:endParaRPr lang="en-BE"/>
          </a:p>
        </p:txBody>
      </p:sp>
      <p:sp>
        <p:nvSpPr>
          <p:cNvPr id="3" name="Content Placeholder 2">
            <a:extLst>
              <a:ext uri="{FF2B5EF4-FFF2-40B4-BE49-F238E27FC236}">
                <a16:creationId xmlns:a16="http://schemas.microsoft.com/office/drawing/2014/main" id="{81238B6A-674D-85D3-D238-A3A0DF90E8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Content Placeholder 3">
            <a:extLst>
              <a:ext uri="{FF2B5EF4-FFF2-40B4-BE49-F238E27FC236}">
                <a16:creationId xmlns:a16="http://schemas.microsoft.com/office/drawing/2014/main" id="{DD6C18E6-F918-A5F9-2E56-6F01FC9FF8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Date Placeholder 4">
            <a:extLst>
              <a:ext uri="{FF2B5EF4-FFF2-40B4-BE49-F238E27FC236}">
                <a16:creationId xmlns:a16="http://schemas.microsoft.com/office/drawing/2014/main" id="{FC9B3F0E-D946-688A-E253-68BF703A7C4F}"/>
              </a:ext>
            </a:extLst>
          </p:cNvPr>
          <p:cNvSpPr>
            <a:spLocks noGrp="1"/>
          </p:cNvSpPr>
          <p:nvPr>
            <p:ph type="dt" sz="half" idx="10"/>
          </p:nvPr>
        </p:nvSpPr>
        <p:spPr/>
        <p:txBody>
          <a:bodyPr/>
          <a:lstStyle/>
          <a:p>
            <a:fld id="{D4232387-CD86-480D-AF1C-50CEF5B924D3}" type="datetimeFigureOut">
              <a:rPr lang="en-BE" smtClean="0"/>
              <a:t>15/09/2026</a:t>
            </a:fld>
            <a:endParaRPr lang="en-BE"/>
          </a:p>
        </p:txBody>
      </p:sp>
      <p:sp>
        <p:nvSpPr>
          <p:cNvPr id="6" name="Footer Placeholder 5">
            <a:extLst>
              <a:ext uri="{FF2B5EF4-FFF2-40B4-BE49-F238E27FC236}">
                <a16:creationId xmlns:a16="http://schemas.microsoft.com/office/drawing/2014/main" id="{2301ACC8-73B7-88C6-F25C-0DBF5E00480E}"/>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60E32958-5F6E-BFB3-0DBD-65BFB9999888}"/>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1347641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59C98-A82C-C046-AF01-96FAE6DBC28C}"/>
              </a:ext>
            </a:extLst>
          </p:cNvPr>
          <p:cNvSpPr>
            <a:spLocks noGrp="1"/>
          </p:cNvSpPr>
          <p:nvPr>
            <p:ph type="title"/>
          </p:nvPr>
        </p:nvSpPr>
        <p:spPr>
          <a:xfrm>
            <a:off x="839788" y="365125"/>
            <a:ext cx="10515600" cy="1325563"/>
          </a:xfrm>
        </p:spPr>
        <p:txBody>
          <a:bodyPr/>
          <a:lstStyle/>
          <a:p>
            <a:r>
              <a:rPr lang="en-US"/>
              <a:t>Click to edit Master title style</a:t>
            </a:r>
            <a:endParaRPr lang="en-BE"/>
          </a:p>
        </p:txBody>
      </p:sp>
      <p:sp>
        <p:nvSpPr>
          <p:cNvPr id="3" name="Text Placeholder 2">
            <a:extLst>
              <a:ext uri="{FF2B5EF4-FFF2-40B4-BE49-F238E27FC236}">
                <a16:creationId xmlns:a16="http://schemas.microsoft.com/office/drawing/2014/main" id="{0CA87E6F-3476-0032-F543-95F11E2251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DE7912-F81F-012E-C190-2EDF0BF389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5" name="Text Placeholder 4">
            <a:extLst>
              <a:ext uri="{FF2B5EF4-FFF2-40B4-BE49-F238E27FC236}">
                <a16:creationId xmlns:a16="http://schemas.microsoft.com/office/drawing/2014/main" id="{011773B2-52F7-16CA-8173-9F67E5DD687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59F042-CFFB-F929-7E95-CF6E64C396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7" name="Date Placeholder 6">
            <a:extLst>
              <a:ext uri="{FF2B5EF4-FFF2-40B4-BE49-F238E27FC236}">
                <a16:creationId xmlns:a16="http://schemas.microsoft.com/office/drawing/2014/main" id="{A7213828-D60B-86BA-11C8-8D233E080CD9}"/>
              </a:ext>
            </a:extLst>
          </p:cNvPr>
          <p:cNvSpPr>
            <a:spLocks noGrp="1"/>
          </p:cNvSpPr>
          <p:nvPr>
            <p:ph type="dt" sz="half" idx="10"/>
          </p:nvPr>
        </p:nvSpPr>
        <p:spPr/>
        <p:txBody>
          <a:bodyPr/>
          <a:lstStyle/>
          <a:p>
            <a:fld id="{D4232387-CD86-480D-AF1C-50CEF5B924D3}" type="datetimeFigureOut">
              <a:rPr lang="en-BE" smtClean="0"/>
              <a:t>15/09/2026</a:t>
            </a:fld>
            <a:endParaRPr lang="en-BE"/>
          </a:p>
        </p:txBody>
      </p:sp>
      <p:sp>
        <p:nvSpPr>
          <p:cNvPr id="8" name="Footer Placeholder 7">
            <a:extLst>
              <a:ext uri="{FF2B5EF4-FFF2-40B4-BE49-F238E27FC236}">
                <a16:creationId xmlns:a16="http://schemas.microsoft.com/office/drawing/2014/main" id="{C1574B77-314B-E081-52C3-8C5DD239A703}"/>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0FB5479E-DFED-DA53-3E99-5F2EB29C0B95}"/>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451714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9E610-D252-E655-0058-F3200A688CE6}"/>
              </a:ext>
            </a:extLst>
          </p:cNvPr>
          <p:cNvSpPr>
            <a:spLocks noGrp="1"/>
          </p:cNvSpPr>
          <p:nvPr>
            <p:ph type="title"/>
          </p:nvPr>
        </p:nvSpPr>
        <p:spPr/>
        <p:txBody>
          <a:bodyPr/>
          <a:lstStyle/>
          <a:p>
            <a:r>
              <a:rPr lang="en-US"/>
              <a:t>Click to edit Master title style</a:t>
            </a:r>
            <a:endParaRPr lang="en-BE"/>
          </a:p>
        </p:txBody>
      </p:sp>
      <p:sp>
        <p:nvSpPr>
          <p:cNvPr id="3" name="Date Placeholder 2">
            <a:extLst>
              <a:ext uri="{FF2B5EF4-FFF2-40B4-BE49-F238E27FC236}">
                <a16:creationId xmlns:a16="http://schemas.microsoft.com/office/drawing/2014/main" id="{29E06C35-C934-B933-C553-434D9938DE75}"/>
              </a:ext>
            </a:extLst>
          </p:cNvPr>
          <p:cNvSpPr>
            <a:spLocks noGrp="1"/>
          </p:cNvSpPr>
          <p:nvPr>
            <p:ph type="dt" sz="half" idx="10"/>
          </p:nvPr>
        </p:nvSpPr>
        <p:spPr/>
        <p:txBody>
          <a:bodyPr/>
          <a:lstStyle/>
          <a:p>
            <a:fld id="{D4232387-CD86-480D-AF1C-50CEF5B924D3}" type="datetimeFigureOut">
              <a:rPr lang="en-BE" smtClean="0"/>
              <a:t>15/09/2026</a:t>
            </a:fld>
            <a:endParaRPr lang="en-BE"/>
          </a:p>
        </p:txBody>
      </p:sp>
      <p:sp>
        <p:nvSpPr>
          <p:cNvPr id="4" name="Footer Placeholder 3">
            <a:extLst>
              <a:ext uri="{FF2B5EF4-FFF2-40B4-BE49-F238E27FC236}">
                <a16:creationId xmlns:a16="http://schemas.microsoft.com/office/drawing/2014/main" id="{BF5183A5-F614-64FC-1B7D-6057121072F6}"/>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53160F43-37A0-DC7C-1D45-C5F1A07173AF}"/>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96499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D97758-F337-52EE-5940-DDA1477FE1BF}"/>
              </a:ext>
            </a:extLst>
          </p:cNvPr>
          <p:cNvSpPr>
            <a:spLocks noGrp="1"/>
          </p:cNvSpPr>
          <p:nvPr>
            <p:ph type="dt" sz="half" idx="10"/>
          </p:nvPr>
        </p:nvSpPr>
        <p:spPr/>
        <p:txBody>
          <a:bodyPr/>
          <a:lstStyle/>
          <a:p>
            <a:fld id="{D4232387-CD86-480D-AF1C-50CEF5B924D3}" type="datetimeFigureOut">
              <a:rPr lang="en-BE" smtClean="0"/>
              <a:t>15/09/2026</a:t>
            </a:fld>
            <a:endParaRPr lang="en-BE"/>
          </a:p>
        </p:txBody>
      </p:sp>
      <p:sp>
        <p:nvSpPr>
          <p:cNvPr id="3" name="Footer Placeholder 2">
            <a:extLst>
              <a:ext uri="{FF2B5EF4-FFF2-40B4-BE49-F238E27FC236}">
                <a16:creationId xmlns:a16="http://schemas.microsoft.com/office/drawing/2014/main" id="{2E838949-14E1-9770-B333-502E5E5C603B}"/>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D654967F-9498-05FC-371C-60651D26EBFD}"/>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94220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1789E-5948-0F9B-1471-BB3183CF00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96EB701A-98F0-45B2-2215-E214E08E0B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Text Placeholder 3">
            <a:extLst>
              <a:ext uri="{FF2B5EF4-FFF2-40B4-BE49-F238E27FC236}">
                <a16:creationId xmlns:a16="http://schemas.microsoft.com/office/drawing/2014/main" id="{19F1E9F0-FEB2-2AEB-4C13-82434FE9B3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D9F2FF-6858-26C4-ECBC-61425A070647}"/>
              </a:ext>
            </a:extLst>
          </p:cNvPr>
          <p:cNvSpPr>
            <a:spLocks noGrp="1"/>
          </p:cNvSpPr>
          <p:nvPr>
            <p:ph type="dt" sz="half" idx="10"/>
          </p:nvPr>
        </p:nvSpPr>
        <p:spPr/>
        <p:txBody>
          <a:bodyPr/>
          <a:lstStyle/>
          <a:p>
            <a:fld id="{D4232387-CD86-480D-AF1C-50CEF5B924D3}" type="datetimeFigureOut">
              <a:rPr lang="en-BE" smtClean="0"/>
              <a:t>15/09/2026</a:t>
            </a:fld>
            <a:endParaRPr lang="en-BE"/>
          </a:p>
        </p:txBody>
      </p:sp>
      <p:sp>
        <p:nvSpPr>
          <p:cNvPr id="6" name="Footer Placeholder 5">
            <a:extLst>
              <a:ext uri="{FF2B5EF4-FFF2-40B4-BE49-F238E27FC236}">
                <a16:creationId xmlns:a16="http://schemas.microsoft.com/office/drawing/2014/main" id="{024F2407-DF39-FC98-BC3B-011C0849DC15}"/>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916208CE-68B0-E0E5-AACE-7A0494BDD384}"/>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71061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43903-9037-1C1D-4D58-E43B8CF09B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BE"/>
          </a:p>
        </p:txBody>
      </p:sp>
      <p:sp>
        <p:nvSpPr>
          <p:cNvPr id="3" name="Picture Placeholder 2">
            <a:extLst>
              <a:ext uri="{FF2B5EF4-FFF2-40B4-BE49-F238E27FC236}">
                <a16:creationId xmlns:a16="http://schemas.microsoft.com/office/drawing/2014/main" id="{BE642A48-E1D0-8606-885B-510B64C384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A5E41181-4BE3-37F7-6F32-D4BCCC13BE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A8DAFB-978E-DDC0-332A-51ADA797E4A9}"/>
              </a:ext>
            </a:extLst>
          </p:cNvPr>
          <p:cNvSpPr>
            <a:spLocks noGrp="1"/>
          </p:cNvSpPr>
          <p:nvPr>
            <p:ph type="dt" sz="half" idx="10"/>
          </p:nvPr>
        </p:nvSpPr>
        <p:spPr/>
        <p:txBody>
          <a:bodyPr/>
          <a:lstStyle/>
          <a:p>
            <a:fld id="{D4232387-CD86-480D-AF1C-50CEF5B924D3}" type="datetimeFigureOut">
              <a:rPr lang="en-BE" smtClean="0"/>
              <a:t>15/09/2026</a:t>
            </a:fld>
            <a:endParaRPr lang="en-BE"/>
          </a:p>
        </p:txBody>
      </p:sp>
      <p:sp>
        <p:nvSpPr>
          <p:cNvPr id="6" name="Footer Placeholder 5">
            <a:extLst>
              <a:ext uri="{FF2B5EF4-FFF2-40B4-BE49-F238E27FC236}">
                <a16:creationId xmlns:a16="http://schemas.microsoft.com/office/drawing/2014/main" id="{7D5406AC-1AA8-BE44-2945-A79CC24DF25B}"/>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5216F576-3896-8A2E-6185-821AE44DB965}"/>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854683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7126B-C6DB-D956-21E4-74C3EC38A6A3}"/>
              </a:ext>
            </a:extLst>
          </p:cNvPr>
          <p:cNvSpPr>
            <a:spLocks noGrp="1"/>
          </p:cNvSpPr>
          <p:nvPr>
            <p:ph type="title"/>
          </p:nvPr>
        </p:nvSpPr>
        <p:spPr/>
        <p:txBody>
          <a:bodyPr/>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635A3593-F4F3-608D-6787-557ADFFAB9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93ACBE8C-791A-5214-E5EC-5E5B5C14772D}"/>
              </a:ext>
            </a:extLst>
          </p:cNvPr>
          <p:cNvSpPr>
            <a:spLocks noGrp="1"/>
          </p:cNvSpPr>
          <p:nvPr>
            <p:ph type="dt" sz="half" idx="10"/>
          </p:nvPr>
        </p:nvSpPr>
        <p:spPr/>
        <p:txBody>
          <a:bodyPr/>
          <a:lstStyle/>
          <a:p>
            <a:fld id="{D4232387-CD86-480D-AF1C-50CEF5B924D3}" type="datetimeFigureOut">
              <a:rPr lang="en-BE" smtClean="0"/>
              <a:t>15/09/2026</a:t>
            </a:fld>
            <a:endParaRPr lang="en-BE"/>
          </a:p>
        </p:txBody>
      </p:sp>
      <p:sp>
        <p:nvSpPr>
          <p:cNvPr id="5" name="Footer Placeholder 4">
            <a:extLst>
              <a:ext uri="{FF2B5EF4-FFF2-40B4-BE49-F238E27FC236}">
                <a16:creationId xmlns:a16="http://schemas.microsoft.com/office/drawing/2014/main" id="{436D22A2-F6B3-9DD1-6CFD-C3D500D78834}"/>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AB95B408-F25D-A5EC-2A8A-B239DE515EF0}"/>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2055678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BF007B-AB56-1A07-EE63-1292EE0339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BE"/>
          </a:p>
        </p:txBody>
      </p:sp>
      <p:sp>
        <p:nvSpPr>
          <p:cNvPr id="3" name="Vertical Text Placeholder 2">
            <a:extLst>
              <a:ext uri="{FF2B5EF4-FFF2-40B4-BE49-F238E27FC236}">
                <a16:creationId xmlns:a16="http://schemas.microsoft.com/office/drawing/2014/main" id="{F46963CC-8AC2-D259-6C3F-A7B6289D8B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1A5BC9A3-6039-B112-BD96-7FCA0159736A}"/>
              </a:ext>
            </a:extLst>
          </p:cNvPr>
          <p:cNvSpPr>
            <a:spLocks noGrp="1"/>
          </p:cNvSpPr>
          <p:nvPr>
            <p:ph type="dt" sz="half" idx="10"/>
          </p:nvPr>
        </p:nvSpPr>
        <p:spPr/>
        <p:txBody>
          <a:bodyPr/>
          <a:lstStyle/>
          <a:p>
            <a:fld id="{D4232387-CD86-480D-AF1C-50CEF5B924D3}" type="datetimeFigureOut">
              <a:rPr lang="en-BE" smtClean="0"/>
              <a:t>15/09/2026</a:t>
            </a:fld>
            <a:endParaRPr lang="en-BE"/>
          </a:p>
        </p:txBody>
      </p:sp>
      <p:sp>
        <p:nvSpPr>
          <p:cNvPr id="5" name="Footer Placeholder 4">
            <a:extLst>
              <a:ext uri="{FF2B5EF4-FFF2-40B4-BE49-F238E27FC236}">
                <a16:creationId xmlns:a16="http://schemas.microsoft.com/office/drawing/2014/main" id="{17193FBC-8108-F330-78BB-486EEE0B2030}"/>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2B489CDF-97C5-7331-D387-3088AC68EDAD}"/>
              </a:ext>
            </a:extLst>
          </p:cNvPr>
          <p:cNvSpPr>
            <a:spLocks noGrp="1"/>
          </p:cNvSpPr>
          <p:nvPr>
            <p:ph type="sldNum" sz="quarter" idx="12"/>
          </p:nvPr>
        </p:nvSpPr>
        <p:spPr/>
        <p:txBody>
          <a:bodyPr/>
          <a:lstStyle/>
          <a:p>
            <a:fld id="{5B77B9B6-A188-44D5-BF21-B2B2ABC089DF}" type="slidenum">
              <a:rPr lang="en-BE" smtClean="0"/>
              <a:t>‹#›</a:t>
            </a:fld>
            <a:endParaRPr lang="en-BE"/>
          </a:p>
        </p:txBody>
      </p:sp>
    </p:spTree>
    <p:extLst>
      <p:ext uri="{BB962C8B-B14F-4D97-AF65-F5344CB8AC3E}">
        <p14:creationId xmlns:p14="http://schemas.microsoft.com/office/powerpoint/2010/main" val="3989104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44F4B6-16ED-B898-968F-62BB36F3C3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BE"/>
          </a:p>
        </p:txBody>
      </p:sp>
      <p:sp>
        <p:nvSpPr>
          <p:cNvPr id="3" name="Text Placeholder 2">
            <a:extLst>
              <a:ext uri="{FF2B5EF4-FFF2-40B4-BE49-F238E27FC236}">
                <a16:creationId xmlns:a16="http://schemas.microsoft.com/office/drawing/2014/main" id="{7897DF3B-6671-8CF1-91AC-3917E49C31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EC62AF6F-9431-2809-46EC-F37D627E94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232387-CD86-480D-AF1C-50CEF5B924D3}" type="datetimeFigureOut">
              <a:rPr lang="en-BE" smtClean="0"/>
              <a:t>15/09/2026</a:t>
            </a:fld>
            <a:endParaRPr lang="en-BE"/>
          </a:p>
        </p:txBody>
      </p:sp>
      <p:sp>
        <p:nvSpPr>
          <p:cNvPr id="5" name="Footer Placeholder 4">
            <a:extLst>
              <a:ext uri="{FF2B5EF4-FFF2-40B4-BE49-F238E27FC236}">
                <a16:creationId xmlns:a16="http://schemas.microsoft.com/office/drawing/2014/main" id="{BB2DCD40-D140-B6B3-D8AF-1D42547AB4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BE"/>
          </a:p>
        </p:txBody>
      </p:sp>
      <p:sp>
        <p:nvSpPr>
          <p:cNvPr id="6" name="Slide Number Placeholder 5">
            <a:extLst>
              <a:ext uri="{FF2B5EF4-FFF2-40B4-BE49-F238E27FC236}">
                <a16:creationId xmlns:a16="http://schemas.microsoft.com/office/drawing/2014/main" id="{9EDBC97F-9F09-904B-C894-08375CFC68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B77B9B6-A188-44D5-BF21-B2B2ABC089DF}" type="slidenum">
              <a:rPr lang="en-BE" smtClean="0"/>
              <a:t>‹#›</a:t>
            </a:fld>
            <a:endParaRPr lang="en-BE"/>
          </a:p>
        </p:txBody>
      </p:sp>
    </p:spTree>
    <p:extLst>
      <p:ext uri="{BB962C8B-B14F-4D97-AF65-F5344CB8AC3E}">
        <p14:creationId xmlns:p14="http://schemas.microsoft.com/office/powerpoint/2010/main" val="3830404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hyperlink" Target="https://news.industriall-europe.eu/p/company-policy-recommendations"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agenda.industriall-europe.eu/uploads/documents/static/tr/iAll76AdoptedECDec15-TransnationalRestructuringInternalGuidelines-EN.docx"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2E8518B-F0A6-9C4F-982C-F8DD2A6AC9FF}"/>
              </a:ext>
            </a:extLst>
          </p:cNvPr>
          <p:cNvPicPr>
            <a:picLocks noChangeAspect="1"/>
          </p:cNvPicPr>
          <p:nvPr/>
        </p:nvPicPr>
        <p:blipFill>
          <a:blip r:embed="rId3"/>
          <a:stretch>
            <a:fillRect/>
          </a:stretch>
        </p:blipFill>
        <p:spPr>
          <a:xfrm rot="10800000">
            <a:off x="0" y="1729408"/>
            <a:ext cx="12192000" cy="5128591"/>
          </a:xfrm>
          <a:prstGeom prst="rect">
            <a:avLst/>
          </a:prstGeom>
          <a:solidFill>
            <a:schemeClr val="accent2"/>
          </a:solidFill>
        </p:spPr>
      </p:pic>
      <p:pic>
        <p:nvPicPr>
          <p:cNvPr id="4" name="Picture 3">
            <a:extLst>
              <a:ext uri="{FF2B5EF4-FFF2-40B4-BE49-F238E27FC236}">
                <a16:creationId xmlns:a16="http://schemas.microsoft.com/office/drawing/2014/main" id="{1F8E7BDA-48FD-5A4C-BE12-08DE61271245}"/>
              </a:ext>
            </a:extLst>
          </p:cNvPr>
          <p:cNvPicPr>
            <a:picLocks noChangeAspect="1"/>
          </p:cNvPicPr>
          <p:nvPr/>
        </p:nvPicPr>
        <p:blipFill rotWithShape="1">
          <a:blip r:embed="rId4"/>
          <a:srcRect l="28" t="-3052" r="-28" b="29899"/>
          <a:stretch/>
        </p:blipFill>
        <p:spPr>
          <a:xfrm>
            <a:off x="321673" y="2250000"/>
            <a:ext cx="6197600" cy="4608000"/>
          </a:xfrm>
          <a:prstGeom prst="rect">
            <a:avLst/>
          </a:prstGeom>
        </p:spPr>
      </p:pic>
      <p:sp>
        <p:nvSpPr>
          <p:cNvPr id="2" name="Title 1">
            <a:extLst>
              <a:ext uri="{FF2B5EF4-FFF2-40B4-BE49-F238E27FC236}">
                <a16:creationId xmlns:a16="http://schemas.microsoft.com/office/drawing/2014/main" id="{7CFA40B4-2813-4E4A-BA34-EDDCC63EF1DD}"/>
              </a:ext>
            </a:extLst>
          </p:cNvPr>
          <p:cNvSpPr>
            <a:spLocks noGrp="1"/>
          </p:cNvSpPr>
          <p:nvPr>
            <p:ph type="ctrTitle"/>
          </p:nvPr>
        </p:nvSpPr>
        <p:spPr>
          <a:xfrm>
            <a:off x="196645" y="2125297"/>
            <a:ext cx="12191999" cy="1655762"/>
          </a:xfrm>
        </p:spPr>
        <p:txBody>
          <a:bodyPr>
            <a:normAutofit/>
          </a:bodyPr>
          <a:lstStyle/>
          <a:p>
            <a:pPr algn="l"/>
            <a:r>
              <a:rPr lang="en-US" sz="4800" b="1" dirty="0">
                <a:solidFill>
                  <a:schemeClr val="bg1"/>
                </a:solidFill>
              </a:rPr>
              <a:t>ENOUGH IS ENOUGH: Europe's Industry, Europe's Jobs, Our Future.</a:t>
            </a:r>
            <a:endParaRPr lang="en-US" sz="4800" dirty="0">
              <a:solidFill>
                <a:schemeClr val="bg1"/>
              </a:solidFill>
            </a:endParaRPr>
          </a:p>
        </p:txBody>
      </p:sp>
      <p:sp>
        <p:nvSpPr>
          <p:cNvPr id="3" name="Subtitle 2">
            <a:extLst>
              <a:ext uri="{FF2B5EF4-FFF2-40B4-BE49-F238E27FC236}">
                <a16:creationId xmlns:a16="http://schemas.microsoft.com/office/drawing/2014/main" id="{836234BE-51E2-D645-A7C2-3BB5B1016FBE}"/>
              </a:ext>
            </a:extLst>
          </p:cNvPr>
          <p:cNvSpPr>
            <a:spLocks noGrp="1"/>
          </p:cNvSpPr>
          <p:nvPr>
            <p:ph type="subTitle" idx="1"/>
          </p:nvPr>
        </p:nvSpPr>
        <p:spPr>
          <a:xfrm>
            <a:off x="1524000" y="3610683"/>
            <a:ext cx="9144000" cy="1655762"/>
          </a:xfrm>
        </p:spPr>
        <p:txBody>
          <a:bodyPr/>
          <a:lstStyle/>
          <a:p>
            <a:pPr algn="l"/>
            <a:endParaRPr lang="en-GB" dirty="0">
              <a:solidFill>
                <a:schemeClr val="bg1"/>
              </a:solidFill>
            </a:endParaRPr>
          </a:p>
          <a:p>
            <a:pPr algn="l"/>
            <a:endParaRPr lang="en-GB" dirty="0">
              <a:solidFill>
                <a:schemeClr val="bg1"/>
              </a:solidFill>
            </a:endParaRPr>
          </a:p>
        </p:txBody>
      </p:sp>
      <p:pic>
        <p:nvPicPr>
          <p:cNvPr id="5" name="Picture 4">
            <a:extLst>
              <a:ext uri="{FF2B5EF4-FFF2-40B4-BE49-F238E27FC236}">
                <a16:creationId xmlns:a16="http://schemas.microsoft.com/office/drawing/2014/main" id="{EDF260DA-81F6-734B-A4AE-9D0CBFF8B826}"/>
              </a:ext>
            </a:extLst>
          </p:cNvPr>
          <p:cNvPicPr>
            <a:picLocks noChangeAspect="1"/>
          </p:cNvPicPr>
          <p:nvPr/>
        </p:nvPicPr>
        <p:blipFill>
          <a:blip r:embed="rId5"/>
          <a:srcRect/>
          <a:stretch/>
        </p:blipFill>
        <p:spPr>
          <a:xfrm>
            <a:off x="7602528" y="632641"/>
            <a:ext cx="3908864" cy="925098"/>
          </a:xfrm>
          <a:prstGeom prst="rect">
            <a:avLst/>
          </a:prstGeom>
        </p:spPr>
      </p:pic>
      <p:sp>
        <p:nvSpPr>
          <p:cNvPr id="9" name="Rectangle 8">
            <a:extLst>
              <a:ext uri="{FF2B5EF4-FFF2-40B4-BE49-F238E27FC236}">
                <a16:creationId xmlns:a16="http://schemas.microsoft.com/office/drawing/2014/main" id="{A845C77B-5E32-B34A-890B-15D54A973EA1}"/>
              </a:ext>
            </a:extLst>
          </p:cNvPr>
          <p:cNvSpPr/>
          <p:nvPr/>
        </p:nvSpPr>
        <p:spPr>
          <a:xfrm>
            <a:off x="0" y="0"/>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BE"/>
          </a:p>
        </p:txBody>
      </p:sp>
      <p:pic>
        <p:nvPicPr>
          <p:cNvPr id="7" name="Picture 5" descr="A logo for a company&#10;&#10;Description automatically generated">
            <a:extLst>
              <a:ext uri="{FF2B5EF4-FFF2-40B4-BE49-F238E27FC236}">
                <a16:creationId xmlns:a16="http://schemas.microsoft.com/office/drawing/2014/main" id="{7CECCA51-4EA2-62C8-42C5-BDCAAF913E93}"/>
              </a:ext>
            </a:extLst>
          </p:cNvPr>
          <p:cNvPicPr>
            <a:picLocks noChangeAspect="1"/>
          </p:cNvPicPr>
          <p:nvPr/>
        </p:nvPicPr>
        <p:blipFill>
          <a:blip r:embed="rId6"/>
          <a:stretch>
            <a:fillRect/>
          </a:stretch>
        </p:blipFill>
        <p:spPr>
          <a:xfrm>
            <a:off x="321673" y="4266895"/>
            <a:ext cx="2808417" cy="2297285"/>
          </a:xfrm>
          <a:prstGeom prst="rect">
            <a:avLst/>
          </a:prstGeom>
        </p:spPr>
      </p:pic>
      <p:pic>
        <p:nvPicPr>
          <p:cNvPr id="10" name="Picture 9">
            <a:extLst>
              <a:ext uri="{FF2B5EF4-FFF2-40B4-BE49-F238E27FC236}">
                <a16:creationId xmlns:a16="http://schemas.microsoft.com/office/drawing/2014/main" id="{3785BB18-E7ED-A7A9-19AA-19D390119194}"/>
              </a:ext>
            </a:extLst>
          </p:cNvPr>
          <p:cNvPicPr>
            <a:picLocks noChangeAspect="1"/>
          </p:cNvPicPr>
          <p:nvPr/>
        </p:nvPicPr>
        <p:blipFill>
          <a:blip r:embed="rId7"/>
          <a:stretch>
            <a:fillRect/>
          </a:stretch>
        </p:blipFill>
        <p:spPr>
          <a:xfrm>
            <a:off x="7721600" y="3137195"/>
            <a:ext cx="3076759" cy="3506184"/>
          </a:xfrm>
          <a:prstGeom prst="rect">
            <a:avLst/>
          </a:prstGeom>
        </p:spPr>
      </p:pic>
    </p:spTree>
    <p:extLst>
      <p:ext uri="{BB962C8B-B14F-4D97-AF65-F5344CB8AC3E}">
        <p14:creationId xmlns:p14="http://schemas.microsoft.com/office/powerpoint/2010/main" val="2798242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0FDF2-F8D2-CBD9-E54C-47B48392A186}"/>
            </a:ext>
          </a:extLst>
        </p:cNvPr>
        <p:cNvGrpSpPr/>
        <p:nvPr/>
      </p:nvGrpSpPr>
      <p:grpSpPr>
        <a:xfrm>
          <a:off x="0" y="0"/>
          <a:ext cx="0" cy="0"/>
          <a:chOff x="0" y="0"/>
          <a:chExt cx="0" cy="0"/>
        </a:xfrm>
      </p:grpSpPr>
      <p:pic>
        <p:nvPicPr>
          <p:cNvPr id="4" name="Picture 3" descr="Une image contenant horloge, signe&#10;&#10;Description générée automatiquement">
            <a:extLst>
              <a:ext uri="{FF2B5EF4-FFF2-40B4-BE49-F238E27FC236}">
                <a16:creationId xmlns:a16="http://schemas.microsoft.com/office/drawing/2014/main" id="{5679F74F-A2B0-2CB0-08A0-8F39C0388A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8380C92A-FEAE-2FBD-3ED5-90C901277C51}"/>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9E57A02F-55C9-C048-DFBC-DFF7B14345B6}"/>
              </a:ext>
            </a:extLst>
          </p:cNvPr>
          <p:cNvPicPr>
            <a:picLocks noChangeAspect="1"/>
          </p:cNvPicPr>
          <p:nvPr/>
        </p:nvPicPr>
        <p:blipFill>
          <a:blip r:embed="rId4"/>
          <a:stretch>
            <a:fillRect/>
          </a:stretch>
        </p:blipFill>
        <p:spPr>
          <a:xfrm>
            <a:off x="415798" y="550092"/>
            <a:ext cx="4260734" cy="2396663"/>
          </a:xfrm>
          <a:prstGeom prst="rect">
            <a:avLst/>
          </a:prstGeom>
        </p:spPr>
      </p:pic>
      <p:pic>
        <p:nvPicPr>
          <p:cNvPr id="12" name="Picture 11">
            <a:extLst>
              <a:ext uri="{FF2B5EF4-FFF2-40B4-BE49-F238E27FC236}">
                <a16:creationId xmlns:a16="http://schemas.microsoft.com/office/drawing/2014/main" id="{B188D2CD-7FE9-7001-BB24-50C4EEEA4421}"/>
              </a:ext>
            </a:extLst>
          </p:cNvPr>
          <p:cNvPicPr>
            <a:picLocks noChangeAspect="1"/>
          </p:cNvPicPr>
          <p:nvPr/>
        </p:nvPicPr>
        <p:blipFill>
          <a:blip r:embed="rId5"/>
          <a:stretch>
            <a:fillRect/>
          </a:stretch>
        </p:blipFill>
        <p:spPr>
          <a:xfrm>
            <a:off x="3508603" y="3372544"/>
            <a:ext cx="4936226" cy="2776627"/>
          </a:xfrm>
          <a:prstGeom prst="rect">
            <a:avLst/>
          </a:prstGeom>
        </p:spPr>
      </p:pic>
      <p:pic>
        <p:nvPicPr>
          <p:cNvPr id="13" name="Picture 12">
            <a:extLst>
              <a:ext uri="{FF2B5EF4-FFF2-40B4-BE49-F238E27FC236}">
                <a16:creationId xmlns:a16="http://schemas.microsoft.com/office/drawing/2014/main" id="{2D43CDB3-F78B-5296-65B4-7CB49C751C3C}"/>
              </a:ext>
            </a:extLst>
          </p:cNvPr>
          <p:cNvPicPr>
            <a:picLocks noChangeAspect="1"/>
          </p:cNvPicPr>
          <p:nvPr/>
        </p:nvPicPr>
        <p:blipFill>
          <a:blip r:embed="rId6"/>
          <a:stretch>
            <a:fillRect/>
          </a:stretch>
        </p:blipFill>
        <p:spPr>
          <a:xfrm>
            <a:off x="8501623" y="1007642"/>
            <a:ext cx="3447312" cy="1939113"/>
          </a:xfrm>
          <a:prstGeom prst="rect">
            <a:avLst/>
          </a:prstGeom>
        </p:spPr>
      </p:pic>
      <p:pic>
        <p:nvPicPr>
          <p:cNvPr id="17" name="Picture 16">
            <a:extLst>
              <a:ext uri="{FF2B5EF4-FFF2-40B4-BE49-F238E27FC236}">
                <a16:creationId xmlns:a16="http://schemas.microsoft.com/office/drawing/2014/main" id="{04E96A51-BCC1-C435-B9E0-9998094D8240}"/>
              </a:ext>
            </a:extLst>
          </p:cNvPr>
          <p:cNvPicPr>
            <a:picLocks noChangeAspect="1"/>
          </p:cNvPicPr>
          <p:nvPr/>
        </p:nvPicPr>
        <p:blipFill>
          <a:blip r:embed="rId7"/>
          <a:stretch>
            <a:fillRect/>
          </a:stretch>
        </p:blipFill>
        <p:spPr>
          <a:xfrm>
            <a:off x="8761445" y="3096276"/>
            <a:ext cx="2285681" cy="3088758"/>
          </a:xfrm>
          <a:prstGeom prst="rect">
            <a:avLst/>
          </a:prstGeom>
        </p:spPr>
      </p:pic>
      <p:sp>
        <p:nvSpPr>
          <p:cNvPr id="18" name="TextBox 17">
            <a:extLst>
              <a:ext uri="{FF2B5EF4-FFF2-40B4-BE49-F238E27FC236}">
                <a16:creationId xmlns:a16="http://schemas.microsoft.com/office/drawing/2014/main" id="{4C092B02-9009-AC31-A586-AFE3ED48921E}"/>
              </a:ext>
            </a:extLst>
          </p:cNvPr>
          <p:cNvSpPr txBox="1"/>
          <p:nvPr/>
        </p:nvSpPr>
        <p:spPr>
          <a:xfrm>
            <a:off x="1113943" y="3244334"/>
            <a:ext cx="1052623" cy="369332"/>
          </a:xfrm>
          <a:prstGeom prst="rect">
            <a:avLst/>
          </a:prstGeom>
          <a:noFill/>
        </p:spPr>
        <p:txBody>
          <a:bodyPr wrap="square" rtlCol="0">
            <a:spAutoFit/>
          </a:bodyPr>
          <a:lstStyle/>
          <a:p>
            <a:pPr algn="ctr"/>
            <a:r>
              <a:rPr lang="en-US" b="1" dirty="0"/>
              <a:t>2024</a:t>
            </a:r>
            <a:endParaRPr lang="en-BE" b="1" dirty="0"/>
          </a:p>
        </p:txBody>
      </p:sp>
      <p:sp>
        <p:nvSpPr>
          <p:cNvPr id="20" name="TextBox 19">
            <a:extLst>
              <a:ext uri="{FF2B5EF4-FFF2-40B4-BE49-F238E27FC236}">
                <a16:creationId xmlns:a16="http://schemas.microsoft.com/office/drawing/2014/main" id="{83D45744-A1B5-F2A2-94B9-DE5B10F2344E}"/>
              </a:ext>
            </a:extLst>
          </p:cNvPr>
          <p:cNvSpPr txBox="1"/>
          <p:nvPr/>
        </p:nvSpPr>
        <p:spPr>
          <a:xfrm>
            <a:off x="10896312" y="3657623"/>
            <a:ext cx="1052623" cy="369332"/>
          </a:xfrm>
          <a:prstGeom prst="rect">
            <a:avLst/>
          </a:prstGeom>
          <a:noFill/>
        </p:spPr>
        <p:txBody>
          <a:bodyPr wrap="square" rtlCol="0">
            <a:spAutoFit/>
          </a:bodyPr>
          <a:lstStyle/>
          <a:p>
            <a:pPr algn="ctr"/>
            <a:r>
              <a:rPr lang="en-US" b="1" dirty="0"/>
              <a:t>2026</a:t>
            </a:r>
            <a:endParaRPr lang="en-BE" b="1" dirty="0"/>
          </a:p>
        </p:txBody>
      </p:sp>
      <p:sp>
        <p:nvSpPr>
          <p:cNvPr id="22" name="TextBox 21">
            <a:extLst>
              <a:ext uri="{FF2B5EF4-FFF2-40B4-BE49-F238E27FC236}">
                <a16:creationId xmlns:a16="http://schemas.microsoft.com/office/drawing/2014/main" id="{CB347F80-3E19-10A0-EA51-EED8A004811C}"/>
              </a:ext>
            </a:extLst>
          </p:cNvPr>
          <p:cNvSpPr txBox="1"/>
          <p:nvPr/>
        </p:nvSpPr>
        <p:spPr>
          <a:xfrm>
            <a:off x="5140054" y="3003212"/>
            <a:ext cx="1052623" cy="369332"/>
          </a:xfrm>
          <a:prstGeom prst="rect">
            <a:avLst/>
          </a:prstGeom>
          <a:noFill/>
        </p:spPr>
        <p:txBody>
          <a:bodyPr wrap="square" rtlCol="0">
            <a:spAutoFit/>
          </a:bodyPr>
          <a:lstStyle/>
          <a:p>
            <a:pPr algn="ctr"/>
            <a:r>
              <a:rPr lang="en-US" b="1" dirty="0"/>
              <a:t>2025</a:t>
            </a:r>
            <a:endParaRPr lang="en-BE" b="1" dirty="0"/>
          </a:p>
        </p:txBody>
      </p:sp>
      <p:pic>
        <p:nvPicPr>
          <p:cNvPr id="24" name="Picture 23">
            <a:extLst>
              <a:ext uri="{FF2B5EF4-FFF2-40B4-BE49-F238E27FC236}">
                <a16:creationId xmlns:a16="http://schemas.microsoft.com/office/drawing/2014/main" id="{3062734F-1F72-6D14-3526-64C5F6A9049D}"/>
              </a:ext>
            </a:extLst>
          </p:cNvPr>
          <p:cNvPicPr>
            <a:picLocks noChangeAspect="1"/>
          </p:cNvPicPr>
          <p:nvPr/>
        </p:nvPicPr>
        <p:blipFill>
          <a:blip r:embed="rId8"/>
          <a:stretch>
            <a:fillRect/>
          </a:stretch>
        </p:blipFill>
        <p:spPr>
          <a:xfrm>
            <a:off x="4733325" y="652373"/>
            <a:ext cx="3711504" cy="2297441"/>
          </a:xfrm>
          <a:prstGeom prst="rect">
            <a:avLst/>
          </a:prstGeom>
        </p:spPr>
      </p:pic>
      <p:pic>
        <p:nvPicPr>
          <p:cNvPr id="26" name="Picture 25">
            <a:extLst>
              <a:ext uri="{FF2B5EF4-FFF2-40B4-BE49-F238E27FC236}">
                <a16:creationId xmlns:a16="http://schemas.microsoft.com/office/drawing/2014/main" id="{D6782136-E763-6104-2CFA-AFFEDA99ECFD}"/>
              </a:ext>
            </a:extLst>
          </p:cNvPr>
          <p:cNvPicPr>
            <a:picLocks noChangeAspect="1"/>
          </p:cNvPicPr>
          <p:nvPr/>
        </p:nvPicPr>
        <p:blipFill>
          <a:blip r:embed="rId9"/>
          <a:stretch>
            <a:fillRect/>
          </a:stretch>
        </p:blipFill>
        <p:spPr>
          <a:xfrm>
            <a:off x="196409" y="3732411"/>
            <a:ext cx="3244407" cy="2056891"/>
          </a:xfrm>
          <a:prstGeom prst="rect">
            <a:avLst/>
          </a:prstGeom>
        </p:spPr>
      </p:pic>
    </p:spTree>
    <p:extLst>
      <p:ext uri="{BB962C8B-B14F-4D97-AF65-F5344CB8AC3E}">
        <p14:creationId xmlns:p14="http://schemas.microsoft.com/office/powerpoint/2010/main" val="2398934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73EC1-9BB8-00D9-7A00-F5D882DE495A}"/>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863D89C0-7022-0FA6-F349-02D5520F5455}"/>
              </a:ext>
            </a:extLst>
          </p:cNvPr>
          <p:cNvPicPr>
            <a:picLocks noChangeAspect="1"/>
          </p:cNvPicPr>
          <p:nvPr/>
        </p:nvPicPr>
        <p:blipFill>
          <a:blip r:embed="rId3"/>
          <a:stretch>
            <a:fillRect/>
          </a:stretch>
        </p:blipFill>
        <p:spPr>
          <a:xfrm>
            <a:off x="4056243" y="1673594"/>
            <a:ext cx="8135757" cy="4259308"/>
          </a:xfrm>
          <a:prstGeom prst="rect">
            <a:avLst/>
          </a:prstGeom>
        </p:spPr>
      </p:pic>
      <p:pic>
        <p:nvPicPr>
          <p:cNvPr id="7" name="Picture 6">
            <a:extLst>
              <a:ext uri="{FF2B5EF4-FFF2-40B4-BE49-F238E27FC236}">
                <a16:creationId xmlns:a16="http://schemas.microsoft.com/office/drawing/2014/main" id="{2DA11AC2-C626-1637-D2BA-03BAE4B4F228}"/>
              </a:ext>
            </a:extLst>
          </p:cNvPr>
          <p:cNvPicPr>
            <a:picLocks noChangeAspect="1"/>
          </p:cNvPicPr>
          <p:nvPr/>
        </p:nvPicPr>
        <p:blipFill>
          <a:blip r:embed="rId4"/>
          <a:stretch>
            <a:fillRect/>
          </a:stretch>
        </p:blipFill>
        <p:spPr>
          <a:xfrm>
            <a:off x="1" y="925098"/>
            <a:ext cx="4423524" cy="3253497"/>
          </a:xfrm>
          <a:prstGeom prst="rect">
            <a:avLst/>
          </a:prstGeom>
        </p:spPr>
      </p:pic>
      <p:sp>
        <p:nvSpPr>
          <p:cNvPr id="2" name="Title 1">
            <a:extLst>
              <a:ext uri="{FF2B5EF4-FFF2-40B4-BE49-F238E27FC236}">
                <a16:creationId xmlns:a16="http://schemas.microsoft.com/office/drawing/2014/main" id="{66BC8498-1876-DA95-0533-746AC266174F}"/>
              </a:ext>
            </a:extLst>
          </p:cNvPr>
          <p:cNvSpPr>
            <a:spLocks noGrp="1"/>
          </p:cNvSpPr>
          <p:nvPr>
            <p:ph type="title"/>
          </p:nvPr>
        </p:nvSpPr>
        <p:spPr>
          <a:xfrm>
            <a:off x="430882" y="51203"/>
            <a:ext cx="8330563" cy="1133856"/>
          </a:xfrm>
        </p:spPr>
        <p:txBody>
          <a:bodyPr>
            <a:normAutofit/>
          </a:bodyPr>
          <a:lstStyle/>
          <a:p>
            <a:pPr algn="l"/>
            <a:r>
              <a:rPr lang="en-US" sz="2400" b="1" dirty="0">
                <a:solidFill>
                  <a:srgbClr val="C00000"/>
                </a:solidFill>
                <a:latin typeface="Calibri"/>
              </a:rPr>
              <a:t>Our context: it’s demand, stupid.</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B8163AD7-3708-845D-B77B-E98503D7BE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4AFDA87C-0D5E-7434-8EA7-F8967243E709}"/>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07318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20EA2-1669-4111-8513-1B5BB7FFF5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D2B41-921F-A1AE-C4C5-F24F570357DF}"/>
              </a:ext>
            </a:extLst>
          </p:cNvPr>
          <p:cNvSpPr>
            <a:spLocks noGrp="1"/>
          </p:cNvSpPr>
          <p:nvPr>
            <p:ph type="title"/>
          </p:nvPr>
        </p:nvSpPr>
        <p:spPr>
          <a:xfrm>
            <a:off x="430882" y="51203"/>
            <a:ext cx="8330563" cy="1133856"/>
          </a:xfrm>
        </p:spPr>
        <p:txBody>
          <a:bodyPr>
            <a:normAutofit/>
          </a:bodyPr>
          <a:lstStyle/>
          <a:p>
            <a:pPr algn="l"/>
            <a:r>
              <a:rPr lang="en-US" sz="2400" b="1" dirty="0">
                <a:solidFill>
                  <a:srgbClr val="C00000"/>
                </a:solidFill>
                <a:latin typeface="Calibri"/>
              </a:rPr>
              <a:t>Our context: sectoral differences</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A4A4EFCC-BB11-526F-07F6-8EF5468BA8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966146BE-9930-2C26-467D-7E5035399E98}"/>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D996FE9A-65C3-EA98-1C89-B8FD8BCDE140}"/>
              </a:ext>
            </a:extLst>
          </p:cNvPr>
          <p:cNvPicPr>
            <a:picLocks noChangeAspect="1"/>
          </p:cNvPicPr>
          <p:nvPr/>
        </p:nvPicPr>
        <p:blipFill>
          <a:blip r:embed="rId4"/>
          <a:stretch>
            <a:fillRect/>
          </a:stretch>
        </p:blipFill>
        <p:spPr>
          <a:xfrm>
            <a:off x="1323474" y="872993"/>
            <a:ext cx="8824034" cy="5566887"/>
          </a:xfrm>
          <a:prstGeom prst="rect">
            <a:avLst/>
          </a:prstGeom>
        </p:spPr>
      </p:pic>
    </p:spTree>
    <p:extLst>
      <p:ext uri="{BB962C8B-B14F-4D97-AF65-F5344CB8AC3E}">
        <p14:creationId xmlns:p14="http://schemas.microsoft.com/office/powerpoint/2010/main" val="1588867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0D504-A3AC-3CBB-2831-A57F36089C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F7413B-0E17-72A8-C1AE-E5732EF664D7}"/>
              </a:ext>
            </a:extLst>
          </p:cNvPr>
          <p:cNvSpPr>
            <a:spLocks noGrp="1"/>
          </p:cNvSpPr>
          <p:nvPr>
            <p:ph type="title"/>
          </p:nvPr>
        </p:nvSpPr>
        <p:spPr>
          <a:xfrm>
            <a:off x="176982" y="51203"/>
            <a:ext cx="8584464" cy="1133856"/>
          </a:xfrm>
        </p:spPr>
        <p:txBody>
          <a:bodyPr>
            <a:normAutofit/>
          </a:bodyPr>
          <a:lstStyle/>
          <a:p>
            <a:pPr algn="l"/>
            <a:r>
              <a:rPr lang="en-US" sz="2400" b="1" dirty="0">
                <a:solidFill>
                  <a:srgbClr val="C00000"/>
                </a:solidFill>
                <a:latin typeface="Calibri"/>
              </a:rPr>
              <a:t>Our context: fragile situation, collapsed US trade/China Shock 0.2</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BBC12878-679C-4D70-06F8-E6D22D5CCB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0537ABBE-D7E9-1445-27F4-D2350DAF9AFB}"/>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0DE3106C-CDFC-51C5-C899-AD8FCE7E9C9C}"/>
              </a:ext>
            </a:extLst>
          </p:cNvPr>
          <p:cNvPicPr>
            <a:picLocks noChangeAspect="1"/>
          </p:cNvPicPr>
          <p:nvPr/>
        </p:nvPicPr>
        <p:blipFill>
          <a:blip r:embed="rId4"/>
          <a:stretch>
            <a:fillRect/>
          </a:stretch>
        </p:blipFill>
        <p:spPr>
          <a:xfrm>
            <a:off x="595909" y="983511"/>
            <a:ext cx="3602871" cy="4890977"/>
          </a:xfrm>
          <a:prstGeom prst="rect">
            <a:avLst/>
          </a:prstGeom>
        </p:spPr>
      </p:pic>
      <p:pic>
        <p:nvPicPr>
          <p:cNvPr id="6" name="Picture 5">
            <a:extLst>
              <a:ext uri="{FF2B5EF4-FFF2-40B4-BE49-F238E27FC236}">
                <a16:creationId xmlns:a16="http://schemas.microsoft.com/office/drawing/2014/main" id="{333DBC91-94E9-C515-F7D5-DBA67B50C884}"/>
              </a:ext>
            </a:extLst>
          </p:cNvPr>
          <p:cNvPicPr>
            <a:picLocks noChangeAspect="1"/>
          </p:cNvPicPr>
          <p:nvPr/>
        </p:nvPicPr>
        <p:blipFill>
          <a:blip r:embed="rId5"/>
          <a:stretch>
            <a:fillRect/>
          </a:stretch>
        </p:blipFill>
        <p:spPr>
          <a:xfrm>
            <a:off x="4464902" y="972650"/>
            <a:ext cx="7454195" cy="4901837"/>
          </a:xfrm>
          <a:prstGeom prst="rect">
            <a:avLst/>
          </a:prstGeom>
        </p:spPr>
      </p:pic>
    </p:spTree>
    <p:extLst>
      <p:ext uri="{BB962C8B-B14F-4D97-AF65-F5344CB8AC3E}">
        <p14:creationId xmlns:p14="http://schemas.microsoft.com/office/powerpoint/2010/main" val="933223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411480" y="54864"/>
            <a:ext cx="8092440" cy="1133856"/>
          </a:xfrm>
        </p:spPr>
        <p:txBody>
          <a:bodyPr>
            <a:normAutofit/>
          </a:bodyPr>
          <a:lstStyle/>
          <a:p>
            <a:pPr algn="l"/>
            <a:r>
              <a:rPr lang="en-US" sz="2400" b="1" dirty="0">
                <a:solidFill>
                  <a:srgbClr val="C00000"/>
                </a:solidFill>
                <a:latin typeface="Calibri"/>
              </a:rPr>
              <a:t>2026 IN NUMBERS</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p:cNvSpPr txBox="1"/>
          <p:nvPr/>
        </p:nvSpPr>
        <p:spPr>
          <a:xfrm>
            <a:off x="488546" y="965227"/>
            <a:ext cx="11183111" cy="333168"/>
          </a:xfrm>
          <a:prstGeom prst="rect">
            <a:avLst/>
          </a:prstGeom>
          <a:noFill/>
        </p:spPr>
        <p:txBody>
          <a:bodyPr wrap="square" lIns="0" tIns="0" rIns="0" bIns="0" anchor="t">
            <a:spAutoFit/>
          </a:bodyPr>
          <a:lstStyle/>
          <a:p>
            <a:pPr algn="l">
              <a:lnSpc>
                <a:spcPct val="115000"/>
              </a:lnSpc>
            </a:pPr>
            <a:r>
              <a:rPr sz="2000" b="0" i="0" dirty="0">
                <a:solidFill>
                  <a:srgbClr val="5A5F66"/>
                </a:solidFill>
                <a:latin typeface="Calibri"/>
              </a:rPr>
              <a:t>July 2026 has brought one of the worst restructurings ever seen in the European auto sector.</a:t>
            </a:r>
          </a:p>
        </p:txBody>
      </p:sp>
      <p:sp>
        <p:nvSpPr>
          <p:cNvPr id="7" name="Rounded Rectangle 6"/>
          <p:cNvSpPr/>
          <p:nvPr/>
        </p:nvSpPr>
        <p:spPr>
          <a:xfrm>
            <a:off x="173357" y="1339157"/>
            <a:ext cx="4056554" cy="3858643"/>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146304" rtlCol="0" anchor="t"/>
          <a:lstStyle/>
          <a:p>
            <a:pPr algn="l"/>
            <a:r>
              <a:rPr sz="1250" b="1" i="0" dirty="0">
                <a:solidFill>
                  <a:srgbClr val="C00000"/>
                </a:solidFill>
                <a:latin typeface="Calibri"/>
              </a:rPr>
              <a:t>VOLKSWAGEN GROUP</a:t>
            </a:r>
          </a:p>
          <a:p>
            <a:pPr algn="l">
              <a:spcBef>
                <a:spcPts val="600"/>
              </a:spcBef>
            </a:pPr>
            <a:r>
              <a:rPr sz="4000" b="1" i="0" dirty="0">
                <a:solidFill>
                  <a:srgbClr val="1F4A94"/>
                </a:solidFill>
                <a:latin typeface="Calibri"/>
              </a:rPr>
              <a:t>100,000</a:t>
            </a:r>
          </a:p>
          <a:p>
            <a:pPr marL="182880" indent="-182880" algn="l">
              <a:lnSpc>
                <a:spcPct val="112000"/>
              </a:lnSpc>
              <a:spcBef>
                <a:spcPts val="900"/>
              </a:spcBef>
              <a:buClr>
                <a:srgbClr val="1F4A94"/>
              </a:buClr>
              <a:buFont typeface="Arial"/>
              <a:buChar char="▪"/>
            </a:pPr>
            <a:r>
              <a:rPr sz="1400" b="0" i="0" dirty="0">
                <a:solidFill>
                  <a:schemeClr val="tx1"/>
                </a:solidFill>
                <a:latin typeface="Calibri"/>
              </a:rPr>
              <a:t>Up to 50,000 in Germany</a:t>
            </a:r>
            <a:r>
              <a:rPr lang="en-US" sz="1400" b="0" i="0" dirty="0">
                <a:solidFill>
                  <a:schemeClr val="tx1"/>
                </a:solidFill>
                <a:latin typeface="Calibri"/>
              </a:rPr>
              <a:t> &amp; almost 1 in every 6 employees </a:t>
            </a:r>
            <a:r>
              <a:rPr lang="en-US" sz="1400" b="0" i="0" dirty="0" err="1">
                <a:solidFill>
                  <a:schemeClr val="tx1"/>
                </a:solidFill>
                <a:latin typeface="Calibri"/>
              </a:rPr>
              <a:t>wordwide</a:t>
            </a:r>
            <a:endParaRPr lang="en-US" sz="1400" dirty="0">
              <a:solidFill>
                <a:schemeClr val="tx1"/>
              </a:solidFill>
              <a:latin typeface="Calibri"/>
            </a:endParaRPr>
          </a:p>
          <a:p>
            <a:pPr marL="182880" indent="-182880" algn="l">
              <a:lnSpc>
                <a:spcPct val="112000"/>
              </a:lnSpc>
              <a:spcBef>
                <a:spcPts val="900"/>
              </a:spcBef>
              <a:buClr>
                <a:srgbClr val="1F4A94"/>
              </a:buClr>
              <a:buFont typeface="Arial"/>
              <a:buChar char="▪"/>
            </a:pPr>
            <a:r>
              <a:rPr sz="1400" b="0" i="0" dirty="0">
                <a:solidFill>
                  <a:schemeClr val="tx1"/>
                </a:solidFill>
                <a:latin typeface="Calibri"/>
              </a:rPr>
              <a:t>50% cut in model variants</a:t>
            </a:r>
          </a:p>
          <a:p>
            <a:pPr marL="182880" indent="-182880" algn="l">
              <a:lnSpc>
                <a:spcPct val="112000"/>
              </a:lnSpc>
              <a:spcBef>
                <a:spcPts val="500"/>
              </a:spcBef>
              <a:buClr>
                <a:srgbClr val="1F4A94"/>
              </a:buClr>
              <a:buFont typeface="Arial"/>
              <a:buChar char="▪"/>
            </a:pPr>
            <a:r>
              <a:rPr sz="1400" b="0" i="0" dirty="0">
                <a:solidFill>
                  <a:schemeClr val="tx1"/>
                </a:solidFill>
                <a:latin typeface="Calibri"/>
              </a:rPr>
              <a:t>Global capacity down to 9m units, from 12m post-Covid</a:t>
            </a:r>
            <a:endParaRPr lang="en-US" sz="1400" dirty="0">
              <a:solidFill>
                <a:schemeClr val="tx1"/>
              </a:solidFill>
              <a:latin typeface="Calibri"/>
            </a:endParaRPr>
          </a:p>
          <a:p>
            <a:pPr marL="182880" indent="-182880" algn="l">
              <a:lnSpc>
                <a:spcPct val="112000"/>
              </a:lnSpc>
              <a:spcBef>
                <a:spcPts val="500"/>
              </a:spcBef>
              <a:buClr>
                <a:srgbClr val="1F4A94"/>
              </a:buClr>
              <a:buFont typeface="Arial"/>
              <a:buChar char="▪"/>
            </a:pPr>
            <a:r>
              <a:rPr lang="en-US" sz="1400" b="0" i="0" dirty="0">
                <a:solidFill>
                  <a:schemeClr val="tx1"/>
                </a:solidFill>
                <a:latin typeface="Calibri"/>
              </a:rPr>
              <a:t>CEO Oliver Blume said the group had been unable to “find alternative uses” for four sites: ZWICKAU, EMDEN, HANOVER, and NECKARSULM</a:t>
            </a:r>
          </a:p>
          <a:p>
            <a:pPr algn="l">
              <a:lnSpc>
                <a:spcPct val="112000"/>
              </a:lnSpc>
              <a:spcBef>
                <a:spcPts val="500"/>
              </a:spcBef>
              <a:buClr>
                <a:srgbClr val="1F4A94"/>
              </a:buClr>
            </a:pPr>
            <a:endParaRPr sz="1200" b="0" i="0" dirty="0">
              <a:solidFill>
                <a:srgbClr val="262626"/>
              </a:solidFill>
              <a:latin typeface="Calibri"/>
            </a:endParaRPr>
          </a:p>
        </p:txBody>
      </p:sp>
      <p:sp>
        <p:nvSpPr>
          <p:cNvPr id="8" name="Rounded Rectangle 7"/>
          <p:cNvSpPr/>
          <p:nvPr/>
        </p:nvSpPr>
        <p:spPr>
          <a:xfrm>
            <a:off x="4376916" y="1393626"/>
            <a:ext cx="3406370" cy="3666744"/>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146304" rtlCol="0" anchor="t"/>
          <a:lstStyle/>
          <a:p>
            <a:pPr algn="l"/>
            <a:r>
              <a:rPr sz="1250" b="1" i="0" dirty="0">
                <a:solidFill>
                  <a:srgbClr val="C00000"/>
                </a:solidFill>
                <a:latin typeface="Calibri"/>
              </a:rPr>
              <a:t>PORSCHE</a:t>
            </a:r>
          </a:p>
          <a:p>
            <a:pPr algn="l">
              <a:spcBef>
                <a:spcPts val="600"/>
              </a:spcBef>
            </a:pPr>
            <a:r>
              <a:rPr sz="4000" b="1" i="0" dirty="0">
                <a:solidFill>
                  <a:srgbClr val="1F4A94"/>
                </a:solidFill>
                <a:latin typeface="Calibri"/>
              </a:rPr>
              <a:t>5,000</a:t>
            </a:r>
            <a:endParaRPr lang="en-US" sz="1400" b="0" i="0" dirty="0">
              <a:solidFill>
                <a:srgbClr val="262626"/>
              </a:solidFill>
              <a:latin typeface="Calibri"/>
            </a:endParaRPr>
          </a:p>
          <a:p>
            <a:pPr marL="182880" indent="-182880" algn="l">
              <a:lnSpc>
                <a:spcPct val="112000"/>
              </a:lnSpc>
              <a:spcBef>
                <a:spcPts val="900"/>
              </a:spcBef>
              <a:buClr>
                <a:srgbClr val="1F4A94"/>
              </a:buClr>
              <a:buFont typeface="Arial"/>
              <a:buChar char="▪"/>
            </a:pPr>
            <a:r>
              <a:rPr lang="en-US" sz="1400" b="0" i="0" dirty="0">
                <a:solidFill>
                  <a:srgbClr val="262626"/>
                </a:solidFill>
                <a:latin typeface="Calibri"/>
              </a:rPr>
              <a:t>Further cuts, on top of 3,900 agreed in 2025</a:t>
            </a:r>
          </a:p>
          <a:p>
            <a:pPr marL="182880" indent="-182880" algn="l">
              <a:lnSpc>
                <a:spcPct val="112000"/>
              </a:lnSpc>
              <a:spcBef>
                <a:spcPts val="900"/>
              </a:spcBef>
              <a:buClr>
                <a:srgbClr val="1F4A94"/>
              </a:buClr>
              <a:buFont typeface="Arial"/>
              <a:buChar char="▪"/>
            </a:pPr>
            <a:r>
              <a:rPr sz="1400" b="0" i="0" dirty="0">
                <a:solidFill>
                  <a:srgbClr val="262626"/>
                </a:solidFill>
                <a:latin typeface="Calibri"/>
              </a:rPr>
              <a:t>About a fifth of the workforce gone by 2035</a:t>
            </a:r>
          </a:p>
          <a:p>
            <a:pPr marL="182880" indent="-182880" algn="l">
              <a:lnSpc>
                <a:spcPct val="112000"/>
              </a:lnSpc>
              <a:spcBef>
                <a:spcPts val="500"/>
              </a:spcBef>
              <a:buClr>
                <a:srgbClr val="1F4A94"/>
              </a:buClr>
              <a:buFont typeface="Arial"/>
              <a:buChar char="▪"/>
            </a:pPr>
            <a:r>
              <a:rPr sz="1400" b="0" i="0" dirty="0">
                <a:solidFill>
                  <a:srgbClr val="262626"/>
                </a:solidFill>
                <a:latin typeface="Calibri"/>
              </a:rPr>
              <a:t>Chinese sales below half their 2021 peak</a:t>
            </a:r>
          </a:p>
          <a:p>
            <a:pPr marL="182880" indent="-182880" algn="l">
              <a:lnSpc>
                <a:spcPct val="112000"/>
              </a:lnSpc>
              <a:spcBef>
                <a:spcPts val="500"/>
              </a:spcBef>
              <a:buClr>
                <a:srgbClr val="1F4A94"/>
              </a:buClr>
              <a:buFont typeface="Arial"/>
              <a:buChar char="▪"/>
            </a:pPr>
            <a:r>
              <a:rPr sz="1400" b="0" i="0" dirty="0">
                <a:solidFill>
                  <a:srgbClr val="262626"/>
                </a:solidFill>
                <a:latin typeface="Calibri"/>
              </a:rPr>
              <a:t>A further −32% drop in the first half of 2026</a:t>
            </a:r>
          </a:p>
        </p:txBody>
      </p:sp>
      <p:sp>
        <p:nvSpPr>
          <p:cNvPr id="9" name="Rounded Rectangle 8"/>
          <p:cNvSpPr/>
          <p:nvPr/>
        </p:nvSpPr>
        <p:spPr>
          <a:xfrm>
            <a:off x="8038544" y="1435106"/>
            <a:ext cx="3799669" cy="2173508"/>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146304" rtlCol="0" anchor="t"/>
          <a:lstStyle/>
          <a:p>
            <a:pPr algn="l"/>
            <a:r>
              <a:rPr sz="1250" b="1" i="0" dirty="0">
                <a:solidFill>
                  <a:srgbClr val="C00000"/>
                </a:solidFill>
                <a:latin typeface="Calibri"/>
              </a:rPr>
              <a:t>BMW</a:t>
            </a:r>
          </a:p>
          <a:p>
            <a:pPr algn="l">
              <a:spcBef>
                <a:spcPts val="600"/>
              </a:spcBef>
            </a:pPr>
            <a:r>
              <a:rPr sz="4000" b="1" i="0" dirty="0">
                <a:solidFill>
                  <a:srgbClr val="1F4A94"/>
                </a:solidFill>
                <a:latin typeface="Calibri"/>
              </a:rPr>
              <a:t>8,000</a:t>
            </a:r>
          </a:p>
          <a:p>
            <a:pPr marL="182880" indent="-182880" algn="l">
              <a:lnSpc>
                <a:spcPct val="112000"/>
              </a:lnSpc>
              <a:spcBef>
                <a:spcPts val="900"/>
              </a:spcBef>
              <a:buClr>
                <a:srgbClr val="1F4A94"/>
              </a:buClr>
              <a:buFont typeface="Arial"/>
              <a:buChar char="▪"/>
            </a:pPr>
            <a:r>
              <a:rPr sz="1400" b="0" i="0" dirty="0">
                <a:solidFill>
                  <a:srgbClr val="262626"/>
                </a:solidFill>
                <a:latin typeface="Calibri"/>
              </a:rPr>
              <a:t>Several thousand German redundancies confirmed</a:t>
            </a:r>
          </a:p>
          <a:p>
            <a:pPr marL="182880" indent="-182880" algn="l">
              <a:lnSpc>
                <a:spcPct val="112000"/>
              </a:lnSpc>
              <a:spcBef>
                <a:spcPts val="500"/>
              </a:spcBef>
              <a:buClr>
                <a:srgbClr val="1F4A94"/>
              </a:buClr>
              <a:buFont typeface="Arial"/>
              <a:buChar char="▪"/>
            </a:pPr>
            <a:r>
              <a:rPr sz="1400" b="0" i="0" dirty="0">
                <a:solidFill>
                  <a:srgbClr val="262626"/>
                </a:solidFill>
                <a:latin typeface="Calibri"/>
              </a:rPr>
              <a:t>To be completed by the end of 2027</a:t>
            </a:r>
          </a:p>
        </p:txBody>
      </p:sp>
      <p:sp>
        <p:nvSpPr>
          <p:cNvPr id="11" name="Rounded Rectangle 8">
            <a:extLst>
              <a:ext uri="{FF2B5EF4-FFF2-40B4-BE49-F238E27FC236}">
                <a16:creationId xmlns:a16="http://schemas.microsoft.com/office/drawing/2014/main" id="{F6A95A95-8803-155C-80D9-7186FAECEBC8}"/>
              </a:ext>
            </a:extLst>
          </p:cNvPr>
          <p:cNvSpPr/>
          <p:nvPr/>
        </p:nvSpPr>
        <p:spPr>
          <a:xfrm>
            <a:off x="8057919" y="3704781"/>
            <a:ext cx="3780293" cy="2716655"/>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146304" rtlCol="0" anchor="t"/>
          <a:lstStyle/>
          <a:p>
            <a:pPr algn="l"/>
            <a:r>
              <a:rPr lang="en-US" sz="1250" b="1" i="0" dirty="0">
                <a:solidFill>
                  <a:srgbClr val="C00000"/>
                </a:solidFill>
                <a:latin typeface="Calibri"/>
              </a:rPr>
              <a:t>STELLANTIS</a:t>
            </a:r>
            <a:endParaRPr sz="1250" b="1" i="0" dirty="0">
              <a:solidFill>
                <a:srgbClr val="C00000"/>
              </a:solidFill>
              <a:latin typeface="Calibri"/>
            </a:endParaRPr>
          </a:p>
          <a:p>
            <a:pPr marL="182880" indent="-182880" algn="l">
              <a:lnSpc>
                <a:spcPct val="112000"/>
              </a:lnSpc>
              <a:spcBef>
                <a:spcPts val="900"/>
              </a:spcBef>
              <a:buClr>
                <a:srgbClr val="1F4A94"/>
              </a:buClr>
              <a:buFont typeface="Arial"/>
              <a:buChar char="▪"/>
            </a:pPr>
            <a:r>
              <a:rPr lang="en-US" sz="1400" b="0" i="0" dirty="0" err="1">
                <a:solidFill>
                  <a:srgbClr val="262626"/>
                </a:solidFill>
                <a:latin typeface="Calibri"/>
              </a:rPr>
              <a:t>Poissy</a:t>
            </a:r>
            <a:r>
              <a:rPr lang="en-US" sz="1400" b="0" i="0" dirty="0">
                <a:solidFill>
                  <a:srgbClr val="262626"/>
                </a:solidFill>
                <a:latin typeface="Calibri"/>
              </a:rPr>
              <a:t> (FR)</a:t>
            </a:r>
            <a:r>
              <a:rPr lang="en-US" sz="1400" b="1" dirty="0">
                <a:solidFill>
                  <a:srgbClr val="1F4A94"/>
                </a:solidFill>
                <a:latin typeface="Calibri"/>
              </a:rPr>
              <a:t> 900 </a:t>
            </a:r>
            <a:r>
              <a:rPr lang="en-US" sz="1400" b="0" i="0" dirty="0">
                <a:solidFill>
                  <a:srgbClr val="262626"/>
                </a:solidFill>
                <a:latin typeface="Calibri"/>
              </a:rPr>
              <a:t>job reduction to 2028</a:t>
            </a:r>
          </a:p>
          <a:p>
            <a:pPr marL="182880" indent="-182880">
              <a:lnSpc>
                <a:spcPct val="112000"/>
              </a:lnSpc>
              <a:spcBef>
                <a:spcPts val="900"/>
              </a:spcBef>
              <a:buClr>
                <a:srgbClr val="1F4A94"/>
              </a:buClr>
              <a:buFont typeface="Arial"/>
              <a:buChar char="▪"/>
            </a:pPr>
            <a:r>
              <a:rPr lang="en-US" sz="1400" b="1" dirty="0">
                <a:solidFill>
                  <a:srgbClr val="1F4A94"/>
                </a:solidFill>
                <a:latin typeface="Calibri"/>
              </a:rPr>
              <a:t>750</a:t>
            </a:r>
            <a:r>
              <a:rPr lang="en-US" sz="1400" dirty="0">
                <a:solidFill>
                  <a:schemeClr val="tx1"/>
                </a:solidFill>
              </a:rPr>
              <a:t> job cuts in Tychy (PL)</a:t>
            </a:r>
          </a:p>
          <a:p>
            <a:pPr marL="182880" indent="-182880">
              <a:lnSpc>
                <a:spcPct val="112000"/>
              </a:lnSpc>
              <a:spcBef>
                <a:spcPts val="900"/>
              </a:spcBef>
              <a:buClr>
                <a:srgbClr val="1F4A94"/>
              </a:buClr>
              <a:buFont typeface="Arial"/>
              <a:buChar char="▪"/>
            </a:pPr>
            <a:r>
              <a:rPr lang="en-US" sz="1400" b="1" dirty="0">
                <a:solidFill>
                  <a:srgbClr val="1F4A94"/>
                </a:solidFill>
                <a:latin typeface="Calibri"/>
              </a:rPr>
              <a:t>650</a:t>
            </a:r>
            <a:r>
              <a:rPr lang="en-US" sz="1400" dirty="0">
                <a:solidFill>
                  <a:schemeClr val="tx1"/>
                </a:solidFill>
              </a:rPr>
              <a:t> redundancies Russelsheim (DE)</a:t>
            </a:r>
          </a:p>
          <a:p>
            <a:pPr marL="182880" indent="-182880">
              <a:lnSpc>
                <a:spcPct val="112000"/>
              </a:lnSpc>
              <a:spcBef>
                <a:spcPts val="900"/>
              </a:spcBef>
              <a:buClr>
                <a:srgbClr val="1F4A94"/>
              </a:buClr>
              <a:buFont typeface="Arial"/>
              <a:buChar char="▪"/>
            </a:pPr>
            <a:r>
              <a:rPr lang="en-BE" sz="1400" dirty="0">
                <a:solidFill>
                  <a:schemeClr val="tx1"/>
                </a:solidFill>
              </a:rPr>
              <a:t>looking to sell or share four of its European assembly plants</a:t>
            </a:r>
            <a:endParaRPr lang="en-US" sz="1400" dirty="0">
              <a:solidFill>
                <a:schemeClr val="tx1"/>
              </a:solidFill>
            </a:endParaRPr>
          </a:p>
          <a:p>
            <a:pPr marL="182880" indent="-182880">
              <a:lnSpc>
                <a:spcPct val="112000"/>
              </a:lnSpc>
              <a:spcBef>
                <a:spcPts val="900"/>
              </a:spcBef>
              <a:buClr>
                <a:srgbClr val="1F4A94"/>
              </a:buClr>
              <a:buFont typeface="Arial"/>
              <a:buChar char="▪"/>
            </a:pPr>
            <a:r>
              <a:rPr lang="en-US" sz="1400" dirty="0">
                <a:solidFill>
                  <a:schemeClr val="tx1"/>
                </a:solidFill>
              </a:rPr>
              <a:t>NB. </a:t>
            </a:r>
            <a:r>
              <a:rPr lang="en-US" sz="1400" b="1" dirty="0">
                <a:solidFill>
                  <a:srgbClr val="1F4A94"/>
                </a:solidFill>
                <a:latin typeface="Calibri"/>
              </a:rPr>
              <a:t>17,000</a:t>
            </a:r>
            <a:r>
              <a:rPr lang="en-US" sz="1400" dirty="0">
                <a:solidFill>
                  <a:schemeClr val="tx1"/>
                </a:solidFill>
              </a:rPr>
              <a:t> jobs lost in Italian sites since 2021</a:t>
            </a:r>
            <a:endParaRPr sz="1400" dirty="0">
              <a:solidFill>
                <a:schemeClr val="tx1"/>
              </a:solidFill>
            </a:endParaRPr>
          </a:p>
        </p:txBody>
      </p:sp>
      <p:sp>
        <p:nvSpPr>
          <p:cNvPr id="15" name="Rounded Rectangle 8">
            <a:extLst>
              <a:ext uri="{FF2B5EF4-FFF2-40B4-BE49-F238E27FC236}">
                <a16:creationId xmlns:a16="http://schemas.microsoft.com/office/drawing/2014/main" id="{DF521081-4BFF-51BD-F1FF-6AD0EB74ABDB}"/>
              </a:ext>
            </a:extLst>
          </p:cNvPr>
          <p:cNvSpPr/>
          <p:nvPr/>
        </p:nvSpPr>
        <p:spPr>
          <a:xfrm>
            <a:off x="4376916" y="5142702"/>
            <a:ext cx="3533999" cy="1141305"/>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146304" rtlCol="0" anchor="t"/>
          <a:lstStyle/>
          <a:p>
            <a:pPr algn="l"/>
            <a:r>
              <a:rPr lang="en-US" sz="1250" b="1" i="0" dirty="0">
                <a:solidFill>
                  <a:srgbClr val="C00000"/>
                </a:solidFill>
                <a:latin typeface="Calibri"/>
              </a:rPr>
              <a:t>RENAULT</a:t>
            </a:r>
            <a:endParaRPr sz="1250" b="1" i="0" dirty="0">
              <a:solidFill>
                <a:srgbClr val="C00000"/>
              </a:solidFill>
              <a:latin typeface="Calibri"/>
            </a:endParaRPr>
          </a:p>
          <a:p>
            <a:pPr marL="182880" indent="-182880" algn="l">
              <a:lnSpc>
                <a:spcPct val="112000"/>
              </a:lnSpc>
              <a:spcBef>
                <a:spcPts val="900"/>
              </a:spcBef>
              <a:buClr>
                <a:srgbClr val="1F4A94"/>
              </a:buClr>
              <a:buFont typeface="Arial"/>
              <a:buChar char="▪"/>
            </a:pPr>
            <a:r>
              <a:rPr lang="en-US" sz="1400" b="0" i="0" dirty="0">
                <a:solidFill>
                  <a:srgbClr val="262626"/>
                </a:solidFill>
                <a:latin typeface="Calibri"/>
              </a:rPr>
              <a:t>a voluntary departure plan affecting </a:t>
            </a:r>
            <a:r>
              <a:rPr lang="en-US" sz="1400" b="1" dirty="0">
                <a:solidFill>
                  <a:srgbClr val="1F4A94"/>
                </a:solidFill>
                <a:latin typeface="Calibri"/>
              </a:rPr>
              <a:t>800 </a:t>
            </a:r>
            <a:r>
              <a:rPr lang="en-US" sz="1400" b="0" i="0" dirty="0">
                <a:solidFill>
                  <a:srgbClr val="262626"/>
                </a:solidFill>
                <a:latin typeface="Calibri"/>
              </a:rPr>
              <a:t>engineers (FR)</a:t>
            </a:r>
            <a:endParaRPr sz="1400" b="0" i="0" dirty="0">
              <a:solidFill>
                <a:schemeClr val="tx1"/>
              </a:solidFill>
              <a:latin typeface="Calibri"/>
            </a:endParaRPr>
          </a:p>
        </p:txBody>
      </p:sp>
      <p:sp>
        <p:nvSpPr>
          <p:cNvPr id="17" name="Rounded Rectangle 8">
            <a:extLst>
              <a:ext uri="{FF2B5EF4-FFF2-40B4-BE49-F238E27FC236}">
                <a16:creationId xmlns:a16="http://schemas.microsoft.com/office/drawing/2014/main" id="{633E00E7-DD76-9FC7-DC12-15E7DE7073EC}"/>
              </a:ext>
            </a:extLst>
          </p:cNvPr>
          <p:cNvSpPr/>
          <p:nvPr/>
        </p:nvSpPr>
        <p:spPr>
          <a:xfrm>
            <a:off x="173357" y="5307475"/>
            <a:ext cx="4056554" cy="103163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201168" rIns="201168" bIns="146304" rtlCol="0" anchor="t"/>
          <a:lstStyle/>
          <a:p>
            <a:pPr algn="l"/>
            <a:r>
              <a:rPr lang="en-US" sz="1250" b="1" i="0" dirty="0">
                <a:solidFill>
                  <a:srgbClr val="C00000"/>
                </a:solidFill>
                <a:latin typeface="Calibri"/>
              </a:rPr>
              <a:t>VOLVO CARS</a:t>
            </a:r>
            <a:endParaRPr sz="1250" b="1" i="0" dirty="0">
              <a:solidFill>
                <a:srgbClr val="C00000"/>
              </a:solidFill>
              <a:latin typeface="Calibri"/>
            </a:endParaRPr>
          </a:p>
          <a:p>
            <a:pPr marL="182880" indent="-182880" algn="l">
              <a:lnSpc>
                <a:spcPct val="112000"/>
              </a:lnSpc>
              <a:spcBef>
                <a:spcPts val="900"/>
              </a:spcBef>
              <a:buClr>
                <a:srgbClr val="1F4A94"/>
              </a:buClr>
              <a:buFont typeface="Arial"/>
              <a:buChar char="▪"/>
            </a:pPr>
            <a:r>
              <a:rPr lang="en-US" sz="1400" b="0" i="0" dirty="0">
                <a:solidFill>
                  <a:srgbClr val="262626"/>
                </a:solidFill>
                <a:latin typeface="Calibri"/>
              </a:rPr>
              <a:t> cut 15% of its white-collar workforce (about </a:t>
            </a:r>
            <a:r>
              <a:rPr lang="en-US" sz="1400" b="1" dirty="0">
                <a:solidFill>
                  <a:srgbClr val="1F4A94"/>
                </a:solidFill>
                <a:latin typeface="Calibri"/>
              </a:rPr>
              <a:t>3,000</a:t>
            </a:r>
            <a:r>
              <a:rPr lang="en-US" sz="1400" b="0" i="0" dirty="0">
                <a:solidFill>
                  <a:srgbClr val="262626"/>
                </a:solidFill>
                <a:latin typeface="Calibri"/>
              </a:rPr>
              <a:t> jobs)</a:t>
            </a:r>
            <a:endParaRPr sz="1400" b="0" i="0" dirty="0">
              <a:solidFill>
                <a:schemeClr val="tx1"/>
              </a:solidFill>
              <a:latin typeface="Calibri"/>
            </a:endParaRPr>
          </a:p>
        </p:txBody>
      </p:sp>
    </p:spTree>
    <p:extLst>
      <p:ext uri="{BB962C8B-B14F-4D97-AF65-F5344CB8AC3E}">
        <p14:creationId xmlns:p14="http://schemas.microsoft.com/office/powerpoint/2010/main" val="3157712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411480" y="54864"/>
            <a:ext cx="8092440" cy="1133856"/>
          </a:xfrm>
        </p:spPr>
        <p:txBody>
          <a:bodyPr>
            <a:normAutofit/>
          </a:bodyPr>
          <a:lstStyle/>
          <a:p>
            <a:pPr algn="l"/>
            <a:r>
              <a:rPr lang="en-US" sz="2400" b="1" dirty="0">
                <a:solidFill>
                  <a:srgbClr val="C00000"/>
                </a:solidFill>
                <a:latin typeface="Calibri"/>
              </a:rPr>
              <a:t>INDUSTRIALL EUROPE’S PERSPECTIVE</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Rectangle 5"/>
          <p:cNvSpPr/>
          <p:nvPr/>
        </p:nvSpPr>
        <p:spPr>
          <a:xfrm>
            <a:off x="0" y="1298448"/>
            <a:ext cx="12191969" cy="5120640"/>
          </a:xfrm>
          <a:prstGeom prst="rect">
            <a:avLst/>
          </a:prstGeom>
          <a:solidFill>
            <a:srgbClr val="1F4A94"/>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46304" rtlCol="0" anchor="t"/>
          <a:lstStyle/>
          <a:p>
            <a:pPr algn="l"/>
            <a:endParaRPr/>
          </a:p>
        </p:txBody>
      </p:sp>
      <p:sp>
        <p:nvSpPr>
          <p:cNvPr id="7" name="TextBox 6"/>
          <p:cNvSpPr txBox="1"/>
          <p:nvPr/>
        </p:nvSpPr>
        <p:spPr>
          <a:xfrm>
            <a:off x="1188720" y="2331720"/>
            <a:ext cx="1463040" cy="914400"/>
          </a:xfrm>
          <a:prstGeom prst="rect">
            <a:avLst/>
          </a:prstGeom>
          <a:noFill/>
        </p:spPr>
        <p:txBody>
          <a:bodyPr wrap="square" lIns="0" tIns="0" rIns="0" bIns="0" anchor="t">
            <a:spAutoFit/>
          </a:bodyPr>
          <a:lstStyle/>
          <a:p>
            <a:pPr algn="l"/>
            <a:r>
              <a:rPr sz="4600" b="1" i="0">
                <a:solidFill>
                  <a:srgbClr val="E8B84B"/>
                </a:solidFill>
                <a:latin typeface="Calibri"/>
              </a:rPr>
              <a:t>2.1</a:t>
            </a:r>
          </a:p>
        </p:txBody>
      </p:sp>
      <p:sp>
        <p:nvSpPr>
          <p:cNvPr id="8" name="TextBox 7"/>
          <p:cNvSpPr txBox="1"/>
          <p:nvPr/>
        </p:nvSpPr>
        <p:spPr>
          <a:xfrm>
            <a:off x="2788920" y="2478024"/>
            <a:ext cx="8229600" cy="914400"/>
          </a:xfrm>
          <a:prstGeom prst="rect">
            <a:avLst/>
          </a:prstGeom>
          <a:noFill/>
        </p:spPr>
        <p:txBody>
          <a:bodyPr wrap="square" lIns="0" tIns="0" rIns="0" bIns="0" anchor="t">
            <a:spAutoFit/>
          </a:bodyPr>
          <a:lstStyle/>
          <a:p>
            <a:pPr algn="l">
              <a:lnSpc>
                <a:spcPct val="110000"/>
              </a:lnSpc>
            </a:pPr>
            <a:r>
              <a:rPr sz="2200" b="1" i="0">
                <a:solidFill>
                  <a:srgbClr val="FFFFFF"/>
                </a:solidFill>
                <a:latin typeface="Calibri"/>
              </a:rPr>
              <a:t>The money was there for investment. It went to shareholders.</a:t>
            </a:r>
          </a:p>
        </p:txBody>
      </p:sp>
      <p:sp>
        <p:nvSpPr>
          <p:cNvPr id="9" name="TextBox 8"/>
          <p:cNvSpPr txBox="1"/>
          <p:nvPr/>
        </p:nvSpPr>
        <p:spPr>
          <a:xfrm>
            <a:off x="1188720" y="3657600"/>
            <a:ext cx="1463040" cy="914400"/>
          </a:xfrm>
          <a:prstGeom prst="rect">
            <a:avLst/>
          </a:prstGeom>
          <a:noFill/>
        </p:spPr>
        <p:txBody>
          <a:bodyPr wrap="square" lIns="0" tIns="0" rIns="0" bIns="0" anchor="t">
            <a:spAutoFit/>
          </a:bodyPr>
          <a:lstStyle/>
          <a:p>
            <a:pPr algn="l"/>
            <a:r>
              <a:rPr sz="4600" b="1" i="0">
                <a:solidFill>
                  <a:srgbClr val="E8B84B"/>
                </a:solidFill>
                <a:latin typeface="Calibri"/>
              </a:rPr>
              <a:t>2.2</a:t>
            </a:r>
          </a:p>
        </p:txBody>
      </p:sp>
      <p:sp>
        <p:nvSpPr>
          <p:cNvPr id="10" name="TextBox 9"/>
          <p:cNvSpPr txBox="1"/>
          <p:nvPr/>
        </p:nvSpPr>
        <p:spPr>
          <a:xfrm>
            <a:off x="2788920" y="3803904"/>
            <a:ext cx="8229600" cy="353815"/>
          </a:xfrm>
          <a:prstGeom prst="rect">
            <a:avLst/>
          </a:prstGeom>
          <a:noFill/>
        </p:spPr>
        <p:txBody>
          <a:bodyPr wrap="square" lIns="0" tIns="0" rIns="0" bIns="0" anchor="t">
            <a:spAutoFit/>
          </a:bodyPr>
          <a:lstStyle/>
          <a:p>
            <a:pPr algn="l">
              <a:lnSpc>
                <a:spcPct val="110000"/>
              </a:lnSpc>
            </a:pPr>
            <a:r>
              <a:rPr sz="2200" b="1" i="0" dirty="0">
                <a:solidFill>
                  <a:srgbClr val="FFFFFF"/>
                </a:solidFill>
                <a:latin typeface="Calibri"/>
              </a:rPr>
              <a:t>Who profits and who pays for the crisis.</a:t>
            </a:r>
          </a:p>
        </p:txBody>
      </p:sp>
      <p:sp>
        <p:nvSpPr>
          <p:cNvPr id="11" name="TextBox 10"/>
          <p:cNvSpPr txBox="1"/>
          <p:nvPr/>
        </p:nvSpPr>
        <p:spPr>
          <a:xfrm>
            <a:off x="1188720" y="4983479"/>
            <a:ext cx="1463040" cy="914400"/>
          </a:xfrm>
          <a:prstGeom prst="rect">
            <a:avLst/>
          </a:prstGeom>
          <a:noFill/>
        </p:spPr>
        <p:txBody>
          <a:bodyPr wrap="square" lIns="0" tIns="0" rIns="0" bIns="0" anchor="t">
            <a:spAutoFit/>
          </a:bodyPr>
          <a:lstStyle/>
          <a:p>
            <a:pPr algn="l"/>
            <a:r>
              <a:rPr sz="4600" b="1" i="0">
                <a:solidFill>
                  <a:srgbClr val="E8B84B"/>
                </a:solidFill>
                <a:latin typeface="Calibri"/>
              </a:rPr>
              <a:t>2.3</a:t>
            </a:r>
          </a:p>
        </p:txBody>
      </p:sp>
      <p:sp>
        <p:nvSpPr>
          <p:cNvPr id="12" name="TextBox 11"/>
          <p:cNvSpPr txBox="1"/>
          <p:nvPr/>
        </p:nvSpPr>
        <p:spPr>
          <a:xfrm>
            <a:off x="2788920" y="5129783"/>
            <a:ext cx="8229600" cy="914400"/>
          </a:xfrm>
          <a:prstGeom prst="rect">
            <a:avLst/>
          </a:prstGeom>
          <a:noFill/>
        </p:spPr>
        <p:txBody>
          <a:bodyPr wrap="square" lIns="0" tIns="0" rIns="0" bIns="0" anchor="t">
            <a:spAutoFit/>
          </a:bodyPr>
          <a:lstStyle/>
          <a:p>
            <a:pPr algn="l">
              <a:lnSpc>
                <a:spcPct val="110000"/>
              </a:lnSpc>
            </a:pPr>
            <a:r>
              <a:rPr sz="2200" b="1" i="0">
                <a:solidFill>
                  <a:srgbClr val="FFFFFF"/>
                </a:solidFill>
                <a:latin typeface="Calibri"/>
              </a:rPr>
              <a:t>Public support without public reward.</a:t>
            </a:r>
          </a:p>
        </p:txBody>
      </p:sp>
      <p:sp>
        <p:nvSpPr>
          <p:cNvPr id="3" name="Title 1">
            <a:extLst>
              <a:ext uri="{FF2B5EF4-FFF2-40B4-BE49-F238E27FC236}">
                <a16:creationId xmlns:a16="http://schemas.microsoft.com/office/drawing/2014/main" id="{8E5D9C73-C850-33CF-6537-2ABCD6138D51}"/>
              </a:ext>
            </a:extLst>
          </p:cNvPr>
          <p:cNvSpPr txBox="1">
            <a:spLocks/>
          </p:cNvSpPr>
          <p:nvPr/>
        </p:nvSpPr>
        <p:spPr>
          <a:xfrm>
            <a:off x="411480" y="1243583"/>
            <a:ext cx="8092440" cy="113385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solidFill>
                  <a:schemeClr val="bg1"/>
                </a:solidFill>
                <a:latin typeface="Calibri"/>
              </a:rPr>
              <a:t>MANAGEMENT DECISIONS DESERVE CLOSER SCRUTINY</a:t>
            </a:r>
            <a:endParaRPr lang="en-BE" sz="2400" b="1" dirty="0">
              <a:solidFill>
                <a:schemeClr val="bg1"/>
              </a:solidFill>
              <a:latin typeface="+mn-lt"/>
            </a:endParaRPr>
          </a:p>
        </p:txBody>
      </p:sp>
    </p:spTree>
    <p:extLst>
      <p:ext uri="{BB962C8B-B14F-4D97-AF65-F5344CB8AC3E}">
        <p14:creationId xmlns:p14="http://schemas.microsoft.com/office/powerpoint/2010/main" val="3157712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411480" y="54864"/>
            <a:ext cx="8229600" cy="1133856"/>
          </a:xfrm>
        </p:spPr>
        <p:txBody>
          <a:bodyPr>
            <a:normAutofit/>
          </a:bodyPr>
          <a:lstStyle/>
          <a:p>
            <a:pPr algn="l"/>
            <a:r>
              <a:rPr lang="en-US" sz="2400" b="1" dirty="0">
                <a:solidFill>
                  <a:srgbClr val="C00000"/>
                </a:solidFill>
                <a:latin typeface="Calibri"/>
              </a:rPr>
              <a:t>2.1  THE MONEY WAS THERE. IT WENT TO SHAREHOLDERS.</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p:cNvSpPr txBox="1"/>
          <p:nvPr/>
        </p:nvSpPr>
        <p:spPr>
          <a:xfrm>
            <a:off x="502920" y="1346517"/>
            <a:ext cx="11271546" cy="687111"/>
          </a:xfrm>
          <a:prstGeom prst="rect">
            <a:avLst/>
          </a:prstGeom>
          <a:noFill/>
        </p:spPr>
        <p:txBody>
          <a:bodyPr wrap="square" lIns="0" tIns="0" rIns="0" bIns="0" anchor="t">
            <a:spAutoFit/>
          </a:bodyPr>
          <a:lstStyle/>
          <a:p>
            <a:pPr algn="l">
              <a:lnSpc>
                <a:spcPct val="115000"/>
              </a:lnSpc>
            </a:pPr>
            <a:r>
              <a:rPr lang="en-US" sz="2000" dirty="0">
                <a:solidFill>
                  <a:srgbClr val="5A5F66"/>
                </a:solidFill>
                <a:latin typeface="Calibri"/>
              </a:rPr>
              <a:t>European c</a:t>
            </a:r>
            <a:r>
              <a:rPr sz="2000" b="0" i="0" dirty="0">
                <a:solidFill>
                  <a:srgbClr val="5A5F66"/>
                </a:solidFill>
                <a:latin typeface="Calibri"/>
              </a:rPr>
              <a:t>armakers say they can no longer afford Europe’s workers. Their own financial accounts say otherwise.</a:t>
            </a:r>
          </a:p>
        </p:txBody>
      </p:sp>
      <p:sp>
        <p:nvSpPr>
          <p:cNvPr id="7" name="Rounded Rectangle 6"/>
          <p:cNvSpPr/>
          <p:nvPr/>
        </p:nvSpPr>
        <p:spPr>
          <a:xfrm>
            <a:off x="502920" y="2103120"/>
            <a:ext cx="3557015" cy="164592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800" b="1" i="0">
                <a:solidFill>
                  <a:srgbClr val="1F4A94"/>
                </a:solidFill>
                <a:latin typeface="Calibri"/>
              </a:rPr>
              <a:t>€554bn</a:t>
            </a:r>
          </a:p>
          <a:p>
            <a:pPr algn="l">
              <a:lnSpc>
                <a:spcPct val="110000"/>
              </a:lnSpc>
              <a:spcBef>
                <a:spcPts val="400"/>
              </a:spcBef>
            </a:pPr>
            <a:r>
              <a:rPr sz="1150" b="0" i="0">
                <a:solidFill>
                  <a:srgbClr val="5A5F66"/>
                </a:solidFill>
                <a:latin typeface="Calibri"/>
              </a:rPr>
              <a:t>Combined net profit, nine major European and US automakers operating in Europe, 2012–2025</a:t>
            </a:r>
          </a:p>
        </p:txBody>
      </p:sp>
      <p:sp>
        <p:nvSpPr>
          <p:cNvPr id="8" name="Rounded Rectangle 7"/>
          <p:cNvSpPr/>
          <p:nvPr/>
        </p:nvSpPr>
        <p:spPr>
          <a:xfrm>
            <a:off x="4315967" y="2103120"/>
            <a:ext cx="3557015" cy="164592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800" b="1" i="0" dirty="0">
                <a:solidFill>
                  <a:srgbClr val="1F4A94"/>
                </a:solidFill>
                <a:latin typeface="Calibri"/>
              </a:rPr>
              <a:t>€22</a:t>
            </a:r>
            <a:r>
              <a:rPr lang="en-US" sz="3800" b="1" i="0" dirty="0">
                <a:solidFill>
                  <a:srgbClr val="1F4A94"/>
                </a:solidFill>
                <a:latin typeface="Calibri"/>
              </a:rPr>
              <a:t>1</a:t>
            </a:r>
            <a:r>
              <a:rPr sz="3800" b="1" i="0" dirty="0">
                <a:solidFill>
                  <a:srgbClr val="1F4A94"/>
                </a:solidFill>
                <a:latin typeface="Calibri"/>
              </a:rPr>
              <a:t>bn</a:t>
            </a:r>
          </a:p>
          <a:p>
            <a:pPr algn="l">
              <a:lnSpc>
                <a:spcPct val="110000"/>
              </a:lnSpc>
              <a:spcBef>
                <a:spcPts val="400"/>
              </a:spcBef>
            </a:pPr>
            <a:r>
              <a:rPr sz="1150" b="0" i="0" dirty="0">
                <a:solidFill>
                  <a:srgbClr val="5A5F66"/>
                </a:solidFill>
                <a:latin typeface="Calibri"/>
              </a:rPr>
              <a:t>Paid to shareholders in dividends and buybacks over the same period</a:t>
            </a:r>
          </a:p>
        </p:txBody>
      </p:sp>
      <p:sp>
        <p:nvSpPr>
          <p:cNvPr id="9" name="Rounded Rectangle 8"/>
          <p:cNvSpPr/>
          <p:nvPr/>
        </p:nvSpPr>
        <p:spPr>
          <a:xfrm>
            <a:off x="8129015" y="2103120"/>
            <a:ext cx="3557015" cy="164592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800" b="1" i="0" dirty="0">
                <a:solidFill>
                  <a:srgbClr val="1F4A94"/>
                </a:solidFill>
                <a:latin typeface="Calibri"/>
              </a:rPr>
              <a:t>€250bn</a:t>
            </a:r>
          </a:p>
          <a:p>
            <a:pPr algn="l">
              <a:lnSpc>
                <a:spcPct val="110000"/>
              </a:lnSpc>
              <a:spcBef>
                <a:spcPts val="400"/>
              </a:spcBef>
            </a:pPr>
            <a:r>
              <a:rPr sz="1150" b="0" i="0" dirty="0">
                <a:solidFill>
                  <a:srgbClr val="5A5F66"/>
                </a:solidFill>
                <a:latin typeface="Calibri"/>
              </a:rPr>
              <a:t>Cash and short-term investments still held at the end of 2025</a:t>
            </a:r>
            <a:r>
              <a:rPr lang="en-US" sz="1150" b="0" i="0" dirty="0">
                <a:solidFill>
                  <a:srgbClr val="5A5F66"/>
                </a:solidFill>
                <a:latin typeface="Calibri"/>
              </a:rPr>
              <a:t>.</a:t>
            </a:r>
            <a:endParaRPr sz="1150" b="0" i="0" dirty="0">
              <a:solidFill>
                <a:srgbClr val="5A5F66"/>
              </a:solidFill>
              <a:latin typeface="Calibri"/>
            </a:endParaRPr>
          </a:p>
        </p:txBody>
      </p:sp>
      <p:sp>
        <p:nvSpPr>
          <p:cNvPr id="10" name="TextBox 9"/>
          <p:cNvSpPr txBox="1"/>
          <p:nvPr/>
        </p:nvSpPr>
        <p:spPr>
          <a:xfrm>
            <a:off x="502920" y="4160520"/>
            <a:ext cx="11183111" cy="1263423"/>
          </a:xfrm>
          <a:prstGeom prst="rect">
            <a:avLst/>
          </a:prstGeom>
          <a:noFill/>
        </p:spPr>
        <p:txBody>
          <a:bodyPr wrap="square" lIns="0" tIns="0" rIns="0" bIns="0" anchor="t">
            <a:spAutoFit/>
          </a:bodyPr>
          <a:lstStyle/>
          <a:p>
            <a:pPr marL="237744" indent="-237744" algn="l">
              <a:lnSpc>
                <a:spcPct val="114000"/>
              </a:lnSpc>
              <a:spcAft>
                <a:spcPts val="900"/>
              </a:spcAft>
              <a:buClr>
                <a:srgbClr val="1F4A94"/>
              </a:buClr>
              <a:buFont typeface="Arial"/>
              <a:buChar char="▪"/>
            </a:pPr>
            <a:r>
              <a:rPr sz="2000" b="1" i="0" dirty="0">
                <a:solidFill>
                  <a:srgbClr val="132F60"/>
                </a:solidFill>
                <a:latin typeface="Calibri"/>
              </a:rPr>
              <a:t>Total dividends </a:t>
            </a:r>
            <a:r>
              <a:rPr sz="2000" b="1" i="0">
                <a:solidFill>
                  <a:srgbClr val="132F60"/>
                </a:solidFill>
                <a:latin typeface="Calibri"/>
              </a:rPr>
              <a:t>grew </a:t>
            </a:r>
            <a:r>
              <a:rPr lang="en-US" sz="2000" b="1" i="0">
                <a:solidFill>
                  <a:srgbClr val="132F60"/>
                </a:solidFill>
                <a:latin typeface="Calibri"/>
              </a:rPr>
              <a:t>4x</a:t>
            </a:r>
            <a:r>
              <a:rPr sz="2000" b="1" i="0">
                <a:solidFill>
                  <a:srgbClr val="132F60"/>
                </a:solidFill>
                <a:latin typeface="Calibri"/>
              </a:rPr>
              <a:t> </a:t>
            </a:r>
            <a:r>
              <a:rPr sz="2000" b="1" i="0" dirty="0">
                <a:solidFill>
                  <a:srgbClr val="132F60"/>
                </a:solidFill>
                <a:latin typeface="Calibri"/>
              </a:rPr>
              <a:t>from 2020 to 2023, </a:t>
            </a:r>
            <a:r>
              <a:rPr sz="2000" b="0" i="0" dirty="0">
                <a:solidFill>
                  <a:srgbClr val="262626"/>
                </a:solidFill>
                <a:latin typeface="Calibri"/>
              </a:rPr>
              <a:t>peaking at €33bn in 2023.</a:t>
            </a:r>
          </a:p>
          <a:p>
            <a:pPr marL="237744" indent="-237744" algn="l">
              <a:lnSpc>
                <a:spcPct val="114000"/>
              </a:lnSpc>
              <a:spcAft>
                <a:spcPts val="900"/>
              </a:spcAft>
              <a:buClr>
                <a:srgbClr val="1F4A94"/>
              </a:buClr>
              <a:buFont typeface="Arial"/>
              <a:buChar char="▪"/>
            </a:pPr>
            <a:r>
              <a:rPr sz="2000" b="1" i="0" dirty="0">
                <a:solidFill>
                  <a:srgbClr val="132F60"/>
                </a:solidFill>
                <a:latin typeface="Calibri"/>
              </a:rPr>
              <a:t>In 2025 the group</a:t>
            </a:r>
            <a:r>
              <a:rPr lang="en-US" sz="2000" b="1" i="0" dirty="0">
                <a:solidFill>
                  <a:srgbClr val="132F60"/>
                </a:solidFill>
                <a:latin typeface="Calibri"/>
              </a:rPr>
              <a:t> as a whole</a:t>
            </a:r>
            <a:r>
              <a:rPr sz="2000" b="1" i="0" dirty="0">
                <a:solidFill>
                  <a:srgbClr val="132F60"/>
                </a:solidFill>
                <a:latin typeface="Calibri"/>
              </a:rPr>
              <a:t> swung to a combined €16bn loss — and €20bn still went out of the door.</a:t>
            </a:r>
          </a:p>
          <a:p>
            <a:pPr marL="237744" indent="-237744" algn="l">
              <a:lnSpc>
                <a:spcPct val="114000"/>
              </a:lnSpc>
              <a:spcAft>
                <a:spcPts val="900"/>
              </a:spcAft>
              <a:buClr>
                <a:srgbClr val="1F4A94"/>
              </a:buClr>
              <a:buFont typeface="Arial"/>
              <a:buChar char="▪"/>
            </a:pPr>
            <a:r>
              <a:rPr sz="2000" b="1" i="0" dirty="0">
                <a:solidFill>
                  <a:srgbClr val="132F60"/>
                </a:solidFill>
                <a:latin typeface="Calibri"/>
              </a:rPr>
              <a:t>Workers </a:t>
            </a:r>
            <a:r>
              <a:rPr lang="en-US" sz="2000" b="1" i="0" dirty="0">
                <a:solidFill>
                  <a:srgbClr val="132F60"/>
                </a:solidFill>
                <a:latin typeface="Calibri"/>
              </a:rPr>
              <a:t>appear</a:t>
            </a:r>
            <a:r>
              <a:rPr sz="2000" b="1" i="0" dirty="0">
                <a:solidFill>
                  <a:srgbClr val="132F60"/>
                </a:solidFill>
                <a:latin typeface="Calibri"/>
              </a:rPr>
              <a:t> like the only stakeholders with a long-term interest </a:t>
            </a:r>
            <a:r>
              <a:rPr sz="2000" b="0" i="0" dirty="0">
                <a:solidFill>
                  <a:srgbClr val="262626"/>
                </a:solidFill>
                <a:latin typeface="Calibri"/>
              </a:rPr>
              <a:t>in Europe still producing cars.</a:t>
            </a:r>
          </a:p>
        </p:txBody>
      </p:sp>
      <p:sp>
        <p:nvSpPr>
          <p:cNvPr id="11" name="TextBox 10"/>
          <p:cNvSpPr txBox="1"/>
          <p:nvPr/>
        </p:nvSpPr>
        <p:spPr>
          <a:xfrm>
            <a:off x="1008889" y="5784190"/>
            <a:ext cx="11183111" cy="276999"/>
          </a:xfrm>
          <a:prstGeom prst="rect">
            <a:avLst/>
          </a:prstGeom>
          <a:noFill/>
        </p:spPr>
        <p:txBody>
          <a:bodyPr wrap="square" lIns="0" tIns="0" rIns="0" bIns="0" anchor="t">
            <a:spAutoFit/>
          </a:bodyPr>
          <a:lstStyle/>
          <a:p>
            <a:pPr algn="l"/>
            <a:r>
              <a:rPr b="0" i="1" dirty="0">
                <a:solidFill>
                  <a:srgbClr val="5A5F66"/>
                </a:solidFill>
                <a:latin typeface="Calibri"/>
              </a:rPr>
              <a:t>Nine groups: Volkswagen, Mercedes-Benz, BMW, Stellantis, Renault, Volvo Cars, Ferrari, Ford and Tesla.</a:t>
            </a:r>
          </a:p>
        </p:txBody>
      </p:sp>
    </p:spTree>
    <p:extLst>
      <p:ext uri="{BB962C8B-B14F-4D97-AF65-F5344CB8AC3E}">
        <p14:creationId xmlns:p14="http://schemas.microsoft.com/office/powerpoint/2010/main" val="3157712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411480" y="54864"/>
            <a:ext cx="8092440" cy="1133856"/>
          </a:xfrm>
        </p:spPr>
        <p:txBody>
          <a:bodyPr>
            <a:normAutofit/>
          </a:bodyPr>
          <a:lstStyle/>
          <a:p>
            <a:pPr algn="l"/>
            <a:r>
              <a:rPr lang="en-US" sz="2400" b="1" dirty="0">
                <a:solidFill>
                  <a:srgbClr val="C00000"/>
                </a:solidFill>
                <a:latin typeface="Calibri"/>
              </a:rPr>
              <a:t>2.2  WHO PROFITS AND WHO PAYS</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p:cNvSpPr txBox="1"/>
          <p:nvPr/>
        </p:nvSpPr>
        <p:spPr>
          <a:xfrm>
            <a:off x="502920" y="1225296"/>
            <a:ext cx="11183111" cy="687111"/>
          </a:xfrm>
          <a:prstGeom prst="rect">
            <a:avLst/>
          </a:prstGeom>
          <a:noFill/>
        </p:spPr>
        <p:txBody>
          <a:bodyPr wrap="square" lIns="0" tIns="0" rIns="0" bIns="0" anchor="t">
            <a:spAutoFit/>
          </a:bodyPr>
          <a:lstStyle/>
          <a:p>
            <a:pPr algn="l">
              <a:lnSpc>
                <a:spcPct val="115000"/>
              </a:lnSpc>
            </a:pPr>
            <a:r>
              <a:rPr sz="2000" b="0" i="0" dirty="0">
                <a:solidFill>
                  <a:srgbClr val="5A5F66"/>
                </a:solidFill>
                <a:latin typeface="Calibri"/>
              </a:rPr>
              <a:t>2021–2023 were the best years in the </a:t>
            </a:r>
            <a:r>
              <a:rPr lang="en-US" sz="2000" b="0" i="0" dirty="0">
                <a:solidFill>
                  <a:srgbClr val="5A5F66"/>
                </a:solidFill>
                <a:latin typeface="Calibri"/>
              </a:rPr>
              <a:t>auto </a:t>
            </a:r>
            <a:r>
              <a:rPr sz="2000" b="0" i="0" dirty="0">
                <a:solidFill>
                  <a:srgbClr val="5A5F66"/>
                </a:solidFill>
                <a:latin typeface="Calibri"/>
              </a:rPr>
              <a:t>industry’s history. When margins collapsed in 2025, the first response was plant closures — not restraint on payouts.</a:t>
            </a:r>
          </a:p>
        </p:txBody>
      </p:sp>
      <p:sp>
        <p:nvSpPr>
          <p:cNvPr id="7" name="Rounded Rectangle 6"/>
          <p:cNvSpPr/>
          <p:nvPr/>
        </p:nvSpPr>
        <p:spPr>
          <a:xfrm>
            <a:off x="502920" y="2148840"/>
            <a:ext cx="2603753" cy="12801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200" b="1" i="0">
                <a:solidFill>
                  <a:srgbClr val="1F4A94"/>
                </a:solidFill>
                <a:latin typeface="Calibri"/>
              </a:rPr>
              <a:t>€88bn</a:t>
            </a:r>
          </a:p>
          <a:p>
            <a:pPr algn="l">
              <a:lnSpc>
                <a:spcPct val="110000"/>
              </a:lnSpc>
              <a:spcBef>
                <a:spcPts val="400"/>
              </a:spcBef>
            </a:pPr>
            <a:r>
              <a:rPr sz="1150" b="0" i="0">
                <a:solidFill>
                  <a:srgbClr val="5A5F66"/>
                </a:solidFill>
                <a:latin typeface="Calibri"/>
              </a:rPr>
              <a:t>Combined net profit, 2021</a:t>
            </a:r>
          </a:p>
        </p:txBody>
      </p:sp>
      <p:sp>
        <p:nvSpPr>
          <p:cNvPr id="8" name="Rounded Rectangle 7"/>
          <p:cNvSpPr/>
          <p:nvPr/>
        </p:nvSpPr>
        <p:spPr>
          <a:xfrm>
            <a:off x="3362705" y="2148840"/>
            <a:ext cx="2603753" cy="12801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200" b="1" i="0">
                <a:solidFill>
                  <a:srgbClr val="1F4A94"/>
                </a:solidFill>
                <a:latin typeface="Calibri"/>
              </a:rPr>
              <a:t>€77bn</a:t>
            </a:r>
          </a:p>
          <a:p>
            <a:pPr algn="l">
              <a:lnSpc>
                <a:spcPct val="110000"/>
              </a:lnSpc>
              <a:spcBef>
                <a:spcPts val="400"/>
              </a:spcBef>
            </a:pPr>
            <a:r>
              <a:rPr sz="1150" b="0" i="0">
                <a:solidFill>
                  <a:srgbClr val="5A5F66"/>
                </a:solidFill>
                <a:latin typeface="Calibri"/>
              </a:rPr>
              <a:t>Combined net profit, 2022</a:t>
            </a:r>
          </a:p>
        </p:txBody>
      </p:sp>
      <p:sp>
        <p:nvSpPr>
          <p:cNvPr id="9" name="Rounded Rectangle 8"/>
          <p:cNvSpPr/>
          <p:nvPr/>
        </p:nvSpPr>
        <p:spPr>
          <a:xfrm>
            <a:off x="6222491" y="2148840"/>
            <a:ext cx="2603753" cy="12801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200" b="1" i="0">
                <a:solidFill>
                  <a:srgbClr val="1F4A94"/>
                </a:solidFill>
                <a:latin typeface="Calibri"/>
              </a:rPr>
              <a:t>€83bn</a:t>
            </a:r>
          </a:p>
          <a:p>
            <a:pPr algn="l">
              <a:lnSpc>
                <a:spcPct val="110000"/>
              </a:lnSpc>
              <a:spcBef>
                <a:spcPts val="400"/>
              </a:spcBef>
            </a:pPr>
            <a:r>
              <a:rPr sz="1150" b="0" i="0">
                <a:solidFill>
                  <a:srgbClr val="5A5F66"/>
                </a:solidFill>
                <a:latin typeface="Calibri"/>
              </a:rPr>
              <a:t>Combined net profit, 2023</a:t>
            </a:r>
          </a:p>
        </p:txBody>
      </p:sp>
      <p:sp>
        <p:nvSpPr>
          <p:cNvPr id="10" name="Rounded Rectangle 9"/>
          <p:cNvSpPr/>
          <p:nvPr/>
        </p:nvSpPr>
        <p:spPr>
          <a:xfrm>
            <a:off x="9082278" y="2148840"/>
            <a:ext cx="2603753" cy="12801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200" b="1" i="0">
                <a:solidFill>
                  <a:srgbClr val="1F4A94"/>
                </a:solidFill>
                <a:latin typeface="Calibri"/>
              </a:rPr>
              <a:t>−€16bn</a:t>
            </a:r>
          </a:p>
          <a:p>
            <a:pPr algn="l">
              <a:lnSpc>
                <a:spcPct val="110000"/>
              </a:lnSpc>
              <a:spcBef>
                <a:spcPts val="400"/>
              </a:spcBef>
            </a:pPr>
            <a:r>
              <a:rPr sz="1150" b="0" i="0">
                <a:solidFill>
                  <a:srgbClr val="5A5F66"/>
                </a:solidFill>
                <a:latin typeface="Calibri"/>
              </a:rPr>
              <a:t>Combined result, 2025</a:t>
            </a:r>
          </a:p>
        </p:txBody>
      </p:sp>
      <p:sp>
        <p:nvSpPr>
          <p:cNvPr id="11" name="TextBox 10"/>
          <p:cNvSpPr txBox="1"/>
          <p:nvPr/>
        </p:nvSpPr>
        <p:spPr>
          <a:xfrm>
            <a:off x="663877" y="3695849"/>
            <a:ext cx="11183111" cy="333168"/>
          </a:xfrm>
          <a:prstGeom prst="rect">
            <a:avLst/>
          </a:prstGeom>
          <a:noFill/>
        </p:spPr>
        <p:txBody>
          <a:bodyPr wrap="square" lIns="0" tIns="0" rIns="0" bIns="0" anchor="t">
            <a:spAutoFit/>
          </a:bodyPr>
          <a:lstStyle/>
          <a:p>
            <a:pPr algn="ctr">
              <a:lnSpc>
                <a:spcPct val="115000"/>
              </a:lnSpc>
            </a:pPr>
            <a:r>
              <a:rPr sz="2000" b="1" i="0" dirty="0">
                <a:solidFill>
                  <a:srgbClr val="132F60"/>
                </a:solidFill>
                <a:latin typeface="Calibri"/>
              </a:rPr>
              <a:t>Among </a:t>
            </a:r>
            <a:r>
              <a:rPr lang="en-US" sz="2000" b="1" i="0" dirty="0">
                <a:solidFill>
                  <a:srgbClr val="132F60"/>
                </a:solidFill>
                <a:latin typeface="Calibri"/>
              </a:rPr>
              <a:t>the </a:t>
            </a:r>
            <a:r>
              <a:rPr sz="2000" b="1" i="0" dirty="0">
                <a:solidFill>
                  <a:srgbClr val="132F60"/>
                </a:solidFill>
                <a:latin typeface="Calibri"/>
              </a:rPr>
              <a:t>automakers that disclose labour costs, 2019–2023:</a:t>
            </a:r>
          </a:p>
        </p:txBody>
      </p:sp>
      <p:sp>
        <p:nvSpPr>
          <p:cNvPr id="12" name="Rounded Rectangle 11"/>
          <p:cNvSpPr/>
          <p:nvPr/>
        </p:nvSpPr>
        <p:spPr>
          <a:xfrm>
            <a:off x="3106673" y="4229101"/>
            <a:ext cx="1350932" cy="1392236"/>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000" b="1" i="0" dirty="0">
                <a:solidFill>
                  <a:srgbClr val="1F4A94"/>
                </a:solidFill>
                <a:latin typeface="Calibri"/>
              </a:rPr>
              <a:t>+92%</a:t>
            </a:r>
          </a:p>
          <a:p>
            <a:pPr algn="l">
              <a:lnSpc>
                <a:spcPct val="110000"/>
              </a:lnSpc>
              <a:spcBef>
                <a:spcPts val="400"/>
              </a:spcBef>
            </a:pPr>
            <a:r>
              <a:rPr sz="1150" b="0" i="0" dirty="0">
                <a:solidFill>
                  <a:srgbClr val="5A5F66"/>
                </a:solidFill>
                <a:latin typeface="Calibri"/>
              </a:rPr>
              <a:t>Growth in profit</a:t>
            </a:r>
          </a:p>
        </p:txBody>
      </p:sp>
      <p:sp>
        <p:nvSpPr>
          <p:cNvPr id="13" name="Rounded Rectangle 12"/>
          <p:cNvSpPr/>
          <p:nvPr/>
        </p:nvSpPr>
        <p:spPr>
          <a:xfrm>
            <a:off x="4616402" y="4229100"/>
            <a:ext cx="1639031" cy="1392237"/>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000" b="1" i="0" dirty="0">
                <a:solidFill>
                  <a:srgbClr val="1F4A94"/>
                </a:solidFill>
                <a:latin typeface="Calibri"/>
              </a:rPr>
              <a:t>+19%</a:t>
            </a:r>
          </a:p>
          <a:p>
            <a:pPr algn="l">
              <a:lnSpc>
                <a:spcPct val="110000"/>
              </a:lnSpc>
              <a:spcBef>
                <a:spcPts val="400"/>
              </a:spcBef>
            </a:pPr>
            <a:r>
              <a:rPr sz="1150" b="0" i="0" dirty="0">
                <a:solidFill>
                  <a:srgbClr val="5A5F66"/>
                </a:solidFill>
                <a:latin typeface="Calibri"/>
              </a:rPr>
              <a:t>Growth in workers’ pay — barely tracking inflation</a:t>
            </a:r>
          </a:p>
        </p:txBody>
      </p:sp>
      <p:sp>
        <p:nvSpPr>
          <p:cNvPr id="14" name="Rounded Rectangle 13"/>
          <p:cNvSpPr/>
          <p:nvPr/>
        </p:nvSpPr>
        <p:spPr>
          <a:xfrm>
            <a:off x="6414230" y="4251961"/>
            <a:ext cx="3053785" cy="1369376"/>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000" b="1" i="0">
                <a:solidFill>
                  <a:srgbClr val="1F4A94"/>
                </a:solidFill>
                <a:latin typeface="Calibri"/>
              </a:rPr>
              <a:t>14.1% → 12.9%</a:t>
            </a:r>
          </a:p>
          <a:p>
            <a:pPr algn="l">
              <a:lnSpc>
                <a:spcPct val="110000"/>
              </a:lnSpc>
              <a:spcBef>
                <a:spcPts val="400"/>
              </a:spcBef>
            </a:pPr>
            <a:r>
              <a:rPr sz="1150" b="0" i="0">
                <a:solidFill>
                  <a:srgbClr val="5A5F66"/>
                </a:solidFill>
                <a:latin typeface="Calibri"/>
              </a:rPr>
              <a:t>Workers’ share of revenue</a:t>
            </a:r>
          </a:p>
        </p:txBody>
      </p:sp>
    </p:spTree>
    <p:extLst>
      <p:ext uri="{BB962C8B-B14F-4D97-AF65-F5344CB8AC3E}">
        <p14:creationId xmlns:p14="http://schemas.microsoft.com/office/powerpoint/2010/main" val="3157712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411480" y="54864"/>
            <a:ext cx="8138160" cy="1133856"/>
          </a:xfrm>
        </p:spPr>
        <p:txBody>
          <a:bodyPr>
            <a:normAutofit/>
          </a:bodyPr>
          <a:lstStyle/>
          <a:p>
            <a:pPr algn="l"/>
            <a:r>
              <a:rPr lang="en-US" sz="2400" b="1" dirty="0">
                <a:solidFill>
                  <a:srgbClr val="C00000"/>
                </a:solidFill>
                <a:latin typeface="Calibri"/>
              </a:rPr>
              <a:t>2.3  PUBLIC SUPPORT WITHOUT PUBLIC REWARD</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p:cNvSpPr txBox="1"/>
          <p:nvPr/>
        </p:nvSpPr>
        <p:spPr>
          <a:xfrm>
            <a:off x="524725" y="1125802"/>
            <a:ext cx="11183111" cy="333168"/>
          </a:xfrm>
          <a:prstGeom prst="rect">
            <a:avLst/>
          </a:prstGeom>
          <a:noFill/>
        </p:spPr>
        <p:txBody>
          <a:bodyPr wrap="square" lIns="0" tIns="0" rIns="0" bIns="0" anchor="t">
            <a:spAutoFit/>
          </a:bodyPr>
          <a:lstStyle/>
          <a:p>
            <a:pPr algn="l">
              <a:lnSpc>
                <a:spcPct val="115000"/>
              </a:lnSpc>
            </a:pPr>
            <a:r>
              <a:rPr sz="2000" b="1" i="0" dirty="0">
                <a:latin typeface="Calibri"/>
              </a:rPr>
              <a:t>Our research uncovered at least €5.3 billion in direct public support </a:t>
            </a:r>
            <a:r>
              <a:rPr lang="en-US" sz="2000" b="1" i="0" dirty="0">
                <a:latin typeface="Calibri"/>
              </a:rPr>
              <a:t>to these same companies since 2016</a:t>
            </a:r>
            <a:r>
              <a:rPr sz="2000" b="1" i="0" dirty="0">
                <a:latin typeface="Calibri"/>
              </a:rPr>
              <a:t>.</a:t>
            </a:r>
          </a:p>
        </p:txBody>
      </p:sp>
      <p:sp>
        <p:nvSpPr>
          <p:cNvPr id="7" name="Rounded Rectangle 6"/>
          <p:cNvSpPr/>
          <p:nvPr/>
        </p:nvSpPr>
        <p:spPr>
          <a:xfrm>
            <a:off x="502921" y="1757879"/>
            <a:ext cx="3557015" cy="15087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600" b="1" i="0" dirty="0">
                <a:solidFill>
                  <a:srgbClr val="1F4A94"/>
                </a:solidFill>
                <a:latin typeface="Calibri"/>
              </a:rPr>
              <a:t>€5.3bn+</a:t>
            </a:r>
          </a:p>
          <a:p>
            <a:pPr algn="l">
              <a:lnSpc>
                <a:spcPct val="110000"/>
              </a:lnSpc>
              <a:spcBef>
                <a:spcPts val="400"/>
              </a:spcBef>
            </a:pPr>
            <a:r>
              <a:rPr sz="1400" b="0" i="0" dirty="0">
                <a:solidFill>
                  <a:srgbClr val="5A5F66"/>
                </a:solidFill>
                <a:latin typeface="Calibri"/>
              </a:rPr>
              <a:t>In direct European public grants, subsidies and tax breaks awarded</a:t>
            </a:r>
          </a:p>
        </p:txBody>
      </p:sp>
      <p:sp>
        <p:nvSpPr>
          <p:cNvPr id="8" name="Rounded Rectangle 7"/>
          <p:cNvSpPr/>
          <p:nvPr/>
        </p:nvSpPr>
        <p:spPr>
          <a:xfrm>
            <a:off x="8132066" y="1798482"/>
            <a:ext cx="3557015" cy="15087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algn="l"/>
            <a:r>
              <a:rPr sz="3600" b="1" i="0" dirty="0">
                <a:solidFill>
                  <a:srgbClr val="1F4A94"/>
                </a:solidFill>
                <a:latin typeface="Calibri"/>
              </a:rPr>
              <a:t>€2.1bn</a:t>
            </a:r>
          </a:p>
          <a:p>
            <a:pPr algn="l">
              <a:lnSpc>
                <a:spcPct val="110000"/>
              </a:lnSpc>
              <a:spcBef>
                <a:spcPts val="400"/>
              </a:spcBef>
            </a:pPr>
            <a:r>
              <a:rPr sz="1400" b="0" i="0" dirty="0">
                <a:solidFill>
                  <a:srgbClr val="5A5F66"/>
                </a:solidFill>
                <a:latin typeface="Calibri"/>
              </a:rPr>
              <a:t>In repayable public loans</a:t>
            </a:r>
            <a:r>
              <a:rPr lang="en-US" sz="1400" dirty="0">
                <a:solidFill>
                  <a:srgbClr val="5A5F66"/>
                </a:solidFill>
                <a:latin typeface="Calibri"/>
              </a:rPr>
              <a:t> </a:t>
            </a:r>
            <a:r>
              <a:rPr sz="1400" b="0" i="0" dirty="0">
                <a:solidFill>
                  <a:srgbClr val="5A5F66"/>
                </a:solidFill>
                <a:latin typeface="Calibri"/>
              </a:rPr>
              <a:t>used to de-risk private investors</a:t>
            </a:r>
          </a:p>
        </p:txBody>
      </p:sp>
      <p:sp>
        <p:nvSpPr>
          <p:cNvPr id="11" name="Rounded Rectangle 10"/>
          <p:cNvSpPr/>
          <p:nvPr/>
        </p:nvSpPr>
        <p:spPr>
          <a:xfrm>
            <a:off x="502920" y="3615982"/>
            <a:ext cx="2090318" cy="1097280"/>
          </a:xfrm>
          <a:prstGeom prst="roundRect">
            <a:avLst>
              <a:gd name="adj" fmla="val 6000"/>
            </a:avLst>
          </a:prstGeom>
          <a:solidFill>
            <a:srgbClr val="F4F5F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46304" rtlCol="0" anchor="ctr"/>
          <a:lstStyle/>
          <a:p>
            <a:pPr algn="l"/>
            <a:r>
              <a:rPr sz="2400" b="1" i="0" dirty="0">
                <a:solidFill>
                  <a:srgbClr val="1F4A94"/>
                </a:solidFill>
                <a:latin typeface="Calibri"/>
              </a:rPr>
              <a:t>€1.2bn</a:t>
            </a:r>
          </a:p>
          <a:p>
            <a:pPr algn="l">
              <a:lnSpc>
                <a:spcPct val="105000"/>
              </a:lnSpc>
              <a:spcBef>
                <a:spcPts val="300"/>
              </a:spcBef>
            </a:pPr>
            <a:r>
              <a:rPr sz="1400" b="0" i="0" dirty="0">
                <a:solidFill>
                  <a:srgbClr val="5A5F66"/>
                </a:solidFill>
                <a:latin typeface="Calibri"/>
              </a:rPr>
              <a:t>Volkswagen</a:t>
            </a:r>
          </a:p>
        </p:txBody>
      </p:sp>
      <p:sp>
        <p:nvSpPr>
          <p:cNvPr id="12" name="Rounded Rectangle 11"/>
          <p:cNvSpPr/>
          <p:nvPr/>
        </p:nvSpPr>
        <p:spPr>
          <a:xfrm>
            <a:off x="2776118" y="3615982"/>
            <a:ext cx="2090318" cy="1097280"/>
          </a:xfrm>
          <a:prstGeom prst="roundRect">
            <a:avLst>
              <a:gd name="adj" fmla="val 6000"/>
            </a:avLst>
          </a:prstGeom>
          <a:solidFill>
            <a:srgbClr val="F4F5F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46304" rtlCol="0" anchor="ctr"/>
          <a:lstStyle/>
          <a:p>
            <a:pPr algn="l"/>
            <a:r>
              <a:rPr sz="2400" b="1" i="0" dirty="0">
                <a:solidFill>
                  <a:srgbClr val="1F4A94"/>
                </a:solidFill>
                <a:latin typeface="Calibri"/>
              </a:rPr>
              <a:t>€1.2bn</a:t>
            </a:r>
          </a:p>
          <a:p>
            <a:pPr algn="l">
              <a:lnSpc>
                <a:spcPct val="105000"/>
              </a:lnSpc>
              <a:spcBef>
                <a:spcPts val="300"/>
              </a:spcBef>
            </a:pPr>
            <a:r>
              <a:rPr sz="1400" b="0" i="0" dirty="0">
                <a:solidFill>
                  <a:srgbClr val="5A5F66"/>
                </a:solidFill>
                <a:latin typeface="Calibri"/>
              </a:rPr>
              <a:t>Automotive Cells Company (JV)</a:t>
            </a:r>
          </a:p>
        </p:txBody>
      </p:sp>
      <p:sp>
        <p:nvSpPr>
          <p:cNvPr id="13" name="Rounded Rectangle 12"/>
          <p:cNvSpPr/>
          <p:nvPr/>
        </p:nvSpPr>
        <p:spPr>
          <a:xfrm>
            <a:off x="5049316" y="3615982"/>
            <a:ext cx="2090318" cy="1097280"/>
          </a:xfrm>
          <a:prstGeom prst="roundRect">
            <a:avLst>
              <a:gd name="adj" fmla="val 6000"/>
            </a:avLst>
          </a:prstGeom>
          <a:solidFill>
            <a:srgbClr val="F4F5F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46304" rtlCol="0" anchor="ctr"/>
          <a:lstStyle/>
          <a:p>
            <a:pPr algn="l"/>
            <a:r>
              <a:rPr sz="2400" b="1" i="0" dirty="0">
                <a:solidFill>
                  <a:srgbClr val="1F4A94"/>
                </a:solidFill>
                <a:latin typeface="Calibri"/>
              </a:rPr>
              <a:t>€1.1bn</a:t>
            </a:r>
          </a:p>
          <a:p>
            <a:pPr algn="l">
              <a:lnSpc>
                <a:spcPct val="105000"/>
              </a:lnSpc>
              <a:spcBef>
                <a:spcPts val="300"/>
              </a:spcBef>
            </a:pPr>
            <a:r>
              <a:rPr sz="1400" b="0" i="0" dirty="0">
                <a:solidFill>
                  <a:srgbClr val="5A5F66"/>
                </a:solidFill>
                <a:latin typeface="Calibri"/>
              </a:rPr>
              <a:t>Stellantis</a:t>
            </a:r>
          </a:p>
        </p:txBody>
      </p:sp>
      <p:sp>
        <p:nvSpPr>
          <p:cNvPr id="14" name="Rounded Rectangle 13"/>
          <p:cNvSpPr/>
          <p:nvPr/>
        </p:nvSpPr>
        <p:spPr>
          <a:xfrm>
            <a:off x="7322515" y="3615982"/>
            <a:ext cx="2090318" cy="1097280"/>
          </a:xfrm>
          <a:prstGeom prst="roundRect">
            <a:avLst>
              <a:gd name="adj" fmla="val 6000"/>
            </a:avLst>
          </a:prstGeom>
          <a:solidFill>
            <a:srgbClr val="F4F5F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46304" rtlCol="0" anchor="ctr"/>
          <a:lstStyle/>
          <a:p>
            <a:pPr algn="l"/>
            <a:r>
              <a:rPr sz="2400" b="1" i="0" dirty="0">
                <a:solidFill>
                  <a:srgbClr val="1F4A94"/>
                </a:solidFill>
                <a:latin typeface="Calibri"/>
              </a:rPr>
              <a:t>€0.9bn</a:t>
            </a:r>
          </a:p>
          <a:p>
            <a:pPr algn="l">
              <a:lnSpc>
                <a:spcPct val="105000"/>
              </a:lnSpc>
              <a:spcBef>
                <a:spcPts val="300"/>
              </a:spcBef>
            </a:pPr>
            <a:r>
              <a:rPr sz="1400" b="0" i="0" dirty="0">
                <a:solidFill>
                  <a:srgbClr val="5A5F66"/>
                </a:solidFill>
                <a:latin typeface="Calibri"/>
              </a:rPr>
              <a:t>Mercedes-Benz</a:t>
            </a:r>
          </a:p>
        </p:txBody>
      </p:sp>
      <p:sp>
        <p:nvSpPr>
          <p:cNvPr id="15" name="Rounded Rectangle 14"/>
          <p:cNvSpPr/>
          <p:nvPr/>
        </p:nvSpPr>
        <p:spPr>
          <a:xfrm>
            <a:off x="9595713" y="3615982"/>
            <a:ext cx="2090318" cy="1097280"/>
          </a:xfrm>
          <a:prstGeom prst="roundRect">
            <a:avLst>
              <a:gd name="adj" fmla="val 6000"/>
            </a:avLst>
          </a:prstGeom>
          <a:solidFill>
            <a:srgbClr val="F4F5F7"/>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46304" rIns="201168" bIns="146304" rtlCol="0" anchor="ctr"/>
          <a:lstStyle/>
          <a:p>
            <a:pPr algn="l"/>
            <a:r>
              <a:rPr sz="2400" b="1" i="0" dirty="0">
                <a:solidFill>
                  <a:srgbClr val="1F4A94"/>
                </a:solidFill>
                <a:latin typeface="Calibri"/>
              </a:rPr>
              <a:t>€0.4bn</a:t>
            </a:r>
          </a:p>
          <a:p>
            <a:pPr algn="l">
              <a:lnSpc>
                <a:spcPct val="105000"/>
              </a:lnSpc>
              <a:spcBef>
                <a:spcPts val="300"/>
              </a:spcBef>
            </a:pPr>
            <a:r>
              <a:rPr sz="1400" b="0" i="0" dirty="0">
                <a:solidFill>
                  <a:srgbClr val="5A5F66"/>
                </a:solidFill>
                <a:latin typeface="Calibri"/>
              </a:rPr>
              <a:t>Renault</a:t>
            </a:r>
          </a:p>
        </p:txBody>
      </p:sp>
      <p:sp>
        <p:nvSpPr>
          <p:cNvPr id="17" name="TextBox 16">
            <a:extLst>
              <a:ext uri="{FF2B5EF4-FFF2-40B4-BE49-F238E27FC236}">
                <a16:creationId xmlns:a16="http://schemas.microsoft.com/office/drawing/2014/main" id="{044770AD-EAE9-FCEF-F393-F7B6C502E1D0}"/>
              </a:ext>
            </a:extLst>
          </p:cNvPr>
          <p:cNvSpPr txBox="1"/>
          <p:nvPr/>
        </p:nvSpPr>
        <p:spPr>
          <a:xfrm>
            <a:off x="411480" y="5059518"/>
            <a:ext cx="11631254" cy="1015663"/>
          </a:xfrm>
          <a:prstGeom prst="rect">
            <a:avLst/>
          </a:prstGeom>
          <a:noFill/>
        </p:spPr>
        <p:txBody>
          <a:bodyPr wrap="square">
            <a:spAutoFit/>
          </a:bodyPr>
          <a:lstStyle/>
          <a:p>
            <a:pPr algn="l">
              <a:spcAft>
                <a:spcPts val="900"/>
              </a:spcAft>
              <a:buClr>
                <a:srgbClr val="1F4A94"/>
              </a:buClr>
            </a:pPr>
            <a:r>
              <a:rPr lang="en-US" sz="2000" b="1" i="0" dirty="0">
                <a:solidFill>
                  <a:srgbClr val="132F60"/>
                </a:solidFill>
                <a:latin typeface="Calibri"/>
              </a:rPr>
              <a:t>Not one state-aid award we examined </a:t>
            </a:r>
            <a:r>
              <a:rPr lang="en-US" sz="2000" b="0" i="0" dirty="0">
                <a:solidFill>
                  <a:srgbClr val="262626"/>
                </a:solidFill>
                <a:latin typeface="Calibri"/>
              </a:rPr>
              <a:t>obliged the recipient to maintain employment, keep a site open, or refrain from distributing the money to shareholders. </a:t>
            </a:r>
            <a:r>
              <a:rPr lang="en-US" sz="2000" b="1" i="0" dirty="0">
                <a:solidFill>
                  <a:srgbClr val="132F60"/>
                </a:solidFill>
                <a:latin typeface="Calibri"/>
              </a:rPr>
              <a:t>There </a:t>
            </a:r>
            <a:r>
              <a:rPr lang="en-US" sz="2000" b="1" dirty="0">
                <a:solidFill>
                  <a:srgbClr val="132F60"/>
                </a:solidFill>
                <a:latin typeface="Calibri"/>
              </a:rPr>
              <a:t>was also </a:t>
            </a:r>
            <a:r>
              <a:rPr lang="en-US" sz="2000" b="1" i="0" dirty="0">
                <a:solidFill>
                  <a:srgbClr val="132F60"/>
                </a:solidFill>
                <a:latin typeface="Calibri"/>
              </a:rPr>
              <a:t>no </a:t>
            </a:r>
            <a:r>
              <a:rPr lang="en-US" sz="2000" b="1" i="0" dirty="0" err="1">
                <a:solidFill>
                  <a:srgbClr val="132F60"/>
                </a:solidFill>
                <a:latin typeface="Calibri"/>
              </a:rPr>
              <a:t>clawback</a:t>
            </a:r>
            <a:r>
              <a:rPr lang="en-US" sz="2000" b="1" i="0" dirty="0">
                <a:solidFill>
                  <a:srgbClr val="132F60"/>
                </a:solidFill>
                <a:latin typeface="Calibri"/>
              </a:rPr>
              <a:t> mechanism </a:t>
            </a:r>
            <a:r>
              <a:rPr lang="en-US" sz="2000" b="0" i="0" dirty="0">
                <a:solidFill>
                  <a:srgbClr val="262626"/>
                </a:solidFill>
                <a:latin typeface="Calibri"/>
              </a:rPr>
              <a:t>when a </a:t>
            </a:r>
            <a:r>
              <a:rPr lang="en-US" sz="2000" b="0" i="0" dirty="0" err="1">
                <a:solidFill>
                  <a:srgbClr val="262626"/>
                </a:solidFill>
                <a:latin typeface="Calibri"/>
              </a:rPr>
              <a:t>subsidised</a:t>
            </a:r>
            <a:r>
              <a:rPr lang="en-US" sz="2000" b="0" i="0" dirty="0">
                <a:solidFill>
                  <a:srgbClr val="262626"/>
                </a:solidFill>
                <a:latin typeface="Calibri"/>
              </a:rPr>
              <a:t> plant later closes.</a:t>
            </a:r>
          </a:p>
        </p:txBody>
      </p:sp>
    </p:spTree>
    <p:extLst>
      <p:ext uri="{BB962C8B-B14F-4D97-AF65-F5344CB8AC3E}">
        <p14:creationId xmlns:p14="http://schemas.microsoft.com/office/powerpoint/2010/main" val="3157712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411480" y="54864"/>
            <a:ext cx="8092440" cy="1133856"/>
          </a:xfrm>
        </p:spPr>
        <p:txBody>
          <a:bodyPr>
            <a:normAutofit/>
          </a:bodyPr>
          <a:lstStyle/>
          <a:p>
            <a:pPr algn="l"/>
            <a:r>
              <a:rPr lang="en-US" sz="2400" b="1" dirty="0">
                <a:solidFill>
                  <a:srgbClr val="C00000"/>
                </a:solidFill>
                <a:latin typeface="Calibri"/>
              </a:rPr>
              <a:t>Our proposed plan</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74DBDB26-C2DB-97B6-C59F-91B7C33A64EB}"/>
              </a:ext>
            </a:extLst>
          </p:cNvPr>
          <p:cNvSpPr/>
          <p:nvPr/>
        </p:nvSpPr>
        <p:spPr>
          <a:xfrm>
            <a:off x="226141" y="869996"/>
            <a:ext cx="11474245" cy="5404195"/>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201168" tIns="182880" rIns="201168" bIns="146304" rtlCol="0" anchor="t"/>
          <a:lstStyle/>
          <a:p>
            <a:pPr marL="514350" indent="-514350" algn="l">
              <a:buFont typeface="+mj-lt"/>
              <a:buAutoNum type="arabicPeriod"/>
            </a:pPr>
            <a:r>
              <a:rPr lang="en-GB" sz="2800" b="1" i="0" noProof="0" dirty="0">
                <a:solidFill>
                  <a:srgbClr val="1F4A94"/>
                </a:solidFill>
                <a:latin typeface="Calibri"/>
              </a:rPr>
              <a:t>Mobilising for </a:t>
            </a:r>
            <a:r>
              <a:rPr lang="en-GB" sz="2800" b="1" noProof="0" dirty="0">
                <a:solidFill>
                  <a:srgbClr val="1F4A94"/>
                </a:solidFill>
                <a:latin typeface="Calibri"/>
              </a:rPr>
              <a:t>E</a:t>
            </a:r>
            <a:r>
              <a:rPr lang="en-GB" sz="2800" b="1" i="0" noProof="0" dirty="0">
                <a:solidFill>
                  <a:srgbClr val="1F4A94"/>
                </a:solidFill>
                <a:latin typeface="Calibri"/>
              </a:rPr>
              <a:t>uropean action days: country-by-</a:t>
            </a:r>
            <a:r>
              <a:rPr lang="en-GB" sz="2800" b="1" dirty="0">
                <a:solidFill>
                  <a:srgbClr val="1F4A94"/>
                </a:solidFill>
                <a:latin typeface="Calibri"/>
              </a:rPr>
              <a:t>country </a:t>
            </a:r>
            <a:r>
              <a:rPr lang="en-GB" sz="2800" b="1" i="0" noProof="0" dirty="0">
                <a:solidFill>
                  <a:srgbClr val="1F4A94"/>
                </a:solidFill>
                <a:latin typeface="Calibri"/>
              </a:rPr>
              <a:t>decentralised action with delegations from other countries crossing-borders</a:t>
            </a:r>
            <a:endParaRPr lang="en-GB" sz="2800" b="1" noProof="0" dirty="0">
              <a:solidFill>
                <a:srgbClr val="1F4A94"/>
              </a:solidFill>
              <a:latin typeface="Calibri"/>
            </a:endParaRPr>
          </a:p>
          <a:p>
            <a:pPr marL="514350" indent="-514350" algn="l">
              <a:buFont typeface="+mj-lt"/>
              <a:buAutoNum type="arabicPeriod"/>
            </a:pPr>
            <a:r>
              <a:rPr lang="en-GB" sz="2800" b="1" noProof="0" dirty="0">
                <a:solidFill>
                  <a:srgbClr val="1F4A94"/>
                </a:solidFill>
                <a:latin typeface="Calibri"/>
              </a:rPr>
              <a:t>Providing research to affiliates for dissemination:</a:t>
            </a:r>
          </a:p>
          <a:p>
            <a:pPr marL="742950" lvl="1" indent="-285750">
              <a:buFont typeface="Arial" panose="020B0604020202020204" pitchFamily="34" charset="0"/>
              <a:buChar char="•"/>
            </a:pPr>
            <a:r>
              <a:rPr lang="en-BE" dirty="0">
                <a:solidFill>
                  <a:srgbClr val="002060"/>
                </a:solidFill>
              </a:rPr>
              <a:t>Crisis in the Automotive Sector: Putting People above Profits</a:t>
            </a:r>
          </a:p>
          <a:p>
            <a:pPr marL="742950" lvl="1" indent="-285750">
              <a:buFont typeface="Arial" panose="020B0604020202020204" pitchFamily="34" charset="0"/>
              <a:buChar char="•"/>
            </a:pPr>
            <a:r>
              <a:rPr lang="en-BE" dirty="0">
                <a:solidFill>
                  <a:srgbClr val="002060"/>
                </a:solidFill>
              </a:rPr>
              <a:t>Restoring European Competitiveness: Are workers really the cost to be cut?</a:t>
            </a:r>
          </a:p>
          <a:p>
            <a:pPr marL="742950" lvl="1" indent="-285750">
              <a:buFont typeface="Arial" panose="020B0604020202020204" pitchFamily="34" charset="0"/>
              <a:buChar char="•"/>
            </a:pPr>
            <a:r>
              <a:rPr lang="en-BE" dirty="0">
                <a:solidFill>
                  <a:srgbClr val="002060"/>
                </a:solidFill>
              </a:rPr>
              <a:t>White collar jobs: The Danger of Europe becoming an assembly line</a:t>
            </a:r>
          </a:p>
          <a:p>
            <a:pPr marL="742950" lvl="1" indent="-285750">
              <a:buFont typeface="Arial" panose="020B0604020202020204" pitchFamily="34" charset="0"/>
              <a:buChar char="•"/>
            </a:pPr>
            <a:r>
              <a:rPr lang="en-BE" dirty="0">
                <a:solidFill>
                  <a:srgbClr val="002060"/>
                </a:solidFill>
              </a:rPr>
              <a:t>The unfortunate truth of overcapacity - corporate decisions without corporate responsibility</a:t>
            </a:r>
          </a:p>
          <a:p>
            <a:pPr marL="742950" lvl="1" indent="-285750">
              <a:buFont typeface="Arial" panose="020B0604020202020204" pitchFamily="34" charset="0"/>
              <a:buChar char="•"/>
            </a:pPr>
            <a:r>
              <a:rPr lang="en-BE" dirty="0">
                <a:solidFill>
                  <a:srgbClr val="002060"/>
                </a:solidFill>
              </a:rPr>
              <a:t>Investments: The ETS Review &amp; the </a:t>
            </a:r>
            <a:r>
              <a:rPr lang="en-US" dirty="0">
                <a:solidFill>
                  <a:srgbClr val="002060"/>
                </a:solidFill>
              </a:rPr>
              <a:t>n</a:t>
            </a:r>
            <a:r>
              <a:rPr lang="en-BE" dirty="0" err="1">
                <a:solidFill>
                  <a:srgbClr val="002060"/>
                </a:solidFill>
              </a:rPr>
              <a:t>eed</a:t>
            </a:r>
            <a:r>
              <a:rPr lang="en-BE" dirty="0">
                <a:solidFill>
                  <a:srgbClr val="002060"/>
                </a:solidFill>
              </a:rPr>
              <a:t> for social conditionalities</a:t>
            </a:r>
          </a:p>
          <a:p>
            <a:pPr marL="742950" lvl="1" indent="-285750">
              <a:buFont typeface="Arial" panose="020B0604020202020204" pitchFamily="34" charset="0"/>
              <a:buChar char="•"/>
            </a:pPr>
            <a:r>
              <a:rPr lang="en-BE" dirty="0">
                <a:solidFill>
                  <a:srgbClr val="002060"/>
                </a:solidFill>
              </a:rPr>
              <a:t>Enough is Enough: Europe Needs a Serious Industrial Strategy not Corporate Welfare</a:t>
            </a:r>
          </a:p>
          <a:p>
            <a:pPr marL="514350" indent="-514350" algn="l">
              <a:buFont typeface="+mj-lt"/>
              <a:buAutoNum type="arabicPeriod"/>
            </a:pPr>
            <a:r>
              <a:rPr lang="en-GB" sz="2800" b="1" i="0" noProof="0" dirty="0">
                <a:solidFill>
                  <a:srgbClr val="1F4A94"/>
                </a:solidFill>
                <a:latin typeface="Calibri"/>
              </a:rPr>
              <a:t>Joint comms strategy: </a:t>
            </a:r>
            <a:r>
              <a:rPr lang="en-GB" sz="2800" b="1" noProof="0" dirty="0">
                <a:solidFill>
                  <a:srgbClr val="1F4A94"/>
                </a:solidFill>
                <a:latin typeface="Calibri"/>
              </a:rPr>
              <a:t>IAE</a:t>
            </a:r>
            <a:r>
              <a:rPr lang="en-GB" sz="2800" b="1" i="0" noProof="0" dirty="0">
                <a:solidFill>
                  <a:srgbClr val="1F4A94"/>
                </a:solidFill>
                <a:latin typeface="Calibri"/>
              </a:rPr>
              <a:t> website and social channels, </a:t>
            </a:r>
            <a:r>
              <a:rPr lang="en-GB" sz="2800" b="1" noProof="0" dirty="0">
                <a:solidFill>
                  <a:srgbClr val="1F4A94"/>
                </a:solidFill>
                <a:latin typeface="Calibri"/>
              </a:rPr>
              <a:t>a</a:t>
            </a:r>
            <a:r>
              <a:rPr lang="en-GB" sz="2800" b="1" i="0" noProof="0" dirty="0">
                <a:solidFill>
                  <a:srgbClr val="1F4A94"/>
                </a:solidFill>
                <a:latin typeface="Calibri"/>
              </a:rPr>
              <a:t>rticles &amp; digital advocacy</a:t>
            </a:r>
          </a:p>
          <a:p>
            <a:pPr marL="514350" indent="-514350" algn="l">
              <a:buFont typeface="+mj-lt"/>
              <a:buAutoNum type="arabicPeriod"/>
            </a:pPr>
            <a:r>
              <a:rPr lang="en-GB" sz="2800" b="1" noProof="0" dirty="0">
                <a:solidFill>
                  <a:srgbClr val="1F4A94"/>
                </a:solidFill>
                <a:latin typeface="Calibri"/>
              </a:rPr>
              <a:t>Political pressure in ALL national capitals for European leaders to act swiftly on industrial policies that protect good industrial jobs </a:t>
            </a:r>
            <a:endParaRPr lang="en-GB" sz="2800" b="1" i="0" noProof="0" dirty="0">
              <a:solidFill>
                <a:srgbClr val="1F4A94"/>
              </a:solidFill>
              <a:latin typeface="Calibri"/>
            </a:endParaRPr>
          </a:p>
        </p:txBody>
      </p:sp>
    </p:spTree>
    <p:extLst>
      <p:ext uri="{BB962C8B-B14F-4D97-AF65-F5344CB8AC3E}">
        <p14:creationId xmlns:p14="http://schemas.microsoft.com/office/powerpoint/2010/main" val="3157712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CB9C5-560C-626F-0572-16CB207C2D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6DFA66-1F2F-B7CB-3F0E-868E39113C41}"/>
              </a:ext>
            </a:extLst>
          </p:cNvPr>
          <p:cNvSpPr>
            <a:spLocks noGrp="1"/>
          </p:cNvSpPr>
          <p:nvPr>
            <p:ph type="title"/>
          </p:nvPr>
        </p:nvSpPr>
        <p:spPr>
          <a:xfrm>
            <a:off x="411480" y="54864"/>
            <a:ext cx="8092440" cy="1133856"/>
          </a:xfrm>
        </p:spPr>
        <p:txBody>
          <a:bodyPr>
            <a:normAutofit/>
          </a:bodyPr>
          <a:lstStyle/>
          <a:p>
            <a:pPr algn="l"/>
            <a:r>
              <a:rPr lang="en-US" sz="2400" b="1" dirty="0">
                <a:solidFill>
                  <a:srgbClr val="C00000"/>
                </a:solidFill>
                <a:latin typeface="Calibri"/>
              </a:rPr>
              <a:t>OUR DEMANDS</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FFBF3D34-1869-B691-D99C-0091861A14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CAC8EB63-5DAC-471F-2439-B785FFA47024}"/>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7DACA680-8683-7FE3-7565-1B82D16C5D58}"/>
              </a:ext>
            </a:extLst>
          </p:cNvPr>
          <p:cNvPicPr>
            <a:picLocks noChangeAspect="1"/>
          </p:cNvPicPr>
          <p:nvPr/>
        </p:nvPicPr>
        <p:blipFill>
          <a:blip r:embed="rId3"/>
          <a:stretch>
            <a:fillRect/>
          </a:stretch>
        </p:blipFill>
        <p:spPr>
          <a:xfrm>
            <a:off x="898127" y="783359"/>
            <a:ext cx="3855032" cy="5444912"/>
          </a:xfrm>
          <a:prstGeom prst="rect">
            <a:avLst/>
          </a:prstGeom>
        </p:spPr>
      </p:pic>
      <p:pic>
        <p:nvPicPr>
          <p:cNvPr id="17" name="Picture 16">
            <a:extLst>
              <a:ext uri="{FF2B5EF4-FFF2-40B4-BE49-F238E27FC236}">
                <a16:creationId xmlns:a16="http://schemas.microsoft.com/office/drawing/2014/main" id="{B55AAA58-15E0-6A7A-53D3-FB6003D9C567}"/>
              </a:ext>
            </a:extLst>
          </p:cNvPr>
          <p:cNvPicPr>
            <a:picLocks noChangeAspect="1"/>
          </p:cNvPicPr>
          <p:nvPr/>
        </p:nvPicPr>
        <p:blipFill>
          <a:blip r:embed="rId4"/>
          <a:stretch>
            <a:fillRect/>
          </a:stretch>
        </p:blipFill>
        <p:spPr>
          <a:xfrm>
            <a:off x="5709430" y="809245"/>
            <a:ext cx="3855032" cy="5419026"/>
          </a:xfrm>
          <a:prstGeom prst="rect">
            <a:avLst/>
          </a:prstGeom>
        </p:spPr>
      </p:pic>
    </p:spTree>
    <p:extLst>
      <p:ext uri="{BB962C8B-B14F-4D97-AF65-F5344CB8AC3E}">
        <p14:creationId xmlns:p14="http://schemas.microsoft.com/office/powerpoint/2010/main" val="3434701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D46F2-FBE2-C27A-B95A-755DAC199E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FCF755-0D42-B819-0DDC-5035A45F08B0}"/>
              </a:ext>
            </a:extLst>
          </p:cNvPr>
          <p:cNvSpPr>
            <a:spLocks noGrp="1"/>
          </p:cNvSpPr>
          <p:nvPr>
            <p:ph type="title"/>
          </p:nvPr>
        </p:nvSpPr>
        <p:spPr>
          <a:xfrm>
            <a:off x="411480" y="54864"/>
            <a:ext cx="8092440" cy="1133856"/>
          </a:xfrm>
        </p:spPr>
        <p:txBody>
          <a:bodyPr>
            <a:normAutofit/>
          </a:bodyPr>
          <a:lstStyle/>
          <a:p>
            <a:pPr algn="l"/>
            <a:r>
              <a:rPr lang="en-US" sz="2400" b="1" dirty="0">
                <a:solidFill>
                  <a:srgbClr val="C00000"/>
                </a:solidFill>
                <a:latin typeface="Calibri"/>
              </a:rPr>
              <a:t> EUROPEAN TRADE UNION COORDINATION</a:t>
            </a:r>
            <a:endParaRPr lang="en-BE" sz="24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7F0326E8-73E4-99CD-E281-C41299207F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61445" y="230188"/>
            <a:ext cx="2683470" cy="639808"/>
          </a:xfrm>
          <a:prstGeom prst="rect">
            <a:avLst/>
          </a:prstGeom>
        </p:spPr>
      </p:pic>
      <p:sp>
        <p:nvSpPr>
          <p:cNvPr id="5" name="Rectangle 4">
            <a:extLst>
              <a:ext uri="{FF2B5EF4-FFF2-40B4-BE49-F238E27FC236}">
                <a16:creationId xmlns:a16="http://schemas.microsoft.com/office/drawing/2014/main" id="{497824FE-1833-B0D3-F4B6-CEE5628983CB}"/>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5B8BA16-030A-2A98-03F2-2BB46104F982}"/>
              </a:ext>
            </a:extLst>
          </p:cNvPr>
          <p:cNvSpPr txBox="1"/>
          <p:nvPr/>
        </p:nvSpPr>
        <p:spPr>
          <a:xfrm>
            <a:off x="502919" y="1125114"/>
            <a:ext cx="11183111" cy="621389"/>
          </a:xfrm>
          <a:prstGeom prst="rect">
            <a:avLst/>
          </a:prstGeom>
          <a:noFill/>
        </p:spPr>
        <p:txBody>
          <a:bodyPr wrap="square" lIns="0" tIns="0" rIns="0" bIns="0" anchor="t">
            <a:spAutoFit/>
          </a:bodyPr>
          <a:lstStyle/>
          <a:p>
            <a:pPr>
              <a:lnSpc>
                <a:spcPct val="115000"/>
              </a:lnSpc>
            </a:pPr>
            <a:r>
              <a:rPr b="0" i="0" dirty="0"/>
              <a:t>To </a:t>
            </a:r>
            <a:r>
              <a:rPr lang="en-US" b="0" i="0" dirty="0"/>
              <a:t>strengthen solidarity and coordination beyond borders and prevent being played off against each other</a:t>
            </a:r>
            <a:r>
              <a:rPr b="0" i="0" dirty="0"/>
              <a:t>, </a:t>
            </a:r>
            <a:r>
              <a:rPr b="0" i="0" dirty="0" err="1"/>
              <a:t>industriAll</a:t>
            </a:r>
            <a:r>
              <a:rPr b="0" i="0" dirty="0"/>
              <a:t> Europe</a:t>
            </a:r>
            <a:r>
              <a:rPr lang="en-US" b="0" i="0" dirty="0"/>
              <a:t> will envisage</a:t>
            </a:r>
            <a:r>
              <a:rPr b="0" i="0" dirty="0"/>
              <a:t>:</a:t>
            </a:r>
          </a:p>
        </p:txBody>
      </p:sp>
      <p:sp>
        <p:nvSpPr>
          <p:cNvPr id="7" name="Rounded Rectangle 6">
            <a:extLst>
              <a:ext uri="{FF2B5EF4-FFF2-40B4-BE49-F238E27FC236}">
                <a16:creationId xmlns:a16="http://schemas.microsoft.com/office/drawing/2014/main" id="{89AAA6FE-D5E2-7ECD-3DF3-1CAEDCD5573D}"/>
              </a:ext>
            </a:extLst>
          </p:cNvPr>
          <p:cNvSpPr/>
          <p:nvPr/>
        </p:nvSpPr>
        <p:spPr>
          <a:xfrm>
            <a:off x="483256" y="1795862"/>
            <a:ext cx="5463540" cy="1927412"/>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777240" tIns="182880" rIns="201168" bIns="146304" rtlCol="0" anchor="t"/>
          <a:lstStyle/>
          <a:p>
            <a:pPr>
              <a:lnSpc>
                <a:spcPct val="102000"/>
              </a:lnSpc>
            </a:pPr>
            <a:r>
              <a:rPr lang="en-US" sz="1400" b="1" dirty="0">
                <a:solidFill>
                  <a:srgbClr val="C00000"/>
                </a:solidFill>
                <a:latin typeface="Calibri"/>
              </a:rPr>
              <a:t>SOLIDARITY BEYOND BORDERS</a:t>
            </a:r>
          </a:p>
          <a:p>
            <a:pPr>
              <a:lnSpc>
                <a:spcPct val="113000"/>
              </a:lnSpc>
              <a:spcBef>
                <a:spcPts val="700"/>
              </a:spcBef>
            </a:pPr>
            <a:r>
              <a:rPr lang="en-US" sz="1250" dirty="0">
                <a:solidFill>
                  <a:srgbClr val="262626"/>
                </a:solidFill>
                <a:latin typeface="Calibri"/>
              </a:rPr>
              <a:t>Anticipate the impact of decisions and agreed measures beyond borders and along the value chain. Maintain communication throughout the restructuring process and guarantee transparency between countries and sites.  </a:t>
            </a:r>
          </a:p>
        </p:txBody>
      </p:sp>
      <p:sp>
        <p:nvSpPr>
          <p:cNvPr id="8" name="TextBox 7">
            <a:extLst>
              <a:ext uri="{FF2B5EF4-FFF2-40B4-BE49-F238E27FC236}">
                <a16:creationId xmlns:a16="http://schemas.microsoft.com/office/drawing/2014/main" id="{73756BDD-57F6-B5AD-0441-679C91DEDDA2}"/>
              </a:ext>
            </a:extLst>
          </p:cNvPr>
          <p:cNvSpPr txBox="1"/>
          <p:nvPr/>
        </p:nvSpPr>
        <p:spPr>
          <a:xfrm>
            <a:off x="704088" y="2075688"/>
            <a:ext cx="640080" cy="548640"/>
          </a:xfrm>
          <a:prstGeom prst="rect">
            <a:avLst/>
          </a:prstGeom>
          <a:noFill/>
        </p:spPr>
        <p:txBody>
          <a:bodyPr wrap="square" lIns="0" tIns="0" rIns="0" bIns="0" anchor="t">
            <a:spAutoFit/>
          </a:bodyPr>
          <a:lstStyle/>
          <a:p>
            <a:pPr algn="l"/>
            <a:r>
              <a:rPr sz="2200" b="1" i="0">
                <a:solidFill>
                  <a:srgbClr val="1F4A94"/>
                </a:solidFill>
                <a:latin typeface="Calibri"/>
              </a:rPr>
              <a:t>01</a:t>
            </a:r>
          </a:p>
        </p:txBody>
      </p:sp>
      <p:sp>
        <p:nvSpPr>
          <p:cNvPr id="9" name="Rounded Rectangle 8">
            <a:extLst>
              <a:ext uri="{FF2B5EF4-FFF2-40B4-BE49-F238E27FC236}">
                <a16:creationId xmlns:a16="http://schemas.microsoft.com/office/drawing/2014/main" id="{A0DD3A0D-B354-5F9E-BAB7-39079B03ECDA}"/>
              </a:ext>
            </a:extLst>
          </p:cNvPr>
          <p:cNvSpPr/>
          <p:nvPr/>
        </p:nvSpPr>
        <p:spPr>
          <a:xfrm>
            <a:off x="6222491" y="1874519"/>
            <a:ext cx="5463540" cy="1737360"/>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777240" tIns="182880" rIns="201168" bIns="146304" rtlCol="0" anchor="t"/>
          <a:lstStyle/>
          <a:p>
            <a:pPr>
              <a:lnSpc>
                <a:spcPct val="102000"/>
              </a:lnSpc>
            </a:pPr>
            <a:r>
              <a:rPr lang="en-US" sz="1400" b="1" dirty="0">
                <a:solidFill>
                  <a:srgbClr val="C00000"/>
                </a:solidFill>
                <a:latin typeface="Calibri"/>
              </a:rPr>
              <a:t>FULL USE OF EUROPEAN WORKS COUNCILS</a:t>
            </a:r>
          </a:p>
          <a:p>
            <a:pPr>
              <a:lnSpc>
                <a:spcPct val="113000"/>
              </a:lnSpc>
              <a:spcBef>
                <a:spcPts val="700"/>
              </a:spcBef>
            </a:pPr>
            <a:r>
              <a:rPr lang="en-US" sz="1250" dirty="0">
                <a:solidFill>
                  <a:srgbClr val="262626"/>
                </a:solidFill>
                <a:latin typeface="Calibri"/>
              </a:rPr>
              <a:t>Make full use of transnational information, consultation and participation rights in multinational companies. Better articulate national and European information and consultation rights. Ensure the involvement of the EWC coordinator throughout the restructuring process.</a:t>
            </a:r>
          </a:p>
        </p:txBody>
      </p:sp>
      <p:sp>
        <p:nvSpPr>
          <p:cNvPr id="10" name="TextBox 9">
            <a:extLst>
              <a:ext uri="{FF2B5EF4-FFF2-40B4-BE49-F238E27FC236}">
                <a16:creationId xmlns:a16="http://schemas.microsoft.com/office/drawing/2014/main" id="{2AA126DE-F6E4-2E36-2B9E-750F1AFFE139}"/>
              </a:ext>
            </a:extLst>
          </p:cNvPr>
          <p:cNvSpPr txBox="1"/>
          <p:nvPr/>
        </p:nvSpPr>
        <p:spPr>
          <a:xfrm>
            <a:off x="6423659" y="2075688"/>
            <a:ext cx="640080" cy="548640"/>
          </a:xfrm>
          <a:prstGeom prst="rect">
            <a:avLst/>
          </a:prstGeom>
          <a:noFill/>
        </p:spPr>
        <p:txBody>
          <a:bodyPr wrap="square" lIns="0" tIns="0" rIns="0" bIns="0" anchor="t">
            <a:spAutoFit/>
          </a:bodyPr>
          <a:lstStyle/>
          <a:p>
            <a:pPr algn="l"/>
            <a:r>
              <a:rPr sz="2200" b="1" i="0">
                <a:solidFill>
                  <a:srgbClr val="1F4A94"/>
                </a:solidFill>
                <a:latin typeface="Calibri"/>
              </a:rPr>
              <a:t>02</a:t>
            </a:r>
          </a:p>
        </p:txBody>
      </p:sp>
      <p:sp>
        <p:nvSpPr>
          <p:cNvPr id="11" name="Rounded Rectangle 10">
            <a:extLst>
              <a:ext uri="{FF2B5EF4-FFF2-40B4-BE49-F238E27FC236}">
                <a16:creationId xmlns:a16="http://schemas.microsoft.com/office/drawing/2014/main" id="{5761EBC9-30A5-4B52-AD81-29FF1B4632B6}"/>
              </a:ext>
            </a:extLst>
          </p:cNvPr>
          <p:cNvSpPr/>
          <p:nvPr/>
        </p:nvSpPr>
        <p:spPr>
          <a:xfrm>
            <a:off x="502920" y="3838431"/>
            <a:ext cx="5463540" cy="1726244"/>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777240" tIns="182880" rIns="201168" bIns="146304" rtlCol="0" anchor="t"/>
          <a:lstStyle/>
          <a:p>
            <a:pPr>
              <a:lnSpc>
                <a:spcPct val="102000"/>
              </a:lnSpc>
            </a:pPr>
            <a:r>
              <a:rPr lang="en-US" sz="1400" b="1" dirty="0">
                <a:solidFill>
                  <a:srgbClr val="C00000"/>
                </a:solidFill>
                <a:latin typeface="Calibri"/>
              </a:rPr>
              <a:t>TRADE UNION COORDINATION BEYOND BORDERS IN MULTINATIONAL COMPANIES IN EUROPE AND BEYOND </a:t>
            </a:r>
          </a:p>
          <a:p>
            <a:pPr>
              <a:lnSpc>
                <a:spcPct val="113000"/>
              </a:lnSpc>
              <a:spcBef>
                <a:spcPts val="700"/>
              </a:spcBef>
            </a:pPr>
            <a:r>
              <a:rPr lang="en-US" sz="1250" dirty="0">
                <a:solidFill>
                  <a:srgbClr val="262626"/>
                </a:solidFill>
                <a:latin typeface="Calibri"/>
              </a:rPr>
              <a:t>Develop a joint strategy in case of transnational restructuring. Include common demands to mitigate the impact on employment in the different countries and along the value chain. Promote negotiated solutions at all levels </a:t>
            </a:r>
          </a:p>
        </p:txBody>
      </p:sp>
      <p:sp>
        <p:nvSpPr>
          <p:cNvPr id="12" name="TextBox 11">
            <a:extLst>
              <a:ext uri="{FF2B5EF4-FFF2-40B4-BE49-F238E27FC236}">
                <a16:creationId xmlns:a16="http://schemas.microsoft.com/office/drawing/2014/main" id="{7CA2E089-6CED-AB4B-A10A-4A51333031B5}"/>
              </a:ext>
            </a:extLst>
          </p:cNvPr>
          <p:cNvSpPr txBox="1"/>
          <p:nvPr/>
        </p:nvSpPr>
        <p:spPr>
          <a:xfrm>
            <a:off x="704088" y="3950207"/>
            <a:ext cx="640080" cy="548640"/>
          </a:xfrm>
          <a:prstGeom prst="rect">
            <a:avLst/>
          </a:prstGeom>
          <a:noFill/>
        </p:spPr>
        <p:txBody>
          <a:bodyPr wrap="square" lIns="0" tIns="0" rIns="0" bIns="0" anchor="t">
            <a:spAutoFit/>
          </a:bodyPr>
          <a:lstStyle/>
          <a:p>
            <a:pPr algn="l"/>
            <a:r>
              <a:rPr sz="2200" b="1" i="0">
                <a:solidFill>
                  <a:srgbClr val="1F4A94"/>
                </a:solidFill>
                <a:latin typeface="Calibri"/>
              </a:rPr>
              <a:t>03</a:t>
            </a:r>
          </a:p>
        </p:txBody>
      </p:sp>
      <p:sp>
        <p:nvSpPr>
          <p:cNvPr id="13" name="Rounded Rectangle 12">
            <a:extLst>
              <a:ext uri="{FF2B5EF4-FFF2-40B4-BE49-F238E27FC236}">
                <a16:creationId xmlns:a16="http://schemas.microsoft.com/office/drawing/2014/main" id="{BC70FCFB-06F3-2254-7E82-0EBEC4F48089}"/>
              </a:ext>
            </a:extLst>
          </p:cNvPr>
          <p:cNvSpPr/>
          <p:nvPr/>
        </p:nvSpPr>
        <p:spPr>
          <a:xfrm>
            <a:off x="6222491" y="3749039"/>
            <a:ext cx="5463540" cy="1815636"/>
          </a:xfrm>
          <a:prstGeom prst="roundRect">
            <a:avLst>
              <a:gd name="adj" fmla="val 6000"/>
            </a:avLst>
          </a:prstGeom>
          <a:solidFill>
            <a:srgbClr val="ECF1F8"/>
          </a:solidFill>
          <a:ln>
            <a:noFill/>
          </a:ln>
          <a:effectLst/>
        </p:spPr>
        <p:style>
          <a:lnRef idx="1">
            <a:schemeClr val="accent1"/>
          </a:lnRef>
          <a:fillRef idx="3">
            <a:schemeClr val="accent1"/>
          </a:fillRef>
          <a:effectRef idx="2">
            <a:schemeClr val="accent1"/>
          </a:effectRef>
          <a:fontRef idx="minor">
            <a:schemeClr val="lt1"/>
          </a:fontRef>
        </p:style>
        <p:txBody>
          <a:bodyPr wrap="square" lIns="777240" tIns="182880" rIns="201168" bIns="146304" rtlCol="0" anchor="t"/>
          <a:lstStyle/>
          <a:p>
            <a:pPr>
              <a:lnSpc>
                <a:spcPct val="102000"/>
              </a:lnSpc>
            </a:pPr>
            <a:r>
              <a:rPr lang="en-US" sz="1400" b="1" dirty="0">
                <a:solidFill>
                  <a:srgbClr val="C00000"/>
                </a:solidFill>
                <a:latin typeface="Calibri"/>
              </a:rPr>
              <a:t>EXTERNAL COMMUNICATION </a:t>
            </a:r>
          </a:p>
          <a:p>
            <a:pPr>
              <a:lnSpc>
                <a:spcPct val="102000"/>
              </a:lnSpc>
            </a:pPr>
            <a:endParaRPr lang="en-US" sz="1400" b="1" dirty="0">
              <a:solidFill>
                <a:srgbClr val="C00000"/>
              </a:solidFill>
              <a:latin typeface="Calibri"/>
            </a:endParaRPr>
          </a:p>
          <a:p>
            <a:pPr>
              <a:lnSpc>
                <a:spcPct val="102000"/>
              </a:lnSpc>
            </a:pPr>
            <a:r>
              <a:rPr lang="en-US" sz="1250" dirty="0">
                <a:solidFill>
                  <a:srgbClr val="262626"/>
                </a:solidFill>
                <a:latin typeface="Calibri"/>
              </a:rPr>
              <a:t>Reach out to national and European policy-makers, shareholders and any other stakeholders to raise awareness and get support for fair solutions. </a:t>
            </a:r>
            <a:endParaRPr lang="en-US" sz="1250" b="1" dirty="0">
              <a:solidFill>
                <a:srgbClr val="C00000"/>
              </a:solidFill>
              <a:latin typeface="Calibri"/>
            </a:endParaRPr>
          </a:p>
        </p:txBody>
      </p:sp>
      <p:sp>
        <p:nvSpPr>
          <p:cNvPr id="14" name="TextBox 13">
            <a:extLst>
              <a:ext uri="{FF2B5EF4-FFF2-40B4-BE49-F238E27FC236}">
                <a16:creationId xmlns:a16="http://schemas.microsoft.com/office/drawing/2014/main" id="{A4640722-D688-BF3E-324D-DC6E3140CDFD}"/>
              </a:ext>
            </a:extLst>
          </p:cNvPr>
          <p:cNvSpPr txBox="1"/>
          <p:nvPr/>
        </p:nvSpPr>
        <p:spPr>
          <a:xfrm>
            <a:off x="6423659" y="3950207"/>
            <a:ext cx="640080" cy="548640"/>
          </a:xfrm>
          <a:prstGeom prst="rect">
            <a:avLst/>
          </a:prstGeom>
          <a:noFill/>
        </p:spPr>
        <p:txBody>
          <a:bodyPr wrap="square" lIns="0" tIns="0" rIns="0" bIns="0" anchor="t">
            <a:spAutoFit/>
          </a:bodyPr>
          <a:lstStyle/>
          <a:p>
            <a:pPr algn="l"/>
            <a:r>
              <a:rPr sz="2200" b="1" i="0">
                <a:solidFill>
                  <a:srgbClr val="1F4A94"/>
                </a:solidFill>
                <a:latin typeface="Calibri"/>
              </a:rPr>
              <a:t>04</a:t>
            </a:r>
          </a:p>
        </p:txBody>
      </p:sp>
      <p:sp>
        <p:nvSpPr>
          <p:cNvPr id="3" name="TextBox 2">
            <a:extLst>
              <a:ext uri="{FF2B5EF4-FFF2-40B4-BE49-F238E27FC236}">
                <a16:creationId xmlns:a16="http://schemas.microsoft.com/office/drawing/2014/main" id="{23154D60-9AA1-24A4-3CD5-C635C9F94134}"/>
              </a:ext>
            </a:extLst>
          </p:cNvPr>
          <p:cNvSpPr txBox="1"/>
          <p:nvPr/>
        </p:nvSpPr>
        <p:spPr>
          <a:xfrm>
            <a:off x="476794" y="5564676"/>
            <a:ext cx="7016059" cy="830997"/>
          </a:xfrm>
          <a:prstGeom prst="rect">
            <a:avLst/>
          </a:prstGeom>
          <a:noFill/>
        </p:spPr>
        <p:txBody>
          <a:bodyPr wrap="square" rtlCol="0">
            <a:spAutoFit/>
          </a:bodyPr>
          <a:lstStyle/>
          <a:p>
            <a:r>
              <a:rPr lang="en-US" sz="1200" dirty="0"/>
              <a:t>Sources: </a:t>
            </a:r>
            <a:r>
              <a:rPr lang="en-US" sz="1200" dirty="0">
                <a:hlinkClick r:id="rId3"/>
              </a:rPr>
              <a:t>Dealing with transnational company restructuring </a:t>
            </a:r>
            <a:r>
              <a:rPr lang="en-US" sz="1200" dirty="0"/>
              <a:t>– recommendations part 1 and part 2 (2020)</a:t>
            </a:r>
          </a:p>
          <a:p>
            <a:r>
              <a:rPr lang="en-US" sz="1200" dirty="0">
                <a:hlinkClick r:id="rId4"/>
              </a:rPr>
              <a:t>Transnational company restructuring: Towards strengthened trade union cooperation and greater solidarity (</a:t>
            </a:r>
            <a:r>
              <a:rPr lang="en-US" sz="1200" dirty="0"/>
              <a:t>2015)</a:t>
            </a:r>
          </a:p>
          <a:p>
            <a:endParaRPr lang="en-US" sz="1200" dirty="0"/>
          </a:p>
        </p:txBody>
      </p:sp>
    </p:spTree>
    <p:extLst>
      <p:ext uri="{BB962C8B-B14F-4D97-AF65-F5344CB8AC3E}">
        <p14:creationId xmlns:p14="http://schemas.microsoft.com/office/powerpoint/2010/main" val="35841434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76C98-A29C-DF1F-A32D-325C61E17C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183C0-DC40-C99A-F55B-3AE70D3C1B86}"/>
              </a:ext>
            </a:extLst>
          </p:cNvPr>
          <p:cNvSpPr>
            <a:spLocks noGrp="1"/>
          </p:cNvSpPr>
          <p:nvPr>
            <p:ph type="title"/>
          </p:nvPr>
        </p:nvSpPr>
        <p:spPr>
          <a:xfrm>
            <a:off x="342653" y="403586"/>
            <a:ext cx="11315947" cy="1133856"/>
          </a:xfrm>
        </p:spPr>
        <p:txBody>
          <a:bodyPr>
            <a:normAutofit fontScale="90000"/>
          </a:bodyPr>
          <a:lstStyle/>
          <a:p>
            <a:r>
              <a:rPr lang="en-US" sz="2400" b="1" dirty="0">
                <a:solidFill>
                  <a:srgbClr val="C00000"/>
                </a:solidFill>
                <a:latin typeface="Calibri"/>
              </a:rPr>
              <a:t>TIMELINE FOR ACTION: </a:t>
            </a:r>
            <a:br>
              <a:rPr lang="en-US" sz="2400" b="1" dirty="0">
                <a:solidFill>
                  <a:srgbClr val="C00000"/>
                </a:solidFill>
                <a:latin typeface="Calibri"/>
              </a:rPr>
            </a:br>
            <a:br>
              <a:rPr lang="en-US" sz="2400" b="1" dirty="0">
                <a:solidFill>
                  <a:srgbClr val="C00000"/>
                </a:solidFill>
                <a:latin typeface="Calibri"/>
              </a:rPr>
            </a:br>
            <a:r>
              <a:rPr lang="en-US" sz="4000" b="1" dirty="0">
                <a:solidFill>
                  <a:srgbClr val="C00000"/>
                </a:solidFill>
                <a:latin typeface="Calibri"/>
              </a:rPr>
              <a:t>ENOUGH IS ENOUGH: Europe's Industry, Europe's Jobs, Our Future. </a:t>
            </a:r>
            <a:r>
              <a:rPr lang="en-US" sz="2200" b="1" dirty="0">
                <a:solidFill>
                  <a:srgbClr val="C00000"/>
                </a:solidFill>
                <a:latin typeface="Calibri"/>
              </a:rPr>
              <a:t> </a:t>
            </a:r>
            <a:endParaRPr lang="en-BE" sz="4000" b="1" dirty="0">
              <a:solidFill>
                <a:srgbClr val="C00000"/>
              </a:solidFill>
              <a:latin typeface="+mn-lt"/>
            </a:endParaRPr>
          </a:p>
        </p:txBody>
      </p:sp>
      <p:pic>
        <p:nvPicPr>
          <p:cNvPr id="4" name="Picture 3" descr="Une image contenant horloge, signe&#10;&#10;Description générée automatiquement">
            <a:extLst>
              <a:ext uri="{FF2B5EF4-FFF2-40B4-BE49-F238E27FC236}">
                <a16:creationId xmlns:a16="http://schemas.microsoft.com/office/drawing/2014/main" id="{2FD7D379-D4A8-71C8-4060-6960051919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10431" y="197530"/>
            <a:ext cx="2683470" cy="639808"/>
          </a:xfrm>
          <a:prstGeom prst="rect">
            <a:avLst/>
          </a:prstGeom>
        </p:spPr>
      </p:pic>
      <p:sp>
        <p:nvSpPr>
          <p:cNvPr id="5" name="Rectangle 4">
            <a:extLst>
              <a:ext uri="{FF2B5EF4-FFF2-40B4-BE49-F238E27FC236}">
                <a16:creationId xmlns:a16="http://schemas.microsoft.com/office/drawing/2014/main" id="{52635037-5B05-A80A-0882-8B86FB7D57AA}"/>
              </a:ext>
            </a:extLst>
          </p:cNvPr>
          <p:cNvSpPr/>
          <p:nvPr/>
        </p:nvSpPr>
        <p:spPr>
          <a:xfrm>
            <a:off x="0" y="6421437"/>
            <a:ext cx="12192000" cy="436563"/>
          </a:xfrm>
          <a:prstGeom prst="rect">
            <a:avLst/>
          </a:prstGeom>
          <a:solidFill>
            <a:srgbClr val="C83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6" name="Table 5">
            <a:extLst>
              <a:ext uri="{FF2B5EF4-FFF2-40B4-BE49-F238E27FC236}">
                <a16:creationId xmlns:a16="http://schemas.microsoft.com/office/drawing/2014/main" id="{9AED3ECF-F587-7CB5-F2F2-B3C7FE202A55}"/>
              </a:ext>
            </a:extLst>
          </p:cNvPr>
          <p:cNvGraphicFramePr>
            <a:graphicFrameLocks noGrp="1"/>
          </p:cNvGraphicFramePr>
          <p:nvPr>
            <p:extLst>
              <p:ext uri="{D42A27DB-BD31-4B8C-83A1-F6EECF244321}">
                <p14:modId xmlns:p14="http://schemas.microsoft.com/office/powerpoint/2010/main" val="2291950803"/>
              </p:ext>
            </p:extLst>
          </p:nvPr>
        </p:nvGraphicFramePr>
        <p:xfrm>
          <a:off x="412955" y="1742030"/>
          <a:ext cx="11245645" cy="4679407"/>
        </p:xfrm>
        <a:graphic>
          <a:graphicData uri="http://schemas.openxmlformats.org/drawingml/2006/table">
            <a:tbl>
              <a:tblPr firstRow="1" bandRow="1">
                <a:tableStyleId>{5C22544A-7EE6-4342-B048-85BDC9FD1C3A}</a:tableStyleId>
              </a:tblPr>
              <a:tblGrid>
                <a:gridCol w="1446329">
                  <a:extLst>
                    <a:ext uri="{9D8B030D-6E8A-4147-A177-3AD203B41FA5}">
                      <a16:colId xmlns:a16="http://schemas.microsoft.com/office/drawing/2014/main" val="2902990429"/>
                    </a:ext>
                  </a:extLst>
                </a:gridCol>
                <a:gridCol w="6704614">
                  <a:extLst>
                    <a:ext uri="{9D8B030D-6E8A-4147-A177-3AD203B41FA5}">
                      <a16:colId xmlns:a16="http://schemas.microsoft.com/office/drawing/2014/main" val="2691123081"/>
                    </a:ext>
                  </a:extLst>
                </a:gridCol>
                <a:gridCol w="3094702">
                  <a:extLst>
                    <a:ext uri="{9D8B030D-6E8A-4147-A177-3AD203B41FA5}">
                      <a16:colId xmlns:a16="http://schemas.microsoft.com/office/drawing/2014/main" val="3081435749"/>
                    </a:ext>
                  </a:extLst>
                </a:gridCol>
              </a:tblGrid>
              <a:tr h="568095">
                <a:tc>
                  <a:txBody>
                    <a:bodyPr/>
                    <a:lstStyle/>
                    <a:p>
                      <a:r>
                        <a:rPr lang="en-US" sz="1400" dirty="0"/>
                        <a:t>Date</a:t>
                      </a:r>
                    </a:p>
                  </a:txBody>
                  <a:tcPr/>
                </a:tc>
                <a:tc>
                  <a:txBody>
                    <a:bodyPr/>
                    <a:lstStyle/>
                    <a:p>
                      <a:r>
                        <a:rPr lang="en-US" sz="1400" dirty="0" err="1"/>
                        <a:t>iAE</a:t>
                      </a:r>
                      <a:r>
                        <a:rPr lang="en-US" sz="1400" dirty="0"/>
                        <a:t> Action/Mobilization</a:t>
                      </a:r>
                    </a:p>
                  </a:txBody>
                  <a:tcPr/>
                </a:tc>
                <a:tc>
                  <a:txBody>
                    <a:bodyPr/>
                    <a:lstStyle/>
                    <a:p>
                      <a:r>
                        <a:rPr lang="en-US" sz="1400" dirty="0"/>
                        <a:t>ETUC mobilisation</a:t>
                      </a:r>
                    </a:p>
                  </a:txBody>
                  <a:tcPr/>
                </a:tc>
                <a:extLst>
                  <a:ext uri="{0D108BD9-81ED-4DB2-BD59-A6C34878D82A}">
                    <a16:rowId xmlns:a16="http://schemas.microsoft.com/office/drawing/2014/main" val="1251871117"/>
                  </a:ext>
                </a:extLst>
              </a:tr>
              <a:tr h="598064">
                <a:tc>
                  <a:txBody>
                    <a:bodyPr/>
                    <a:lstStyle/>
                    <a:p>
                      <a:r>
                        <a:rPr lang="en-US" sz="1400" b="1" dirty="0"/>
                        <a:t>21 September</a:t>
                      </a:r>
                    </a:p>
                  </a:txBody>
                  <a:tcPr/>
                </a:tc>
                <a:tc>
                  <a:txBody>
                    <a:bodyPr/>
                    <a:lstStyle/>
                    <a:p>
                      <a:r>
                        <a:rPr lang="en-US" sz="1400" dirty="0" err="1"/>
                        <a:t>Decentralised</a:t>
                      </a:r>
                      <a:r>
                        <a:rPr lang="en-US" sz="1400" dirty="0"/>
                        <a:t> action day (Germany)</a:t>
                      </a:r>
                    </a:p>
                    <a:p>
                      <a:r>
                        <a:rPr lang="en-US" sz="1400" dirty="0"/>
                        <a:t>CB workshop in Stockholm</a:t>
                      </a:r>
                    </a:p>
                  </a:txBody>
                  <a:tcPr/>
                </a:tc>
                <a:tc>
                  <a:txBody>
                    <a:bodyPr/>
                    <a:lstStyle/>
                    <a:p>
                      <a:endParaRPr lang="en-US" sz="1400" dirty="0"/>
                    </a:p>
                    <a:p>
                      <a:r>
                        <a:rPr lang="en-US" sz="1400" dirty="0"/>
                        <a:t>24/9 </a:t>
                      </a:r>
                      <a:r>
                        <a:rPr lang="en-US" sz="1400" dirty="0" err="1"/>
                        <a:t>EUInc</a:t>
                      </a:r>
                      <a:r>
                        <a:rPr lang="en-US" sz="1400" dirty="0"/>
                        <a:t> (Brussels)</a:t>
                      </a:r>
                    </a:p>
                  </a:txBody>
                  <a:tcPr/>
                </a:tc>
                <a:extLst>
                  <a:ext uri="{0D108BD9-81ED-4DB2-BD59-A6C34878D82A}">
                    <a16:rowId xmlns:a16="http://schemas.microsoft.com/office/drawing/2014/main" val="3106536141"/>
                  </a:ext>
                </a:extLst>
              </a:tr>
              <a:tr h="341751">
                <a:tc>
                  <a:txBody>
                    <a:bodyPr/>
                    <a:lstStyle/>
                    <a:p>
                      <a:r>
                        <a:rPr lang="en-US" sz="1400" dirty="0"/>
                        <a:t>12-18/10</a:t>
                      </a:r>
                    </a:p>
                  </a:txBody>
                  <a:tcPr>
                    <a:solidFill>
                      <a:srgbClr val="92D050"/>
                    </a:solidFill>
                  </a:tcPr>
                </a:tc>
                <a:tc>
                  <a:txBody>
                    <a:bodyPr/>
                    <a:lstStyle/>
                    <a:p>
                      <a:r>
                        <a:rPr lang="en-US" sz="1400" dirty="0"/>
                        <a:t>Paris Motor Show (FR proposal)</a:t>
                      </a:r>
                    </a:p>
                  </a:txBody>
                  <a:tcPr>
                    <a:solidFill>
                      <a:srgbClr val="92D050"/>
                    </a:solidFill>
                  </a:tcPr>
                </a:tc>
                <a:tc>
                  <a:txBody>
                    <a:bodyPr/>
                    <a:lstStyle/>
                    <a:p>
                      <a:r>
                        <a:rPr lang="en-US" sz="1400" dirty="0"/>
                        <a:t>20/10 </a:t>
                      </a:r>
                      <a:r>
                        <a:rPr lang="en-US" sz="1400" dirty="0" err="1"/>
                        <a:t>EUInc</a:t>
                      </a:r>
                      <a:r>
                        <a:rPr lang="en-US" sz="1400" dirty="0"/>
                        <a:t> (Strasbourg)</a:t>
                      </a:r>
                    </a:p>
                  </a:txBody>
                  <a:tcPr>
                    <a:solidFill>
                      <a:srgbClr val="92D050"/>
                    </a:solidFill>
                  </a:tcPr>
                </a:tc>
                <a:extLst>
                  <a:ext uri="{0D108BD9-81ED-4DB2-BD59-A6C34878D82A}">
                    <a16:rowId xmlns:a16="http://schemas.microsoft.com/office/drawing/2014/main" val="2988853832"/>
                  </a:ext>
                </a:extLst>
              </a:tr>
              <a:tr h="341751">
                <a:tc>
                  <a:txBody>
                    <a:bodyPr/>
                    <a:lstStyle/>
                    <a:p>
                      <a:r>
                        <a:rPr lang="en-US" sz="1400" dirty="0"/>
                        <a:t>October tbc</a:t>
                      </a:r>
                    </a:p>
                  </a:txBody>
                  <a:tcPr>
                    <a:solidFill>
                      <a:srgbClr val="92D050"/>
                    </a:solidFill>
                  </a:tcPr>
                </a:tc>
                <a:tc>
                  <a:txBody>
                    <a:bodyPr/>
                    <a:lstStyle/>
                    <a:p>
                      <a:r>
                        <a:rPr lang="en-US" sz="1400" dirty="0" err="1"/>
                        <a:t>Decentralised</a:t>
                      </a:r>
                      <a:r>
                        <a:rPr lang="en-US" sz="1400" dirty="0"/>
                        <a:t> action day (Italy)</a:t>
                      </a:r>
                    </a:p>
                  </a:txBody>
                  <a:tcPr>
                    <a:solidFill>
                      <a:srgbClr val="92D050"/>
                    </a:solidFill>
                  </a:tcPr>
                </a:tc>
                <a:tc>
                  <a:txBody>
                    <a:bodyPr/>
                    <a:lstStyle/>
                    <a:p>
                      <a:endParaRPr lang="en-US" sz="1400" dirty="0"/>
                    </a:p>
                  </a:txBody>
                  <a:tcPr>
                    <a:solidFill>
                      <a:srgbClr val="92D050"/>
                    </a:solidFill>
                  </a:tcPr>
                </a:tc>
                <a:extLst>
                  <a:ext uri="{0D108BD9-81ED-4DB2-BD59-A6C34878D82A}">
                    <a16:rowId xmlns:a16="http://schemas.microsoft.com/office/drawing/2014/main" val="503574296"/>
                  </a:ext>
                </a:extLst>
              </a:tr>
              <a:tr h="341751">
                <a:tc>
                  <a:txBody>
                    <a:bodyPr/>
                    <a:lstStyle/>
                    <a:p>
                      <a:r>
                        <a:rPr lang="en-US" sz="1400" dirty="0"/>
                        <a:t>7 October</a:t>
                      </a:r>
                    </a:p>
                  </a:txBody>
                  <a:tcPr>
                    <a:solidFill>
                      <a:srgbClr val="92D050"/>
                    </a:solidFill>
                  </a:tcPr>
                </a:tc>
                <a:tc>
                  <a:txBody>
                    <a:bodyPr/>
                    <a:lstStyle/>
                    <a:p>
                      <a:r>
                        <a:rPr lang="en-US" sz="1400" dirty="0"/>
                        <a:t>Digital action towards Critical Chemical Alliance assembly (8 Oct). Chemicals-specific flyer and video messages in social media.</a:t>
                      </a:r>
                    </a:p>
                  </a:txBody>
                  <a:tcPr>
                    <a:solidFill>
                      <a:srgbClr val="92D050"/>
                    </a:solidFill>
                  </a:tcPr>
                </a:tc>
                <a:tc>
                  <a:txBody>
                    <a:bodyPr/>
                    <a:lstStyle/>
                    <a:p>
                      <a:endParaRPr lang="en-US" sz="1400" dirty="0"/>
                    </a:p>
                  </a:txBody>
                  <a:tcPr>
                    <a:solidFill>
                      <a:srgbClr val="92D050"/>
                    </a:solidFill>
                  </a:tcPr>
                </a:tc>
                <a:extLst>
                  <a:ext uri="{0D108BD9-81ED-4DB2-BD59-A6C34878D82A}">
                    <a16:rowId xmlns:a16="http://schemas.microsoft.com/office/drawing/2014/main" val="788391272"/>
                  </a:ext>
                </a:extLst>
              </a:tr>
              <a:tr h="365638">
                <a:tc>
                  <a:txBody>
                    <a:bodyPr/>
                    <a:lstStyle/>
                    <a:p>
                      <a:r>
                        <a:rPr lang="en-US" sz="1400" dirty="0"/>
                        <a:t>9-10 November</a:t>
                      </a:r>
                    </a:p>
                  </a:txBody>
                  <a:tcPr>
                    <a:solidFill>
                      <a:srgbClr val="FFC000"/>
                    </a:solidFill>
                  </a:tcPr>
                </a:tc>
                <a:tc>
                  <a:txBody>
                    <a:bodyPr/>
                    <a:lstStyle/>
                    <a:p>
                      <a:r>
                        <a:rPr lang="en-US" sz="1400" dirty="0" err="1"/>
                        <a:t>Decentralised</a:t>
                      </a:r>
                      <a:r>
                        <a:rPr lang="en-US" sz="1400" dirty="0"/>
                        <a:t> action day (East) in Budapest/Audi </a:t>
                      </a:r>
                    </a:p>
                  </a:txBody>
                  <a:tcPr>
                    <a:solidFill>
                      <a:srgbClr val="FFC000"/>
                    </a:solidFill>
                  </a:tcPr>
                </a:tc>
                <a:tc>
                  <a:txBody>
                    <a:bodyPr/>
                    <a:lstStyle/>
                    <a:p>
                      <a:endParaRPr lang="en-US" sz="1400" dirty="0"/>
                    </a:p>
                  </a:txBody>
                  <a:tcPr>
                    <a:solidFill>
                      <a:srgbClr val="FFC000"/>
                    </a:solidFill>
                  </a:tcPr>
                </a:tc>
                <a:extLst>
                  <a:ext uri="{0D108BD9-81ED-4DB2-BD59-A6C34878D82A}">
                    <a16:rowId xmlns:a16="http://schemas.microsoft.com/office/drawing/2014/main" val="1265415417"/>
                  </a:ext>
                </a:extLst>
              </a:tr>
              <a:tr h="341751">
                <a:tc>
                  <a:txBody>
                    <a:bodyPr/>
                    <a:lstStyle/>
                    <a:p>
                      <a:r>
                        <a:rPr lang="en-US" sz="1400" dirty="0"/>
                        <a:t>November tbc</a:t>
                      </a:r>
                    </a:p>
                  </a:txBody>
                  <a:tcPr>
                    <a:solidFill>
                      <a:srgbClr val="FFC000"/>
                    </a:solidFill>
                  </a:tcPr>
                </a:tc>
                <a:tc>
                  <a:txBody>
                    <a:bodyPr/>
                    <a:lstStyle/>
                    <a:p>
                      <a:r>
                        <a:rPr lang="en-US" sz="1400" dirty="0" err="1"/>
                        <a:t>Decentralised</a:t>
                      </a:r>
                      <a:r>
                        <a:rPr lang="en-US" sz="1400" dirty="0"/>
                        <a:t> action day (ES/FR)</a:t>
                      </a:r>
                    </a:p>
                  </a:txBody>
                  <a:tcPr>
                    <a:solidFill>
                      <a:srgbClr val="FFC000"/>
                    </a:solidFill>
                  </a:tcPr>
                </a:tc>
                <a:tc>
                  <a:txBody>
                    <a:bodyPr/>
                    <a:lstStyle/>
                    <a:p>
                      <a:endParaRPr lang="en-US" sz="1400" dirty="0"/>
                    </a:p>
                  </a:txBody>
                  <a:tcPr>
                    <a:solidFill>
                      <a:srgbClr val="FFC000"/>
                    </a:solidFill>
                  </a:tcPr>
                </a:tc>
                <a:extLst>
                  <a:ext uri="{0D108BD9-81ED-4DB2-BD59-A6C34878D82A}">
                    <a16:rowId xmlns:a16="http://schemas.microsoft.com/office/drawing/2014/main" val="2803710000"/>
                  </a:ext>
                </a:extLst>
              </a:tr>
              <a:tr h="341751">
                <a:tc>
                  <a:txBody>
                    <a:bodyPr/>
                    <a:lstStyle/>
                    <a:p>
                      <a:r>
                        <a:rPr lang="en-US" sz="1400" dirty="0"/>
                        <a:t>3-5 November</a:t>
                      </a:r>
                    </a:p>
                  </a:txBody>
                  <a:tcPr>
                    <a:solidFill>
                      <a:srgbClr val="FFC000"/>
                    </a:solidFill>
                  </a:tcPr>
                </a:tc>
                <a:tc>
                  <a:txBody>
                    <a:bodyPr/>
                    <a:lstStyle/>
                    <a:p>
                      <a:r>
                        <a:rPr lang="en-US" sz="1400" dirty="0"/>
                        <a:t>Automotive Network (Gothenburg, Sweden) + action?</a:t>
                      </a:r>
                    </a:p>
                  </a:txBody>
                  <a:tcPr>
                    <a:solidFill>
                      <a:srgbClr val="FFC000"/>
                    </a:solidFill>
                  </a:tcPr>
                </a:tc>
                <a:tc>
                  <a:txBody>
                    <a:bodyPr/>
                    <a:lstStyle/>
                    <a:p>
                      <a:endParaRPr lang="en-US" sz="1400" dirty="0"/>
                    </a:p>
                  </a:txBody>
                  <a:tcPr>
                    <a:solidFill>
                      <a:srgbClr val="FFC000"/>
                    </a:solidFill>
                  </a:tcPr>
                </a:tc>
                <a:extLst>
                  <a:ext uri="{0D108BD9-81ED-4DB2-BD59-A6C34878D82A}">
                    <a16:rowId xmlns:a16="http://schemas.microsoft.com/office/drawing/2014/main" val="278579020"/>
                  </a:ext>
                </a:extLst>
              </a:tr>
              <a:tr h="598064">
                <a:tc>
                  <a:txBody>
                    <a:bodyPr/>
                    <a:lstStyle/>
                    <a:p>
                      <a:r>
                        <a:rPr lang="en-US" sz="1400" b="1" dirty="0"/>
                        <a:t>24 November</a:t>
                      </a:r>
                    </a:p>
                  </a:txBody>
                  <a:tcPr>
                    <a:solidFill>
                      <a:srgbClr val="FFC000"/>
                    </a:solidFill>
                  </a:tcPr>
                </a:tc>
                <a:tc>
                  <a:txBody>
                    <a:bodyPr/>
                    <a:lstStyle/>
                    <a:p>
                      <a:r>
                        <a:rPr lang="en-US" sz="1400" b="1" dirty="0"/>
                        <a:t>European action at European Parliament in Strasbourg (focus votes on auto package/IAA)</a:t>
                      </a:r>
                    </a:p>
                  </a:txBody>
                  <a:tcPr>
                    <a:solidFill>
                      <a:srgbClr val="FFC000"/>
                    </a:solidFill>
                  </a:tcPr>
                </a:tc>
                <a:tc>
                  <a:txBody>
                    <a:bodyPr/>
                    <a:lstStyle/>
                    <a:p>
                      <a:endParaRPr lang="en-US" sz="1400" dirty="0"/>
                    </a:p>
                  </a:txBody>
                  <a:tcPr>
                    <a:solidFill>
                      <a:srgbClr val="FFC000"/>
                    </a:solidFill>
                  </a:tcPr>
                </a:tc>
                <a:extLst>
                  <a:ext uri="{0D108BD9-81ED-4DB2-BD59-A6C34878D82A}">
                    <a16:rowId xmlns:a16="http://schemas.microsoft.com/office/drawing/2014/main" val="1316597472"/>
                  </a:ext>
                </a:extLst>
              </a:tr>
              <a:tr h="664382">
                <a:tc>
                  <a:txBody>
                    <a:bodyPr/>
                    <a:lstStyle/>
                    <a:p>
                      <a:r>
                        <a:rPr lang="en-US" sz="1400" dirty="0"/>
                        <a:t>December</a:t>
                      </a:r>
                    </a:p>
                  </a:txBody>
                  <a:tcPr/>
                </a:tc>
                <a:tc>
                  <a:txBody>
                    <a:bodyPr/>
                    <a:lstStyle/>
                    <a:p>
                      <a:r>
                        <a:rPr lang="en-US" sz="1400" dirty="0"/>
                        <a:t>Syndex #2 report launch + </a:t>
                      </a:r>
                      <a:r>
                        <a:rPr lang="en-US" sz="1400"/>
                        <a:t>film screening </a:t>
                      </a:r>
                      <a:r>
                        <a:rPr lang="en-US" sz="1400" dirty="0"/>
                        <a:t>in European Parliament plus panel debate (IAA committee vote 1 December)</a:t>
                      </a:r>
                    </a:p>
                  </a:txBody>
                  <a:tcPr/>
                </a:tc>
                <a:tc>
                  <a:txBody>
                    <a:bodyPr/>
                    <a:lstStyle/>
                    <a:p>
                      <a:endParaRPr lang="en-US" sz="1400" dirty="0"/>
                    </a:p>
                  </a:txBody>
                  <a:tcPr/>
                </a:tc>
                <a:extLst>
                  <a:ext uri="{0D108BD9-81ED-4DB2-BD59-A6C34878D82A}">
                    <a16:rowId xmlns:a16="http://schemas.microsoft.com/office/drawing/2014/main" val="2473688873"/>
                  </a:ext>
                </a:extLst>
              </a:tr>
            </a:tbl>
          </a:graphicData>
        </a:graphic>
      </p:graphicFrame>
    </p:spTree>
    <p:extLst>
      <p:ext uri="{BB962C8B-B14F-4D97-AF65-F5344CB8AC3E}">
        <p14:creationId xmlns:p14="http://schemas.microsoft.com/office/powerpoint/2010/main" val="3157712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84048"/>
            <a:ext cx="3474720" cy="320040"/>
          </a:xfrm>
          <a:prstGeom prst="rect">
            <a:avLst/>
          </a:prstGeom>
          <a:noFill/>
        </p:spPr>
        <p:txBody>
          <a:bodyPr wrap="square" lIns="18288" tIns="18288" rIns="18288" bIns="18288" anchor="t">
            <a:spAutoFit/>
          </a:bodyPr>
          <a:lstStyle/>
          <a:p>
            <a:pPr algn="l"/>
            <a:r>
              <a:rPr sz="1100" b="1">
                <a:solidFill>
                  <a:srgbClr val="D70F12"/>
                </a:solidFill>
                <a:latin typeface="Aptos"/>
              </a:rPr>
              <a:t>03</a:t>
            </a:r>
          </a:p>
        </p:txBody>
      </p:sp>
      <p:sp>
        <p:nvSpPr>
          <p:cNvPr id="3" name="TextBox 2"/>
          <p:cNvSpPr txBox="1"/>
          <p:nvPr/>
        </p:nvSpPr>
        <p:spPr>
          <a:xfrm>
            <a:off x="640080" y="713232"/>
            <a:ext cx="10789920" cy="640080"/>
          </a:xfrm>
          <a:prstGeom prst="rect">
            <a:avLst/>
          </a:prstGeom>
          <a:noFill/>
        </p:spPr>
        <p:txBody>
          <a:bodyPr wrap="square" lIns="18288" tIns="18288" rIns="18288" bIns="18288" anchor="t">
            <a:spAutoFit/>
          </a:bodyPr>
          <a:lstStyle/>
          <a:p>
            <a:pPr algn="l"/>
            <a:r>
              <a:rPr sz="2700" b="1">
                <a:solidFill>
                  <a:srgbClr val="08376F"/>
                </a:solidFill>
                <a:latin typeface="Aptos Display"/>
              </a:rPr>
              <a:t>Communications objectives</a:t>
            </a:r>
          </a:p>
        </p:txBody>
      </p:sp>
      <p:sp>
        <p:nvSpPr>
          <p:cNvPr id="4" name="Rectangle 3"/>
          <p:cNvSpPr/>
          <p:nvPr/>
        </p:nvSpPr>
        <p:spPr>
          <a:xfrm>
            <a:off x="640080" y="1408176"/>
            <a:ext cx="960120" cy="50292"/>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58368" y="1993392"/>
            <a:ext cx="3337560"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59536" y="2194560"/>
            <a:ext cx="2935224" cy="310896"/>
          </a:xfrm>
          <a:prstGeom prst="rect">
            <a:avLst/>
          </a:prstGeom>
          <a:noFill/>
        </p:spPr>
        <p:txBody>
          <a:bodyPr wrap="square" lIns="18288" tIns="18288" rIns="18288" bIns="18288" anchor="t">
            <a:spAutoFit/>
          </a:bodyPr>
          <a:lstStyle/>
          <a:p>
            <a:pPr algn="l"/>
            <a:r>
              <a:rPr sz="1300" b="1">
                <a:solidFill>
                  <a:srgbClr val="D70F12"/>
                </a:solidFill>
                <a:latin typeface="Aptos"/>
              </a:rPr>
              <a:t>MAKE VISIBLE</a:t>
            </a:r>
          </a:p>
        </p:txBody>
      </p:sp>
      <p:sp>
        <p:nvSpPr>
          <p:cNvPr id="7" name="TextBox 6"/>
          <p:cNvSpPr txBox="1"/>
          <p:nvPr/>
        </p:nvSpPr>
        <p:spPr>
          <a:xfrm>
            <a:off x="859536" y="2569464"/>
            <a:ext cx="2935224" cy="713232"/>
          </a:xfrm>
          <a:prstGeom prst="rect">
            <a:avLst/>
          </a:prstGeom>
          <a:noFill/>
        </p:spPr>
        <p:txBody>
          <a:bodyPr wrap="square" lIns="18288" tIns="18288" rIns="18288" bIns="18288" anchor="t">
            <a:spAutoFit/>
          </a:bodyPr>
          <a:lstStyle/>
          <a:p>
            <a:pPr algn="l"/>
            <a:r>
              <a:rPr sz="1350" b="1">
                <a:solidFill>
                  <a:srgbClr val="05234A"/>
                </a:solidFill>
                <a:latin typeface="Aptos"/>
              </a:rPr>
              <a:t>the scale and political significance of Europe’s industrial crisis</a:t>
            </a:r>
          </a:p>
        </p:txBody>
      </p:sp>
      <p:sp>
        <p:nvSpPr>
          <p:cNvPr id="8" name="Rounded Rectangle 7"/>
          <p:cNvSpPr/>
          <p:nvPr/>
        </p:nvSpPr>
        <p:spPr>
          <a:xfrm>
            <a:off x="4361688" y="1993392"/>
            <a:ext cx="3337560"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562855" y="2194560"/>
            <a:ext cx="2935224" cy="310896"/>
          </a:xfrm>
          <a:prstGeom prst="rect">
            <a:avLst/>
          </a:prstGeom>
          <a:noFill/>
        </p:spPr>
        <p:txBody>
          <a:bodyPr wrap="square" lIns="18288" tIns="18288" rIns="18288" bIns="18288" anchor="t">
            <a:spAutoFit/>
          </a:bodyPr>
          <a:lstStyle/>
          <a:p>
            <a:pPr algn="l"/>
            <a:r>
              <a:rPr sz="1300" b="1">
                <a:solidFill>
                  <a:srgbClr val="D70F12"/>
                </a:solidFill>
                <a:latin typeface="Aptos"/>
              </a:rPr>
              <a:t>CHALLENGE</a:t>
            </a:r>
          </a:p>
        </p:txBody>
      </p:sp>
      <p:sp>
        <p:nvSpPr>
          <p:cNvPr id="10" name="TextBox 9"/>
          <p:cNvSpPr txBox="1"/>
          <p:nvPr/>
        </p:nvSpPr>
        <p:spPr>
          <a:xfrm>
            <a:off x="4562855" y="2569464"/>
            <a:ext cx="2935224" cy="713232"/>
          </a:xfrm>
          <a:prstGeom prst="rect">
            <a:avLst/>
          </a:prstGeom>
          <a:noFill/>
        </p:spPr>
        <p:txBody>
          <a:bodyPr wrap="square" lIns="18288" tIns="18288" rIns="18288" bIns="18288" anchor="t">
            <a:spAutoFit/>
          </a:bodyPr>
          <a:lstStyle/>
          <a:p>
            <a:pPr algn="l"/>
            <a:r>
              <a:rPr sz="1350" b="1">
                <a:solidFill>
                  <a:srgbClr val="05234A"/>
                </a:solidFill>
                <a:latin typeface="Aptos"/>
              </a:rPr>
              <a:t>the claim that workers and labour costs are the primary cause of competitiveness problems</a:t>
            </a:r>
          </a:p>
        </p:txBody>
      </p:sp>
      <p:sp>
        <p:nvSpPr>
          <p:cNvPr id="11" name="Rounded Rectangle 10"/>
          <p:cNvSpPr/>
          <p:nvPr/>
        </p:nvSpPr>
        <p:spPr>
          <a:xfrm>
            <a:off x="8065008" y="1993392"/>
            <a:ext cx="3337560"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266176" y="2194560"/>
            <a:ext cx="2935224" cy="310896"/>
          </a:xfrm>
          <a:prstGeom prst="rect">
            <a:avLst/>
          </a:prstGeom>
          <a:noFill/>
        </p:spPr>
        <p:txBody>
          <a:bodyPr wrap="square" lIns="18288" tIns="18288" rIns="18288" bIns="18288" anchor="t">
            <a:spAutoFit/>
          </a:bodyPr>
          <a:lstStyle/>
          <a:p>
            <a:pPr algn="l"/>
            <a:r>
              <a:rPr sz="1300" b="1">
                <a:solidFill>
                  <a:srgbClr val="D70F12"/>
                </a:solidFill>
                <a:latin typeface="Aptos"/>
              </a:rPr>
              <a:t>EXPOSE</a:t>
            </a:r>
          </a:p>
        </p:txBody>
      </p:sp>
      <p:sp>
        <p:nvSpPr>
          <p:cNvPr id="13" name="TextBox 12"/>
          <p:cNvSpPr txBox="1"/>
          <p:nvPr/>
        </p:nvSpPr>
        <p:spPr>
          <a:xfrm>
            <a:off x="8266176" y="2569464"/>
            <a:ext cx="2935224" cy="713232"/>
          </a:xfrm>
          <a:prstGeom prst="rect">
            <a:avLst/>
          </a:prstGeom>
          <a:noFill/>
        </p:spPr>
        <p:txBody>
          <a:bodyPr wrap="square" lIns="18288" tIns="18288" rIns="18288" bIns="18288" anchor="t">
            <a:spAutoFit/>
          </a:bodyPr>
          <a:lstStyle/>
          <a:p>
            <a:pPr algn="l"/>
            <a:r>
              <a:rPr sz="1350" b="1">
                <a:solidFill>
                  <a:srgbClr val="05234A"/>
                </a:solidFill>
                <a:latin typeface="Aptos"/>
              </a:rPr>
              <a:t>the consequences of corporate choices on investment, shareholder distributions and restructuring</a:t>
            </a:r>
          </a:p>
        </p:txBody>
      </p:sp>
      <p:sp>
        <p:nvSpPr>
          <p:cNvPr id="14" name="Rounded Rectangle 13"/>
          <p:cNvSpPr/>
          <p:nvPr/>
        </p:nvSpPr>
        <p:spPr>
          <a:xfrm>
            <a:off x="658368" y="3867912"/>
            <a:ext cx="5212080"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59536" y="4069080"/>
            <a:ext cx="4809744" cy="310896"/>
          </a:xfrm>
          <a:prstGeom prst="rect">
            <a:avLst/>
          </a:prstGeom>
          <a:noFill/>
        </p:spPr>
        <p:txBody>
          <a:bodyPr wrap="square" lIns="18288" tIns="18288" rIns="18288" bIns="18288" anchor="t">
            <a:spAutoFit/>
          </a:bodyPr>
          <a:lstStyle/>
          <a:p>
            <a:pPr algn="l"/>
            <a:r>
              <a:rPr sz="1300" b="1">
                <a:solidFill>
                  <a:srgbClr val="D70F12"/>
                </a:solidFill>
                <a:latin typeface="Aptos"/>
              </a:rPr>
              <a:t>BUILD THE CASE</a:t>
            </a:r>
          </a:p>
        </p:txBody>
      </p:sp>
      <p:sp>
        <p:nvSpPr>
          <p:cNvPr id="16" name="TextBox 15"/>
          <p:cNvSpPr txBox="1"/>
          <p:nvPr/>
        </p:nvSpPr>
        <p:spPr>
          <a:xfrm>
            <a:off x="859536" y="4443984"/>
            <a:ext cx="4809744" cy="713232"/>
          </a:xfrm>
          <a:prstGeom prst="rect">
            <a:avLst/>
          </a:prstGeom>
          <a:noFill/>
        </p:spPr>
        <p:txBody>
          <a:bodyPr wrap="square" lIns="18288" tIns="18288" rIns="18288" bIns="18288" anchor="t">
            <a:spAutoFit/>
          </a:bodyPr>
          <a:lstStyle/>
          <a:p>
            <a:pPr algn="l"/>
            <a:r>
              <a:rPr sz="1350" b="1">
                <a:solidFill>
                  <a:srgbClr val="05234A"/>
                </a:solidFill>
                <a:latin typeface="Aptos"/>
              </a:rPr>
              <a:t>for public support tied to strong social and industrial conditions</a:t>
            </a:r>
          </a:p>
        </p:txBody>
      </p:sp>
      <p:sp>
        <p:nvSpPr>
          <p:cNvPr id="17" name="Rounded Rectangle 16"/>
          <p:cNvSpPr/>
          <p:nvPr/>
        </p:nvSpPr>
        <p:spPr>
          <a:xfrm>
            <a:off x="6190488" y="3867912"/>
            <a:ext cx="5212080"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391655" y="4069080"/>
            <a:ext cx="4809744" cy="310896"/>
          </a:xfrm>
          <a:prstGeom prst="rect">
            <a:avLst/>
          </a:prstGeom>
          <a:noFill/>
        </p:spPr>
        <p:txBody>
          <a:bodyPr wrap="square" lIns="18288" tIns="18288" rIns="18288" bIns="18288" anchor="t">
            <a:spAutoFit/>
          </a:bodyPr>
          <a:lstStyle/>
          <a:p>
            <a:pPr algn="l"/>
            <a:r>
              <a:rPr sz="1300" b="1">
                <a:solidFill>
                  <a:srgbClr val="D70F12"/>
                </a:solidFill>
                <a:latin typeface="Aptos"/>
              </a:rPr>
              <a:t>SHOW CHOICES</a:t>
            </a:r>
          </a:p>
        </p:txBody>
      </p:sp>
      <p:sp>
        <p:nvSpPr>
          <p:cNvPr id="19" name="TextBox 18"/>
          <p:cNvSpPr txBox="1"/>
          <p:nvPr/>
        </p:nvSpPr>
        <p:spPr>
          <a:xfrm>
            <a:off x="6391655" y="4443984"/>
            <a:ext cx="4809744" cy="713232"/>
          </a:xfrm>
          <a:prstGeom prst="rect">
            <a:avLst/>
          </a:prstGeom>
          <a:noFill/>
        </p:spPr>
        <p:txBody>
          <a:bodyPr wrap="square" lIns="18288" tIns="18288" rIns="18288" bIns="18288" anchor="t">
            <a:spAutoFit/>
          </a:bodyPr>
          <a:lstStyle/>
          <a:p>
            <a:pPr algn="l"/>
            <a:r>
              <a:rPr sz="1350" b="1">
                <a:solidFill>
                  <a:srgbClr val="05234A"/>
                </a:solidFill>
                <a:latin typeface="Aptos"/>
              </a:rPr>
              <a:t>that Europe has policy options to defend and transform its industrial base</a:t>
            </a:r>
          </a:p>
        </p:txBody>
      </p:sp>
      <p:sp>
        <p:nvSpPr>
          <p:cNvPr id="20" name="Rectangle 19"/>
          <p:cNvSpPr/>
          <p:nvPr/>
        </p:nvSpPr>
        <p:spPr>
          <a:xfrm>
            <a:off x="0" y="6611112"/>
            <a:ext cx="12191695" cy="246888"/>
          </a:xfrm>
          <a:prstGeom prst="rect">
            <a:avLst/>
          </a:prstGeom>
          <a:solidFill>
            <a:srgbClr val="0837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02920" y="6652260"/>
            <a:ext cx="4114800" cy="128016"/>
          </a:xfrm>
          <a:prstGeom prst="rect">
            <a:avLst/>
          </a:prstGeom>
          <a:noFill/>
        </p:spPr>
        <p:txBody>
          <a:bodyPr wrap="square" lIns="18288" tIns="18288" rIns="18288" bIns="18288" anchor="t">
            <a:spAutoFit/>
          </a:bodyPr>
          <a:lstStyle/>
          <a:p>
            <a:pPr algn="l"/>
            <a:r>
              <a:rPr sz="850" b="1">
                <a:solidFill>
                  <a:srgbClr val="FFFFFF"/>
                </a:solidFill>
                <a:latin typeface="Aptos"/>
              </a:rPr>
              <a:t>industriAll Europe  |  #EnoughisEnough</a:t>
            </a:r>
          </a:p>
        </p:txBody>
      </p:sp>
      <p:sp>
        <p:nvSpPr>
          <p:cNvPr id="22" name="TextBox 21"/>
          <p:cNvSpPr txBox="1"/>
          <p:nvPr/>
        </p:nvSpPr>
        <p:spPr>
          <a:xfrm>
            <a:off x="11384280" y="6652260"/>
            <a:ext cx="320040" cy="128016"/>
          </a:xfrm>
          <a:prstGeom prst="rect">
            <a:avLst/>
          </a:prstGeom>
          <a:noFill/>
        </p:spPr>
        <p:txBody>
          <a:bodyPr wrap="square" lIns="18288" tIns="18288" rIns="18288" bIns="18288" anchor="t">
            <a:spAutoFit/>
          </a:bodyPr>
          <a:lstStyle/>
          <a:p>
            <a:pPr algn="r"/>
            <a:r>
              <a:rPr sz="850" b="1">
                <a:solidFill>
                  <a:srgbClr val="FFFFFF"/>
                </a:solidFill>
                <a:latin typeface="Aptos"/>
              </a:rPr>
              <a:t>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84048"/>
            <a:ext cx="3474720" cy="320040"/>
          </a:xfrm>
          <a:prstGeom prst="rect">
            <a:avLst/>
          </a:prstGeom>
          <a:noFill/>
        </p:spPr>
        <p:txBody>
          <a:bodyPr wrap="square" lIns="18288" tIns="18288" rIns="18288" bIns="18288" anchor="t">
            <a:spAutoFit/>
          </a:bodyPr>
          <a:lstStyle/>
          <a:p>
            <a:pPr algn="l"/>
            <a:r>
              <a:rPr sz="1100" b="1">
                <a:solidFill>
                  <a:srgbClr val="D70F12"/>
                </a:solidFill>
                <a:latin typeface="Aptos"/>
              </a:rPr>
              <a:t>04</a:t>
            </a:r>
          </a:p>
        </p:txBody>
      </p:sp>
      <p:sp>
        <p:nvSpPr>
          <p:cNvPr id="3" name="TextBox 2"/>
          <p:cNvSpPr txBox="1"/>
          <p:nvPr/>
        </p:nvSpPr>
        <p:spPr>
          <a:xfrm>
            <a:off x="640080" y="713232"/>
            <a:ext cx="10789920" cy="452432"/>
          </a:xfrm>
          <a:prstGeom prst="rect">
            <a:avLst/>
          </a:prstGeom>
          <a:noFill/>
        </p:spPr>
        <p:txBody>
          <a:bodyPr wrap="square" lIns="18288" tIns="18288" rIns="18288" bIns="18288" anchor="t">
            <a:spAutoFit/>
          </a:bodyPr>
          <a:lstStyle/>
          <a:p>
            <a:pPr algn="l"/>
            <a:r>
              <a:rPr sz="2700" b="1" dirty="0">
                <a:solidFill>
                  <a:srgbClr val="08376F"/>
                </a:solidFill>
                <a:latin typeface="Aptos Display"/>
              </a:rPr>
              <a:t>Targeting</a:t>
            </a:r>
            <a:r>
              <a:rPr lang="en-US" sz="2700" b="1" dirty="0">
                <a:solidFill>
                  <a:srgbClr val="08376F"/>
                </a:solidFill>
                <a:latin typeface="Aptos Display"/>
              </a:rPr>
              <a:t> political decisions</a:t>
            </a:r>
            <a:endParaRPr sz="2700" b="1" dirty="0">
              <a:solidFill>
                <a:srgbClr val="08376F"/>
              </a:solidFill>
              <a:latin typeface="Aptos Display"/>
            </a:endParaRPr>
          </a:p>
        </p:txBody>
      </p:sp>
      <p:sp>
        <p:nvSpPr>
          <p:cNvPr id="4" name="Rectangle 3"/>
          <p:cNvSpPr/>
          <p:nvPr/>
        </p:nvSpPr>
        <p:spPr>
          <a:xfrm>
            <a:off x="640080" y="1408176"/>
            <a:ext cx="960120" cy="50292"/>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1572768"/>
            <a:ext cx="10607040" cy="475488"/>
          </a:xfrm>
          <a:prstGeom prst="rect">
            <a:avLst/>
          </a:prstGeom>
          <a:noFill/>
        </p:spPr>
        <p:txBody>
          <a:bodyPr wrap="square" lIns="18288" tIns="18288" rIns="18288" bIns="18288" anchor="t">
            <a:spAutoFit/>
          </a:bodyPr>
          <a:lstStyle/>
          <a:p>
            <a:pPr algn="l"/>
            <a:r>
              <a:rPr sz="1250" b="0">
                <a:solidFill>
                  <a:srgbClr val="586370"/>
                </a:solidFill>
                <a:latin typeface="Aptos"/>
              </a:rPr>
              <a:t>Political influence and worker mobilisation must reinforce each other.</a:t>
            </a:r>
          </a:p>
        </p:txBody>
      </p:sp>
      <p:sp>
        <p:nvSpPr>
          <p:cNvPr id="6" name="Rounded Rectangle 5"/>
          <p:cNvSpPr/>
          <p:nvPr/>
        </p:nvSpPr>
        <p:spPr>
          <a:xfrm>
            <a:off x="658368" y="2148840"/>
            <a:ext cx="5349240" cy="3566160"/>
          </a:xfrm>
          <a:prstGeom prst="roundRect">
            <a:avLst/>
          </a:prstGeom>
          <a:solidFill>
            <a:srgbClr val="0837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60120" y="2487168"/>
            <a:ext cx="4709160" cy="329184"/>
          </a:xfrm>
          <a:prstGeom prst="rect">
            <a:avLst/>
          </a:prstGeom>
          <a:noFill/>
        </p:spPr>
        <p:txBody>
          <a:bodyPr wrap="square" lIns="18288" tIns="18288" rIns="18288" bIns="18288" anchor="t">
            <a:spAutoFit/>
          </a:bodyPr>
          <a:lstStyle/>
          <a:p>
            <a:pPr algn="l"/>
            <a:r>
              <a:rPr sz="1400" b="1">
                <a:solidFill>
                  <a:srgbClr val="FFFFFF"/>
                </a:solidFill>
                <a:latin typeface="Aptos"/>
              </a:rPr>
              <a:t>PRIMARY POLITICAL AUDIENCE</a:t>
            </a:r>
          </a:p>
        </p:txBody>
      </p:sp>
      <p:sp>
        <p:nvSpPr>
          <p:cNvPr id="8" name="TextBox 7"/>
          <p:cNvSpPr txBox="1"/>
          <p:nvPr/>
        </p:nvSpPr>
        <p:spPr>
          <a:xfrm>
            <a:off x="941832" y="2999232"/>
            <a:ext cx="4617720" cy="2240280"/>
          </a:xfrm>
          <a:prstGeom prst="rect">
            <a:avLst/>
          </a:prstGeom>
          <a:noFill/>
        </p:spPr>
        <p:txBody>
          <a:bodyPr wrap="square" lIns="36576" tIns="18288" rIns="18288" bIns="18288">
            <a:spAutoFit/>
          </a:bodyPr>
          <a:lstStyle/>
          <a:p>
            <a:pPr>
              <a:lnSpc>
                <a:spcPct val="105000"/>
              </a:lnSpc>
              <a:spcAft>
                <a:spcPts val="800"/>
              </a:spcAft>
              <a:defRPr sz="1600">
                <a:solidFill>
                  <a:srgbClr val="FFFFFF"/>
                </a:solidFill>
                <a:latin typeface="Aptos"/>
              </a:defRPr>
            </a:pPr>
            <a:r>
              <a:t>•  Members of the European Parliament</a:t>
            </a:r>
          </a:p>
          <a:p>
            <a:pPr>
              <a:lnSpc>
                <a:spcPct val="105000"/>
              </a:lnSpc>
              <a:spcAft>
                <a:spcPts val="800"/>
              </a:spcAft>
              <a:defRPr sz="1600">
                <a:solidFill>
                  <a:srgbClr val="FFFFFF"/>
                </a:solidFill>
                <a:latin typeface="Aptos"/>
              </a:defRPr>
            </a:pPr>
            <a:r>
              <a:t>•  European Commission</a:t>
            </a:r>
          </a:p>
          <a:p>
            <a:pPr>
              <a:lnSpc>
                <a:spcPct val="105000"/>
              </a:lnSpc>
              <a:spcAft>
                <a:spcPts val="800"/>
              </a:spcAft>
              <a:defRPr sz="1600">
                <a:solidFill>
                  <a:srgbClr val="FFFFFF"/>
                </a:solidFill>
                <a:latin typeface="Aptos"/>
              </a:defRPr>
            </a:pPr>
            <a:r>
              <a:t>•  National governments</a:t>
            </a:r>
          </a:p>
          <a:p>
            <a:pPr>
              <a:lnSpc>
                <a:spcPct val="105000"/>
              </a:lnSpc>
              <a:spcAft>
                <a:spcPts val="800"/>
              </a:spcAft>
              <a:defRPr sz="1600">
                <a:solidFill>
                  <a:srgbClr val="FFFFFF"/>
                </a:solidFill>
                <a:latin typeface="Aptos"/>
              </a:defRPr>
            </a:pPr>
            <a:r>
              <a:t>•  Decision-makers on industrial, trade, employment and automotive policy</a:t>
            </a:r>
          </a:p>
        </p:txBody>
      </p:sp>
      <p:sp>
        <p:nvSpPr>
          <p:cNvPr id="9" name="Rounded Rectangle 8"/>
          <p:cNvSpPr/>
          <p:nvPr/>
        </p:nvSpPr>
        <p:spPr>
          <a:xfrm>
            <a:off x="6199632" y="2148840"/>
            <a:ext cx="5349240" cy="35661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10528" y="2487168"/>
            <a:ext cx="4709160" cy="329184"/>
          </a:xfrm>
          <a:prstGeom prst="rect">
            <a:avLst/>
          </a:prstGeom>
          <a:noFill/>
        </p:spPr>
        <p:txBody>
          <a:bodyPr wrap="square" lIns="18288" tIns="18288" rIns="18288" bIns="18288" anchor="t">
            <a:spAutoFit/>
          </a:bodyPr>
          <a:lstStyle/>
          <a:p>
            <a:pPr algn="l"/>
            <a:r>
              <a:rPr sz="1400" b="1">
                <a:solidFill>
                  <a:srgbClr val="D70F12"/>
                </a:solidFill>
                <a:latin typeface="Aptos"/>
              </a:rPr>
              <a:t>MOBILISATION &amp; PUBLIC AUDIENCE</a:t>
            </a:r>
          </a:p>
        </p:txBody>
      </p:sp>
      <p:sp>
        <p:nvSpPr>
          <p:cNvPr id="11" name="TextBox 10"/>
          <p:cNvSpPr txBox="1"/>
          <p:nvPr/>
        </p:nvSpPr>
        <p:spPr>
          <a:xfrm>
            <a:off x="6492240" y="2999232"/>
            <a:ext cx="4617720" cy="2423160"/>
          </a:xfrm>
          <a:prstGeom prst="rect">
            <a:avLst/>
          </a:prstGeom>
          <a:noFill/>
        </p:spPr>
        <p:txBody>
          <a:bodyPr wrap="square" lIns="36576" tIns="18288" rIns="18288" bIns="18288">
            <a:spAutoFit/>
          </a:bodyPr>
          <a:lstStyle/>
          <a:p>
            <a:pPr>
              <a:lnSpc>
                <a:spcPct val="105000"/>
              </a:lnSpc>
              <a:spcAft>
                <a:spcPts val="800"/>
              </a:spcAft>
              <a:defRPr sz="1600">
                <a:solidFill>
                  <a:srgbClr val="05234A"/>
                </a:solidFill>
                <a:latin typeface="Aptos"/>
              </a:defRPr>
            </a:pPr>
            <a:r>
              <a:t>•  Workers and trade union members across industrial sectors</a:t>
            </a:r>
          </a:p>
          <a:p>
            <a:pPr>
              <a:lnSpc>
                <a:spcPct val="105000"/>
              </a:lnSpc>
              <a:spcAft>
                <a:spcPts val="800"/>
              </a:spcAft>
              <a:defRPr sz="1600">
                <a:solidFill>
                  <a:srgbClr val="05234A"/>
                </a:solidFill>
                <a:latin typeface="Aptos"/>
              </a:defRPr>
            </a:pPr>
            <a:r>
              <a:t>•  industriAll Europe affiliates</a:t>
            </a:r>
          </a:p>
          <a:p>
            <a:pPr>
              <a:lnSpc>
                <a:spcPct val="105000"/>
              </a:lnSpc>
              <a:spcAft>
                <a:spcPts val="800"/>
              </a:spcAft>
              <a:defRPr sz="1600">
                <a:solidFill>
                  <a:srgbClr val="05234A"/>
                </a:solidFill>
                <a:latin typeface="Aptos"/>
              </a:defRPr>
            </a:pPr>
            <a:r>
              <a:t>•  Industrial communities</a:t>
            </a:r>
          </a:p>
          <a:p>
            <a:pPr>
              <a:lnSpc>
                <a:spcPct val="105000"/>
              </a:lnSpc>
              <a:spcAft>
                <a:spcPts val="800"/>
              </a:spcAft>
              <a:defRPr sz="1600">
                <a:solidFill>
                  <a:srgbClr val="05234A"/>
                </a:solidFill>
                <a:latin typeface="Aptos"/>
              </a:defRPr>
            </a:pPr>
            <a:r>
              <a:t>•  Journalists and opinion-formers</a:t>
            </a:r>
          </a:p>
          <a:p>
            <a:pPr>
              <a:lnSpc>
                <a:spcPct val="105000"/>
              </a:lnSpc>
              <a:spcAft>
                <a:spcPts val="800"/>
              </a:spcAft>
              <a:defRPr sz="1600">
                <a:solidFill>
                  <a:srgbClr val="05234A"/>
                </a:solidFill>
                <a:latin typeface="Aptos"/>
              </a:defRPr>
            </a:pPr>
            <a:r>
              <a:t>•  Wider European public</a:t>
            </a:r>
          </a:p>
        </p:txBody>
      </p:sp>
      <p:sp>
        <p:nvSpPr>
          <p:cNvPr id="12" name="Rectangle 11"/>
          <p:cNvSpPr/>
          <p:nvPr/>
        </p:nvSpPr>
        <p:spPr>
          <a:xfrm>
            <a:off x="0" y="6611112"/>
            <a:ext cx="12191695" cy="246888"/>
          </a:xfrm>
          <a:prstGeom prst="rect">
            <a:avLst/>
          </a:prstGeom>
          <a:solidFill>
            <a:srgbClr val="0837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02920" y="6652260"/>
            <a:ext cx="4114800" cy="128016"/>
          </a:xfrm>
          <a:prstGeom prst="rect">
            <a:avLst/>
          </a:prstGeom>
          <a:noFill/>
        </p:spPr>
        <p:txBody>
          <a:bodyPr wrap="square" lIns="18288" tIns="18288" rIns="18288" bIns="18288" anchor="t">
            <a:spAutoFit/>
          </a:bodyPr>
          <a:lstStyle/>
          <a:p>
            <a:pPr algn="l"/>
            <a:r>
              <a:rPr sz="850" b="1">
                <a:solidFill>
                  <a:srgbClr val="FFFFFF"/>
                </a:solidFill>
                <a:latin typeface="Aptos"/>
              </a:rPr>
              <a:t>industriAll Europe  |  #EnoughisEnough</a:t>
            </a:r>
          </a:p>
        </p:txBody>
      </p:sp>
      <p:sp>
        <p:nvSpPr>
          <p:cNvPr id="14" name="TextBox 13"/>
          <p:cNvSpPr txBox="1"/>
          <p:nvPr/>
        </p:nvSpPr>
        <p:spPr>
          <a:xfrm>
            <a:off x="11384280" y="6652260"/>
            <a:ext cx="320040" cy="128016"/>
          </a:xfrm>
          <a:prstGeom prst="rect">
            <a:avLst/>
          </a:prstGeom>
          <a:noFill/>
        </p:spPr>
        <p:txBody>
          <a:bodyPr wrap="square" lIns="18288" tIns="18288" rIns="18288" bIns="18288" anchor="t">
            <a:spAutoFit/>
          </a:bodyPr>
          <a:lstStyle/>
          <a:p>
            <a:pPr algn="r"/>
            <a:r>
              <a:rPr sz="850" b="1">
                <a:solidFill>
                  <a:srgbClr val="FFFFFF"/>
                </a:solidFill>
                <a:latin typeface="Aptos"/>
              </a:rPr>
              <a:t>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84048"/>
            <a:ext cx="3474720" cy="320040"/>
          </a:xfrm>
          <a:prstGeom prst="rect">
            <a:avLst/>
          </a:prstGeom>
          <a:noFill/>
        </p:spPr>
        <p:txBody>
          <a:bodyPr wrap="square" lIns="18288" tIns="18288" rIns="18288" bIns="18288" anchor="t">
            <a:spAutoFit/>
          </a:bodyPr>
          <a:lstStyle/>
          <a:p>
            <a:pPr algn="l"/>
            <a:r>
              <a:rPr sz="1100" b="1">
                <a:solidFill>
                  <a:srgbClr val="D70F12"/>
                </a:solidFill>
                <a:latin typeface="Aptos"/>
              </a:rPr>
              <a:t>05</a:t>
            </a:r>
          </a:p>
        </p:txBody>
      </p:sp>
      <p:sp>
        <p:nvSpPr>
          <p:cNvPr id="3" name="TextBox 2"/>
          <p:cNvSpPr txBox="1"/>
          <p:nvPr/>
        </p:nvSpPr>
        <p:spPr>
          <a:xfrm>
            <a:off x="640080" y="713232"/>
            <a:ext cx="10789920" cy="640080"/>
          </a:xfrm>
          <a:prstGeom prst="rect">
            <a:avLst/>
          </a:prstGeom>
          <a:noFill/>
        </p:spPr>
        <p:txBody>
          <a:bodyPr wrap="square" lIns="18288" tIns="18288" rIns="18288" bIns="18288" anchor="t">
            <a:spAutoFit/>
          </a:bodyPr>
          <a:lstStyle/>
          <a:p>
            <a:pPr algn="l"/>
            <a:r>
              <a:rPr sz="2700" b="1">
                <a:solidFill>
                  <a:srgbClr val="08376F"/>
                </a:solidFill>
                <a:latin typeface="Aptos Display"/>
              </a:rPr>
              <a:t>Communications toolkit</a:t>
            </a:r>
          </a:p>
        </p:txBody>
      </p:sp>
      <p:sp>
        <p:nvSpPr>
          <p:cNvPr id="4" name="Rectangle 3"/>
          <p:cNvSpPr/>
          <p:nvPr/>
        </p:nvSpPr>
        <p:spPr>
          <a:xfrm>
            <a:off x="640080" y="1408176"/>
            <a:ext cx="960120" cy="50292"/>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1572768"/>
            <a:ext cx="10607040" cy="475488"/>
          </a:xfrm>
          <a:prstGeom prst="rect">
            <a:avLst/>
          </a:prstGeom>
          <a:noFill/>
        </p:spPr>
        <p:txBody>
          <a:bodyPr wrap="square" lIns="18288" tIns="18288" rIns="18288" bIns="18288" anchor="t">
            <a:spAutoFit/>
          </a:bodyPr>
          <a:lstStyle/>
          <a:p>
            <a:pPr algn="l"/>
            <a:r>
              <a:rPr sz="1250" b="0">
                <a:solidFill>
                  <a:srgbClr val="586370"/>
                </a:solidFill>
                <a:latin typeface="Aptos"/>
              </a:rPr>
              <a:t>A shared campaign identity, adapted for political advocacy, public communication and mobilisation.</a:t>
            </a:r>
          </a:p>
        </p:txBody>
      </p:sp>
      <p:sp>
        <p:nvSpPr>
          <p:cNvPr id="6" name="Rounded Rectangle 5"/>
          <p:cNvSpPr/>
          <p:nvPr/>
        </p:nvSpPr>
        <p:spPr>
          <a:xfrm>
            <a:off x="658368" y="2121408"/>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58368" y="2121408"/>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59536" y="2304288"/>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POLICYMAKER</a:t>
            </a:r>
          </a:p>
        </p:txBody>
      </p:sp>
      <p:sp>
        <p:nvSpPr>
          <p:cNvPr id="9" name="TextBox 8"/>
          <p:cNvSpPr txBox="1"/>
          <p:nvPr/>
        </p:nvSpPr>
        <p:spPr>
          <a:xfrm>
            <a:off x="859536" y="2670048"/>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Short flyer / briefing for European Parliament and policy events</a:t>
            </a:r>
          </a:p>
        </p:txBody>
      </p:sp>
      <p:sp>
        <p:nvSpPr>
          <p:cNvPr id="10" name="Rounded Rectangle 9"/>
          <p:cNvSpPr/>
          <p:nvPr/>
        </p:nvSpPr>
        <p:spPr>
          <a:xfrm>
            <a:off x="3429000" y="2121408"/>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3429000" y="2121408"/>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3630168" y="2304288"/>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DATA</a:t>
            </a:r>
          </a:p>
        </p:txBody>
      </p:sp>
      <p:sp>
        <p:nvSpPr>
          <p:cNvPr id="13" name="TextBox 12"/>
          <p:cNvSpPr txBox="1"/>
          <p:nvPr/>
        </p:nvSpPr>
        <p:spPr>
          <a:xfrm>
            <a:off x="3630168" y="2670048"/>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Simple infographics and coordinated social media cards</a:t>
            </a:r>
          </a:p>
        </p:txBody>
      </p:sp>
      <p:sp>
        <p:nvSpPr>
          <p:cNvPr id="14" name="Rounded Rectangle 13"/>
          <p:cNvSpPr/>
          <p:nvPr/>
        </p:nvSpPr>
        <p:spPr>
          <a:xfrm>
            <a:off x="6199631" y="2121408"/>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199631" y="2121408"/>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00799" y="2304288"/>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WORKER VOICES</a:t>
            </a:r>
          </a:p>
        </p:txBody>
      </p:sp>
      <p:sp>
        <p:nvSpPr>
          <p:cNvPr id="17" name="TextBox 16"/>
          <p:cNvSpPr txBox="1"/>
          <p:nvPr/>
        </p:nvSpPr>
        <p:spPr>
          <a:xfrm>
            <a:off x="6400799" y="2670048"/>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Very short videos filmed at industrial sites across Europe</a:t>
            </a:r>
          </a:p>
        </p:txBody>
      </p:sp>
      <p:sp>
        <p:nvSpPr>
          <p:cNvPr id="18" name="Rounded Rectangle 17"/>
          <p:cNvSpPr/>
          <p:nvPr/>
        </p:nvSpPr>
        <p:spPr>
          <a:xfrm>
            <a:off x="8970264" y="2121408"/>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8970264" y="2121408"/>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171432" y="2304288"/>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MOBILISE</a:t>
            </a:r>
          </a:p>
        </p:txBody>
      </p:sp>
      <p:sp>
        <p:nvSpPr>
          <p:cNvPr id="21" name="TextBox 20"/>
          <p:cNvSpPr txBox="1"/>
          <p:nvPr/>
        </p:nvSpPr>
        <p:spPr>
          <a:xfrm>
            <a:off x="9171432" y="2670048"/>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Separate affiliate call-to-action flyer as the campaign develops</a:t>
            </a:r>
          </a:p>
        </p:txBody>
      </p:sp>
      <p:sp>
        <p:nvSpPr>
          <p:cNvPr id="22" name="Rounded Rectangle 21"/>
          <p:cNvSpPr/>
          <p:nvPr/>
        </p:nvSpPr>
        <p:spPr>
          <a:xfrm>
            <a:off x="658368" y="3995927"/>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658368" y="3995927"/>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59536" y="4178807"/>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OPINION</a:t>
            </a:r>
          </a:p>
        </p:txBody>
      </p:sp>
      <p:sp>
        <p:nvSpPr>
          <p:cNvPr id="25" name="TextBox 24"/>
          <p:cNvSpPr txBox="1"/>
          <p:nvPr/>
        </p:nvSpPr>
        <p:spPr>
          <a:xfrm>
            <a:off x="859536" y="4544567"/>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Op-eds in European media, including Social Europe and Euractiv</a:t>
            </a:r>
          </a:p>
        </p:txBody>
      </p:sp>
      <p:sp>
        <p:nvSpPr>
          <p:cNvPr id="26" name="Rounded Rectangle 25"/>
          <p:cNvSpPr/>
          <p:nvPr/>
        </p:nvSpPr>
        <p:spPr>
          <a:xfrm>
            <a:off x="3429000" y="3995927"/>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3429000" y="3995927"/>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3630168" y="4178807"/>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HUB</a:t>
            </a:r>
          </a:p>
        </p:txBody>
      </p:sp>
      <p:sp>
        <p:nvSpPr>
          <p:cNvPr id="29" name="TextBox 28"/>
          <p:cNvSpPr txBox="1"/>
          <p:nvPr/>
        </p:nvSpPr>
        <p:spPr>
          <a:xfrm>
            <a:off x="3630168" y="4544567"/>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Dedicated website page with downloadable affiliate materials</a:t>
            </a:r>
          </a:p>
        </p:txBody>
      </p:sp>
      <p:sp>
        <p:nvSpPr>
          <p:cNvPr id="30" name="Rounded Rectangle 29"/>
          <p:cNvSpPr/>
          <p:nvPr/>
        </p:nvSpPr>
        <p:spPr>
          <a:xfrm>
            <a:off x="6199631" y="3995927"/>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6199631" y="3995927"/>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400799" y="4178807"/>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BRIEFINGS</a:t>
            </a:r>
          </a:p>
        </p:txBody>
      </p:sp>
      <p:sp>
        <p:nvSpPr>
          <p:cNvPr id="33" name="TextBox 32"/>
          <p:cNvSpPr txBox="1"/>
          <p:nvPr/>
        </p:nvSpPr>
        <p:spPr>
          <a:xfrm>
            <a:off x="6400799" y="4544567"/>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Regular short email briefings to ExCom and affiliates</a:t>
            </a:r>
          </a:p>
        </p:txBody>
      </p:sp>
      <p:sp>
        <p:nvSpPr>
          <p:cNvPr id="34" name="Rounded Rectangle 33"/>
          <p:cNvSpPr/>
          <p:nvPr/>
        </p:nvSpPr>
        <p:spPr>
          <a:xfrm>
            <a:off x="8970264" y="3995927"/>
            <a:ext cx="2487168" cy="1508760"/>
          </a:xfrm>
          <a:prstGeom prst="roundRect">
            <a:avLst/>
          </a:prstGeom>
          <a:solidFill>
            <a:srgbClr val="FFFFFF"/>
          </a:solidFill>
          <a:ln>
            <a:solidFill>
              <a:srgbClr val="E2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ectangle 34"/>
          <p:cNvSpPr/>
          <p:nvPr/>
        </p:nvSpPr>
        <p:spPr>
          <a:xfrm>
            <a:off x="8970264" y="3995927"/>
            <a:ext cx="73152" cy="1508760"/>
          </a:xfrm>
          <a:prstGeom prst="rect">
            <a:avLst/>
          </a:prstGeom>
          <a:solidFill>
            <a:srgbClr val="D70F1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9171432" y="4178807"/>
            <a:ext cx="2057400" cy="274320"/>
          </a:xfrm>
          <a:prstGeom prst="rect">
            <a:avLst/>
          </a:prstGeom>
          <a:noFill/>
        </p:spPr>
        <p:txBody>
          <a:bodyPr wrap="square" lIns="18288" tIns="18288" rIns="18288" bIns="18288" anchor="t">
            <a:spAutoFit/>
          </a:bodyPr>
          <a:lstStyle/>
          <a:p>
            <a:pPr algn="l"/>
            <a:r>
              <a:rPr sz="1150" b="1">
                <a:solidFill>
                  <a:srgbClr val="D70F12"/>
                </a:solidFill>
                <a:latin typeface="Aptos"/>
              </a:rPr>
              <a:t>ADVOCACY</a:t>
            </a:r>
          </a:p>
        </p:txBody>
      </p:sp>
      <p:sp>
        <p:nvSpPr>
          <p:cNvPr id="37" name="TextBox 36"/>
          <p:cNvSpPr txBox="1"/>
          <p:nvPr/>
        </p:nvSpPr>
        <p:spPr>
          <a:xfrm>
            <a:off x="9171432" y="4544567"/>
            <a:ext cx="2084831" cy="758952"/>
          </a:xfrm>
          <a:prstGeom prst="rect">
            <a:avLst/>
          </a:prstGeom>
          <a:noFill/>
        </p:spPr>
        <p:txBody>
          <a:bodyPr wrap="square" lIns="18288" tIns="18288" rIns="18288" bIns="18288" anchor="t">
            <a:spAutoFit/>
          </a:bodyPr>
          <a:lstStyle/>
          <a:p>
            <a:pPr algn="l"/>
            <a:r>
              <a:rPr sz="1230" b="1">
                <a:solidFill>
                  <a:srgbClr val="05234A"/>
                </a:solidFill>
                <a:latin typeface="Aptos"/>
              </a:rPr>
              <a:t>Model letters to MEPs tailored by sector and situation</a:t>
            </a:r>
          </a:p>
        </p:txBody>
      </p:sp>
      <p:sp>
        <p:nvSpPr>
          <p:cNvPr id="38" name="Rectangle 37"/>
          <p:cNvSpPr/>
          <p:nvPr/>
        </p:nvSpPr>
        <p:spPr>
          <a:xfrm>
            <a:off x="0" y="6611112"/>
            <a:ext cx="12191695" cy="246888"/>
          </a:xfrm>
          <a:prstGeom prst="rect">
            <a:avLst/>
          </a:prstGeom>
          <a:solidFill>
            <a:srgbClr val="08376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502920" y="6652260"/>
            <a:ext cx="4114800" cy="128016"/>
          </a:xfrm>
          <a:prstGeom prst="rect">
            <a:avLst/>
          </a:prstGeom>
          <a:noFill/>
        </p:spPr>
        <p:txBody>
          <a:bodyPr wrap="square" lIns="18288" tIns="18288" rIns="18288" bIns="18288" anchor="t">
            <a:spAutoFit/>
          </a:bodyPr>
          <a:lstStyle/>
          <a:p>
            <a:pPr algn="l"/>
            <a:r>
              <a:rPr sz="850" b="1">
                <a:solidFill>
                  <a:srgbClr val="FFFFFF"/>
                </a:solidFill>
                <a:latin typeface="Aptos"/>
              </a:rPr>
              <a:t>industriAll Europe  |  #EnoughisEnough</a:t>
            </a:r>
          </a:p>
        </p:txBody>
      </p:sp>
      <p:sp>
        <p:nvSpPr>
          <p:cNvPr id="40" name="TextBox 39"/>
          <p:cNvSpPr txBox="1"/>
          <p:nvPr/>
        </p:nvSpPr>
        <p:spPr>
          <a:xfrm>
            <a:off x="11384280" y="6652260"/>
            <a:ext cx="320040" cy="128016"/>
          </a:xfrm>
          <a:prstGeom prst="rect">
            <a:avLst/>
          </a:prstGeom>
          <a:noFill/>
        </p:spPr>
        <p:txBody>
          <a:bodyPr wrap="square" lIns="18288" tIns="18288" rIns="18288" bIns="18288" anchor="t">
            <a:spAutoFit/>
          </a:bodyPr>
          <a:lstStyle/>
          <a:p>
            <a:pPr algn="r"/>
            <a:r>
              <a:rPr sz="850" b="1">
                <a:solidFill>
                  <a:srgbClr val="FFFFFF"/>
                </a:solidFill>
                <a:latin typeface="Aptos"/>
              </a:rPr>
              <a:t>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32910</TotalTime>
  <Words>1408</Words>
  <Application>Microsoft Office PowerPoint</Application>
  <PresentationFormat>Widescreen</PresentationFormat>
  <Paragraphs>201</Paragraphs>
  <Slides>17</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Aptos Display</vt:lpstr>
      <vt:lpstr>Arial</vt:lpstr>
      <vt:lpstr>Calibri</vt:lpstr>
      <vt:lpstr>Office Theme</vt:lpstr>
      <vt:lpstr>ENOUGH IS ENOUGH: Europe's Industry, Europe's Jobs, Our Future.</vt:lpstr>
      <vt:lpstr>PowerPoint Presentation</vt:lpstr>
      <vt:lpstr>Our context: it’s demand, stupid.</vt:lpstr>
      <vt:lpstr>Our context: sectoral differences</vt:lpstr>
      <vt:lpstr>Our context: fragile situation, collapsed US trade/China Shock 0.2</vt:lpstr>
      <vt:lpstr>2026 IN NUMBERS</vt:lpstr>
      <vt:lpstr>INDUSTRIALL EUROPE’S PERSPECTIVE</vt:lpstr>
      <vt:lpstr>2.1  THE MONEY WAS THERE. IT WENT TO SHAREHOLDERS.</vt:lpstr>
      <vt:lpstr>2.2  WHO PROFITS AND WHO PAYS</vt:lpstr>
      <vt:lpstr>2.3  PUBLIC SUPPORT WITHOUT PUBLIC REWARD</vt:lpstr>
      <vt:lpstr>Our proposed plan</vt:lpstr>
      <vt:lpstr>OUR DEMANDS</vt:lpstr>
      <vt:lpstr> EUROPEAN TRADE UNION COORDINATION</vt:lpstr>
      <vt:lpstr>TIMELINE FOR ACTION:   ENOUGH IS ENOUGH: Europe's Industry, Europe's Jobs, Our Future.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Jose Luis Delgado</dc:creator>
  <cp:lastModifiedBy>Andrea Husen-Bradley (she/her)</cp:lastModifiedBy>
  <cp:revision>23</cp:revision>
  <cp:lastPrinted>2026-08-28T15:23:30Z</cp:lastPrinted>
  <dcterms:created xsi:type="dcterms:W3CDTF">2025-05-07T18:03:21Z</dcterms:created>
  <dcterms:modified xsi:type="dcterms:W3CDTF">2026-09-15T11:21:32Z</dcterms:modified>
</cp:coreProperties>
</file>