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61" r:id="rId5"/>
    <p:sldId id="10902" r:id="rId6"/>
    <p:sldId id="260" r:id="rId7"/>
    <p:sldId id="256" r:id="rId8"/>
    <p:sldId id="2147483589" r:id="rId9"/>
    <p:sldId id="10946" r:id="rId10"/>
    <p:sldId id="2147483609" r:id="rId11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527"/>
    <a:srgbClr val="C83727"/>
    <a:srgbClr val="254A96"/>
    <a:srgbClr val="477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E9685-6AB2-41C2-957D-EBFCE0A13510}" v="7" dt="2026-01-28T10:30:28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89161" autoAdjust="0"/>
  </p:normalViewPr>
  <p:slideViewPr>
    <p:cSldViewPr snapToGrid="0" snapToObjects="1">
      <p:cViewPr varScale="1">
        <p:scale>
          <a:sx n="98" d="100"/>
          <a:sy n="98" d="100"/>
        </p:scale>
        <p:origin x="11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4062A-8C93-5848-A58F-CCF312405DCE}" type="datetimeFigureOut">
              <a:t>28/01/2026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7F4F0-A6D9-EA4D-AC87-1C87603DF9FE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415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FF8B-DB3B-9D4B-BB18-EECBDAF2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150AC-ED92-C64D-9DAB-B3E46FB50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92ECD-99C3-1544-A128-D25F88EF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2D6-CF43-434F-A54A-E622872C8CCE}" type="datetime8">
              <a:rPr lang="en-BE" smtClean="0"/>
              <a:t>28/01/2026 14:33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913DB-BB40-C142-AB86-6C8ECC21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Sectoral update: May 2023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C07D7-F094-BB45-A0B2-101B45FA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5887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DB36-EE3D-7940-9F09-D52D4E85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DC961-0E4F-B34D-BD08-CDBFC38FB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AEFC-2748-D245-B6D6-AA4F3B4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97EF-9ED3-4233-8BBC-7425E5DD98F0}" type="datetime8">
              <a:rPr lang="en-BE" smtClean="0"/>
              <a:t>28/01/2026 14:33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52685-7EFA-A446-9E2C-B71D35F0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Sectoral update: May 2023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BFC2-2A90-A740-B182-1FFC4E3B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1927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2DF1F-8FB0-984D-82A7-36187273A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F6BC2-A2B0-994E-BF4D-DC65DF64E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CC34-1C4E-3E49-89D9-E848AC1B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7D29-224C-406E-8029-2E2E736C8394}" type="datetime8">
              <a:rPr lang="en-BE" smtClean="0"/>
              <a:t>28/01/2026 14:33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3AEC-4C7B-7247-9A9D-820584FA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Sectoral update: May 2023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C1F7-6F73-8E41-8547-0221C40A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32872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syndex_logo_office-01.png">
            <a:extLst>
              <a:ext uri="{FF2B5EF4-FFF2-40B4-BE49-F238E27FC236}">
                <a16:creationId xmlns:a16="http://schemas.microsoft.com/office/drawing/2014/main" id="{742771B4-5708-B149-821E-0468F51C2F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59" y="336805"/>
            <a:ext cx="2973999" cy="24163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242E715-9078-D54C-A13E-02B2EFB3D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6139" y="3042388"/>
            <a:ext cx="5705765" cy="1443318"/>
          </a:xfrm>
          <a:prstGeom prst="rect">
            <a:avLst/>
          </a:prstGeom>
        </p:spPr>
        <p:txBody>
          <a:bodyPr lIns="95782" tIns="47891" rIns="95782" bIns="47891" anchor="ctr">
            <a:noAutofit/>
          </a:bodyPr>
          <a:lstStyle>
            <a:lvl1pPr algn="l">
              <a:defRPr sz="3200" cap="all" baseline="0">
                <a:solidFill>
                  <a:srgbClr val="E93F6D"/>
                </a:solidFill>
                <a:latin typeface="Calibri"/>
                <a:cs typeface="Calibri"/>
              </a:defRPr>
            </a:lvl1pPr>
          </a:lstStyle>
          <a:p>
            <a:r>
              <a:rPr lang="fr-FR"/>
              <a:t>Titre du document</a:t>
            </a: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2C00F3B-A9AC-7E45-AA9C-D50EBC2DB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6143" y="4984615"/>
            <a:ext cx="5705765" cy="1157427"/>
          </a:xfrm>
          <a:prstGeom prst="rect">
            <a:avLst/>
          </a:prstGeom>
        </p:spPr>
        <p:txBody>
          <a:bodyPr lIns="95782" tIns="47891" rIns="95782" bIns="47891">
            <a:noAutofit/>
          </a:bodyPr>
          <a:lstStyle>
            <a:lvl1pPr marL="0" indent="0" algn="l">
              <a:spcBef>
                <a:spcPts val="314"/>
              </a:spcBef>
              <a:buNone/>
              <a:defRPr sz="2100" b="1" i="0" cap="all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0" indent="0" algn="l">
              <a:buNone/>
              <a:tabLst/>
              <a:defRPr sz="1400" cap="all" baseline="0">
                <a:solidFill>
                  <a:srgbClr val="87878F"/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18B7B95-5F8B-6841-880B-09B9D21CF7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6139" y="6362700"/>
            <a:ext cx="5705231" cy="2476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Espace réservé du contenu 5" descr="Une image contenant texte, doigt, ongle, personne&#10;&#10;Description générée automatiquement">
            <a:extLst>
              <a:ext uri="{FF2B5EF4-FFF2-40B4-BE49-F238E27FC236}">
                <a16:creationId xmlns:a16="http://schemas.microsoft.com/office/drawing/2014/main" id="{403E4D9B-14E9-0DC5-A9C7-75A87D68A6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5788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73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its marqu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13346" y="274113"/>
            <a:ext cx="9627974" cy="1006475"/>
          </a:xfrm>
          <a:prstGeom prst="rect">
            <a:avLst/>
          </a:prstGeom>
        </p:spPr>
        <p:txBody>
          <a:bodyPr lIns="95782" tIns="47891" rIns="95782" bIns="47891" anchor="ctr">
            <a:noAutofit/>
          </a:bodyPr>
          <a:lstStyle>
            <a:lvl1pPr>
              <a:defRPr sz="2900" b="0" cap="all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213345" y="1603377"/>
            <a:ext cx="9648090" cy="4722874"/>
          </a:xfrm>
          <a:prstGeom prst="rect">
            <a:avLst/>
          </a:prstGeom>
        </p:spPr>
        <p:txBody>
          <a:bodyPr lIns="95782" tIns="47891" rIns="95782" bIns="47891">
            <a:noAutofit/>
          </a:bodyPr>
          <a:lstStyle>
            <a:lvl1pPr marL="299317" indent="-299317" algn="just">
              <a:lnSpc>
                <a:spcPct val="100000"/>
              </a:lnSpc>
              <a:spcBef>
                <a:spcPts val="1885"/>
              </a:spcBef>
              <a:buClr>
                <a:schemeClr val="accent2"/>
              </a:buClr>
              <a:buSzPct val="100000"/>
              <a:buFont typeface="Braggadocio"/>
              <a:buChar char="#"/>
              <a:tabLst/>
              <a:defRPr sz="2100" b="0" i="0">
                <a:solidFill>
                  <a:schemeClr val="accent3"/>
                </a:solidFill>
                <a:latin typeface="Calibri"/>
                <a:cs typeface="Calibri"/>
              </a:defRPr>
            </a:lvl1pPr>
            <a:lvl2pPr marL="656836" indent="-239454" algn="just">
              <a:lnSpc>
                <a:spcPct val="100000"/>
              </a:lnSpc>
              <a:buClr>
                <a:schemeClr val="accent2"/>
              </a:buClr>
              <a:defRPr sz="1600" b="0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77900" indent="-177800" algn="just">
              <a:lnSpc>
                <a:spcPct val="10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300" b="0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just">
              <a:lnSpc>
                <a:spcPct val="100000"/>
              </a:lnSpc>
              <a:defRPr sz="1300" b="0" i="0">
                <a:solidFill>
                  <a:schemeClr val="bg2"/>
                </a:solidFill>
                <a:latin typeface="Calibri Light"/>
                <a:cs typeface="Calibri Light"/>
              </a:defRPr>
            </a:lvl4pPr>
            <a:lvl5pPr algn="just">
              <a:lnSpc>
                <a:spcPct val="100000"/>
              </a:lnSpc>
              <a:defRPr sz="1300" b="0" i="0">
                <a:solidFill>
                  <a:schemeClr val="bg2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grpSp>
        <p:nvGrpSpPr>
          <p:cNvPr id="8" name="Grouper 7"/>
          <p:cNvGrpSpPr>
            <a:grpSpLocks noChangeAspect="1"/>
          </p:cNvGrpSpPr>
          <p:nvPr userDrawn="1"/>
        </p:nvGrpSpPr>
        <p:grpSpPr>
          <a:xfrm>
            <a:off x="-2571" y="0"/>
            <a:ext cx="1214860" cy="6865714"/>
            <a:chOff x="1367085" y="0"/>
            <a:chExt cx="931612" cy="6858000"/>
          </a:xfrm>
          <a:solidFill>
            <a:schemeClr val="accent1"/>
          </a:solidFill>
          <a:effectLst/>
        </p:grpSpPr>
        <p:sp>
          <p:nvSpPr>
            <p:cNvPr id="9" name="Rectangle 8"/>
            <p:cNvSpPr/>
            <p:nvPr userDrawn="1"/>
          </p:nvSpPr>
          <p:spPr>
            <a:xfrm>
              <a:off x="1367085" y="0"/>
              <a:ext cx="747436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99"/>
                </a:spcBef>
              </a:pPr>
              <a:endParaRPr lang="fr-FR" sz="1000" err="1">
                <a:solidFill>
                  <a:srgbClr val="CD3058"/>
                </a:solidFill>
              </a:endParaRPr>
            </a:p>
          </p:txBody>
        </p:sp>
        <p:sp>
          <p:nvSpPr>
            <p:cNvPr id="10" name="Triangle isocèle 9"/>
            <p:cNvSpPr/>
            <p:nvPr userDrawn="1"/>
          </p:nvSpPr>
          <p:spPr>
            <a:xfrm rot="5400000">
              <a:off x="2033165" y="690548"/>
              <a:ext cx="346886" cy="18417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99"/>
                </a:spcBef>
              </a:pPr>
              <a:endParaRPr lang="fr-FR" sz="1000" err="1">
                <a:solidFill>
                  <a:srgbClr val="CD305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32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8A5-7245-B44B-BEAA-9D32EAD8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C036-6AF8-884E-91B0-12BC8AA2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BEFBF-2D50-F04D-B118-51563E3A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E34A-5B14-4466-BD9B-3CE7B9FD9AEC}" type="datetime8">
              <a:rPr lang="en-BE" smtClean="0"/>
              <a:t>28/01/2026 14:33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88C3-7BE1-3C41-B370-D7090EE0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Sectoral update: May 2023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D808-04F5-4242-9109-9CF9764B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703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7CCF-BD76-9C4B-A364-EC8A6B31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C27B7-66C8-0247-8210-9B22F4E73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C011A-4BBE-1347-A559-25BF60588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439D5-BCD9-43C0-9D31-D089FBA707FD}" type="datetime8">
              <a:rPr lang="en-BE" smtClean="0"/>
              <a:t>28/01/2026 14:33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7494F-4B0E-FE4A-9AA7-A9C140D3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Sectoral update: May 2023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21225-9BD3-5949-80D5-0380E6DA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5915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C73E-756A-F84F-920C-99EE0E35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AFA0-9FA0-7948-829B-24B5E3A15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F484D-D5EE-0541-84D5-D06077FB4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D262D-BFDB-804D-9B2C-BFE6E243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DE5F-87DD-4D98-8240-8CBAEE40325D}" type="datetime8">
              <a:rPr lang="en-BE" smtClean="0"/>
              <a:t>28/01/2026 14:33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DFFC7-4C66-6243-B14E-076CB6A4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Sectoral update: May 2023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94788-1D33-BB41-8125-B0B38D5B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753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22CE-AB31-2549-8E7F-E2FF3F8E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E2F9D-CBA8-C642-852C-234831803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2B825-55AE-F341-A436-994E60B32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9B317A-E4FB-D64E-AB78-1C01EC268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9D19A-E7E8-1E4F-8A62-AC60247B2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35135-057F-3140-8147-C7C8C151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E943-3124-4AEA-B349-320CD9D9F8EA}" type="datetime8">
              <a:rPr lang="en-BE" smtClean="0"/>
              <a:t>28/01/2026 14:33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84021A-1E6B-B74E-9EDE-1E8E072F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Sectoral update: May 2023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19166-2173-F64A-B58D-40A4D149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1074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8A41-12FA-F94B-9833-20A8933B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236DB-4683-884B-A4EB-F52C7416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305C-46F5-44C9-9204-D1AB35A9B8EA}" type="datetime8">
              <a:rPr lang="en-BE" smtClean="0"/>
              <a:t>28/01/2026 14:33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4EEA5-B9F5-ED42-BF8C-AE823CF6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Sectoral update: May 2023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0A39F-F18D-9E47-8478-7FAC3AAB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524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CD411-E45C-DF4B-BDE0-A856A3D9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98ED-204B-4931-A496-130273E8B274}" type="datetime8">
              <a:rPr lang="en-BE" smtClean="0"/>
              <a:t>28/01/2026 14:33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2C8E7-5A75-4741-A388-0477E489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Sectoral update: May 2023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A3A03-B59E-6D40-9D98-9475212B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2578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6D8F-9414-AD4F-B957-FC658E3B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45F65-7712-954F-BC86-B1C8598D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A1907-3435-CF41-B56A-5BAB0E773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AD01F-BDC8-AB49-898B-9B79DEFB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F62E-B0FB-48AB-BEB7-9B49BD54B831}" type="datetime8">
              <a:rPr lang="en-BE" smtClean="0"/>
              <a:t>28/01/2026 14:33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60099-1F48-9B40-9A87-F6A21586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Sectoral update: May 2023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B5FD3-852F-6349-8E8A-40B693B1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288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0C14-B28B-5647-BF96-7F17D5B2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46F77-A201-7A41-BA5D-FC79C6C0E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8B736-F36A-B946-A200-884989351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3D450-C539-2943-8DA8-CBE4DAA2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196-7BF8-411F-9BBA-EBB2BA60B197}" type="datetime8">
              <a:rPr lang="en-BE" smtClean="0"/>
              <a:t>28/01/2026 14:33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23783-8C3A-6A43-873C-07BC6458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Sectoral update: May 2023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9713-4F4D-2D4B-AA99-F81EE3A2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3984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8D650-4F92-9843-A5FA-73F8ED4B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959A5-280F-5B4A-A0D2-2615E9C36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5B3ED-FC97-4843-9A62-AD17970B0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EB47-4D06-44EC-9A2E-3ED84D058474}" type="datetime8">
              <a:rPr lang="en-BE" smtClean="0"/>
              <a:t>28/01/2026 14:33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1C1E-077A-324E-825A-E9F792B57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Sectoral update: May 2023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A4B4-BA7A-E948-AA1B-58E52C23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EEE5-D7C8-134E-8566-B8063E6CCBBD}" type="slidenum"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970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tuc.org/system/files/circular/file/2025-11/ETUC%20MACROECONOMIC%20OUTLOOK%202025%20web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news.industriall-europe.eu/Article/1390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E8518B-F0A6-9C4F-982C-F8DD2A6AC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924280"/>
            <a:ext cx="12192000" cy="5128591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E7BDA-48FD-5A4C-BE12-08DE61271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" t="-3052" r="-28" b="29899"/>
          <a:stretch/>
        </p:blipFill>
        <p:spPr>
          <a:xfrm>
            <a:off x="321673" y="2243072"/>
            <a:ext cx="6197600" cy="460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A40B4-2813-4E4A-BA34-EDDCC63EF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1402"/>
            <a:ext cx="9144000" cy="293505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Europe’s industry at a crossroads - Can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deindustrialisation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still be resisted?</a:t>
            </a:r>
            <a:endParaRPr lang="en-B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234BE-51E2-D645-A7C2-3BB5B1016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25246"/>
            <a:ext cx="9144000" cy="56588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 February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260DA-81F6-734B-A4AE-9D0CBFF8B8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02528" y="632641"/>
            <a:ext cx="3908864" cy="9250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9FD86B-5480-FB43-8A07-3FFD27705C2B}"/>
              </a:ext>
            </a:extLst>
          </p:cNvPr>
          <p:cNvSpPr/>
          <p:nvPr/>
        </p:nvSpPr>
        <p:spPr>
          <a:xfrm>
            <a:off x="9134671" y="5735637"/>
            <a:ext cx="2563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u="sng" spc="-10" dirty="0">
                <a:solidFill>
                  <a:schemeClr val="bg1"/>
                </a:solidFill>
                <a:uFill>
                  <a:solidFill>
                    <a:srgbClr val="0462C1"/>
                  </a:solidFill>
                </a:uFill>
                <a:latin typeface="Calibri Light"/>
                <a:cs typeface="Calibri Light"/>
              </a:rPr>
              <a:t>industriall-europe.eu</a:t>
            </a:r>
            <a:endParaRPr lang="en-GB" sz="2000" u="sng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45C77B-5E32-B34A-890B-15D54A973EA1}"/>
              </a:ext>
            </a:extLst>
          </p:cNvPr>
          <p:cNvSpPr/>
          <p:nvPr/>
        </p:nvSpPr>
        <p:spPr>
          <a:xfrm>
            <a:off x="0" y="0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066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5F7F060-BB3C-8CE6-6455-5027E7FD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44" y="487827"/>
            <a:ext cx="11550199" cy="1081088"/>
          </a:xfrm>
        </p:spPr>
        <p:txBody>
          <a:bodyPr>
            <a:noAutofit/>
          </a:bodyPr>
          <a:lstStyle/>
          <a:p>
            <a:r>
              <a:rPr lang="en-US" b="1" spc="-5" dirty="0">
                <a:solidFill>
                  <a:srgbClr val="C83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Volatile context</a:t>
            </a:r>
            <a:endParaRPr lang="x-none" b="1" dirty="0">
              <a:solidFill>
                <a:srgbClr val="C837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789A6-98C2-4444-CD98-24A4C02359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4256" y="114215"/>
            <a:ext cx="1419088" cy="335851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342BAC9-8558-CF4F-E3D0-982FAB104201}"/>
              </a:ext>
            </a:extLst>
          </p:cNvPr>
          <p:cNvSpPr txBox="1">
            <a:spLocks/>
          </p:cNvSpPr>
          <p:nvPr/>
        </p:nvSpPr>
        <p:spPr>
          <a:xfrm>
            <a:off x="850900" y="6430075"/>
            <a:ext cx="8431645" cy="436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Euractiv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roundtable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2B2655-6852-63BF-1265-16D19B43F82E}"/>
              </a:ext>
            </a:extLst>
          </p:cNvPr>
          <p:cNvSpPr txBox="1"/>
          <p:nvPr/>
        </p:nvSpPr>
        <p:spPr>
          <a:xfrm>
            <a:off x="363810" y="1256398"/>
            <a:ext cx="63462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Fragile economic situation &amp; growing geopolitical turbulence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Defence</a:t>
            </a:r>
            <a:r>
              <a:rPr lang="en-US" sz="2800" dirty="0"/>
              <a:t> and security high on the 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EU funds, including the Recovery and Resilience Facility (RRF), have become a crucial funding source for investment in Member States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Austerity squeezing national budgets</a:t>
            </a:r>
          </a:p>
          <a:p>
            <a:endParaRPr lang="en-US" sz="2800" dirty="0"/>
          </a:p>
          <a:p>
            <a:pPr lvl="1"/>
            <a:r>
              <a:rPr lang="en-US" sz="2800" dirty="0"/>
              <a:t>→Threat of deindustrialization: clear and present danger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B2423-42FD-4F11-95B5-4408B7B08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900" y="1200397"/>
            <a:ext cx="5091290" cy="46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546F-AA8B-CB23-78DC-D611E6E4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-5" dirty="0">
                <a:solidFill>
                  <a:srgbClr val="C83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Stagnation of private investment in EU over past 25 years</a:t>
            </a:r>
            <a:endParaRPr lang="en-BE" b="1" spc="-5" dirty="0">
              <a:solidFill>
                <a:srgbClr val="C837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90C66-C04B-ECE1-7188-3F3075961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504"/>
            <a:ext cx="10692384" cy="452220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decline in </a:t>
            </a:r>
            <a:r>
              <a:rPr lang="en-US" b="1" dirty="0" err="1"/>
              <a:t>labourʼs</a:t>
            </a:r>
            <a:r>
              <a:rPr lang="en-US" b="1" dirty="0"/>
              <a:t> share of income - now around 63% of GDP compared to almost 66% in the 1990s - means that roughly 37% of value added is captured by capital.</a:t>
            </a:r>
          </a:p>
          <a:p>
            <a:r>
              <a:rPr lang="en-US" b="1" dirty="0">
                <a:solidFill>
                  <a:srgbClr val="C00000"/>
                </a:solidFill>
              </a:rPr>
              <a:t>Yet only about one third of this income is reinvested in the real economy, as private investment by firms accounts for barely 12–13% of GDP (historic low). </a:t>
            </a:r>
          </a:p>
          <a:p>
            <a:r>
              <a:rPr lang="en-US" b="1" dirty="0"/>
              <a:t>In other words, two thirds of capital income are distributed rather than reinvested, feeding financial markets instead of productive capacity.</a:t>
            </a:r>
          </a:p>
          <a:p>
            <a:r>
              <a:rPr lang="en-US" b="1" dirty="0"/>
              <a:t>Despite record profits, this imbalance between accumulation and investment has become structural, undermining innovation, </a:t>
            </a:r>
            <a:r>
              <a:rPr lang="en-US" b="1" dirty="0" err="1"/>
              <a:t>decarbonisation</a:t>
            </a:r>
            <a:r>
              <a:rPr lang="en-US" b="1" dirty="0"/>
              <a:t> and job creation.</a:t>
            </a:r>
          </a:p>
          <a:p>
            <a:r>
              <a:rPr lang="en-US" b="1" dirty="0"/>
              <a:t>Meanwhile, for households, the investment-to-GDP ratio has hovered between 17% and 20%</a:t>
            </a:r>
          </a:p>
          <a:p>
            <a:r>
              <a:rPr lang="en-US" b="1" dirty="0"/>
              <a:t>Key causes include corporate financialization, rigid fiscal rules, weak household demand.</a:t>
            </a:r>
            <a:endParaRPr lang="en-BE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85276C-32FD-0C21-2976-098A87EC3860}"/>
              </a:ext>
            </a:extLst>
          </p:cNvPr>
          <p:cNvSpPr/>
          <p:nvPr/>
        </p:nvSpPr>
        <p:spPr>
          <a:xfrm>
            <a:off x="7515921" y="5992234"/>
            <a:ext cx="4676079" cy="4114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Source: ETUC Macroeconomic Outlook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Link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 </a:t>
            </a:r>
            <a:endParaRPr kumimoji="0" lang="en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694F499E-D4C3-0061-FFA6-8D522A2EC50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8168" y="114941"/>
            <a:ext cx="1573007" cy="382449"/>
          </a:xfrm>
          <a:prstGeom prst="rect">
            <a:avLst/>
          </a:prstGeom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88C0B7B8-93C7-A796-3C96-F2A75EC7D8BC}"/>
              </a:ext>
            </a:extLst>
          </p:cNvPr>
          <p:cNvSpPr/>
          <p:nvPr/>
        </p:nvSpPr>
        <p:spPr>
          <a:xfrm>
            <a:off x="0" y="6423660"/>
            <a:ext cx="12193905" cy="434340"/>
          </a:xfrm>
          <a:custGeom>
            <a:avLst/>
            <a:gdLst/>
            <a:ahLst/>
            <a:cxnLst/>
            <a:rect l="l" t="t" r="r" b="b"/>
            <a:pathLst>
              <a:path w="12193905" h="434340">
                <a:moveTo>
                  <a:pt x="12193523" y="0"/>
                </a:moveTo>
                <a:lnTo>
                  <a:pt x="0" y="0"/>
                </a:lnTo>
                <a:lnTo>
                  <a:pt x="0" y="434338"/>
                </a:lnTo>
                <a:lnTo>
                  <a:pt x="12193523" y="434338"/>
                </a:lnTo>
                <a:lnTo>
                  <a:pt x="12193523" y="0"/>
                </a:lnTo>
                <a:close/>
              </a:path>
            </a:pathLst>
          </a:custGeom>
          <a:solidFill>
            <a:srgbClr val="C7352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23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noProof="0" dirty="0"/>
              <a:t>Ending European naivety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36143" y="4776281"/>
            <a:ext cx="5705765" cy="1365761"/>
          </a:xfrm>
        </p:spPr>
        <p:txBody>
          <a:bodyPr lIns="95782" tIns="47891" rIns="95782" bIns="47891" anchor="t">
            <a:noAutofit/>
          </a:bodyPr>
          <a:lstStyle/>
          <a:p>
            <a:r>
              <a:rPr lang="en-US" noProof="0" dirty="0"/>
              <a:t>Facts and figures through </a:t>
            </a:r>
            <a:r>
              <a:rPr lang="en-US" dirty="0"/>
              <a:t>a review of 19 industry sectors </a:t>
            </a:r>
          </a:p>
          <a:p>
            <a:r>
              <a:rPr lang="en-US" noProof="0" dirty="0">
                <a:hlinkClick r:id="rId2"/>
              </a:rPr>
              <a:t>https://news.industriall-europe.eu/Article/1390</a:t>
            </a:r>
            <a:r>
              <a:rPr lang="en-US" noProof="0" dirty="0"/>
              <a:t>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171007-97A3-3241-A174-CF2764C0EA4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noProof="0"/>
              <a:t>20</a:t>
            </a:r>
            <a:r>
              <a:rPr lang="en-US" baseline="30000" noProof="0"/>
              <a:t>th</a:t>
            </a:r>
            <a:r>
              <a:rPr lang="en-US" noProof="0"/>
              <a:t> November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6D92B-97B6-746D-2A25-ECD172A96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42" y="175706"/>
            <a:ext cx="5584757" cy="314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7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F3B5D-51D8-D2B9-C77F-7609A0854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A9418D3-ECE7-541A-A008-1DABB3E1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Almost the whole European industry is under threat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2B68289-B722-A444-4242-B34F4B833A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7505" y="1603377"/>
            <a:ext cx="4060410" cy="4722874"/>
          </a:xfrm>
        </p:spPr>
        <p:txBody>
          <a:bodyPr lIns="95782" tIns="47891" rIns="95782" bIns="47891" anchor="t">
            <a:noAutofit/>
          </a:bodyPr>
          <a:lstStyle/>
          <a:p>
            <a:pPr marL="299085" indent="-299085"/>
            <a:r>
              <a:rPr lang="en-US" dirty="0"/>
              <a:t>Beyond the automotive sector, almost every sector is under pressure. </a:t>
            </a:r>
            <a:endParaRPr lang="en-US"/>
          </a:p>
          <a:p>
            <a:pPr marL="299085" indent="-299085"/>
            <a:r>
              <a:rPr lang="en-US" dirty="0"/>
              <a:t>Pharmaceuticals is under US pressure and is highly dependent on China and India. </a:t>
            </a:r>
            <a:endParaRPr lang="en-US">
              <a:ea typeface="Calibri"/>
            </a:endParaRPr>
          </a:p>
          <a:p>
            <a:pPr marL="299085" indent="-299085"/>
            <a:r>
              <a:rPr lang="en-US" dirty="0"/>
              <a:t>Basic materials and steel are very fragile. The solar energy industry has disappeared. </a:t>
            </a:r>
            <a:endParaRPr lang="en-US">
              <a:ea typeface="Calibri"/>
            </a:endParaRPr>
          </a:p>
          <a:p>
            <a:pPr marL="299085" indent="-299085"/>
            <a:r>
              <a:rPr lang="en-US" dirty="0"/>
              <a:t>The telecom industry is dominated by China. </a:t>
            </a:r>
            <a:r>
              <a:rPr lang="en-US"/>
              <a:t>Solar industry has disappeared in Europe. </a:t>
            </a:r>
            <a:endParaRPr lang="en-US">
              <a:ea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A0BAE1A-19BE-D05A-B585-8EA986F91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43" y="1432377"/>
            <a:ext cx="3577013" cy="44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5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CF3CAB-5889-71BA-1D4D-647598CFF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630" y="2325974"/>
            <a:ext cx="5203488" cy="2926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C99EF-6F28-CD4C-BA4E-0A4D423D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14" y="382628"/>
            <a:ext cx="10716986" cy="1081088"/>
          </a:xfrm>
        </p:spPr>
        <p:txBody>
          <a:bodyPr>
            <a:normAutofit/>
          </a:bodyPr>
          <a:lstStyle/>
          <a:p>
            <a:r>
              <a:rPr lang="en-GB" b="1" spc="-5" dirty="0">
                <a:solidFill>
                  <a:srgbClr val="C83727"/>
                </a:solidFill>
                <a:latin typeface="Calibri"/>
                <a:cs typeface="Calibri"/>
              </a:rPr>
              <a:t>Europe </a:t>
            </a:r>
            <a:r>
              <a:rPr lang="en-GB" b="1" spc="-5">
                <a:solidFill>
                  <a:srgbClr val="C83727"/>
                </a:solidFill>
                <a:latin typeface="Calibri"/>
                <a:cs typeface="Calibri"/>
              </a:rPr>
              <a:t>must step </a:t>
            </a:r>
            <a:r>
              <a:rPr lang="en-GB" b="1" spc="-5" dirty="0">
                <a:solidFill>
                  <a:srgbClr val="C83727"/>
                </a:solidFill>
                <a:latin typeface="Calibri"/>
                <a:cs typeface="Calibri"/>
              </a:rPr>
              <a:t>up to the </a:t>
            </a:r>
            <a:r>
              <a:rPr lang="en-GB" b="1" spc="-5">
                <a:solidFill>
                  <a:srgbClr val="C83727"/>
                </a:solidFill>
                <a:latin typeface="Calibri"/>
                <a:cs typeface="Calibri"/>
              </a:rPr>
              <a:t>challenge quick</a:t>
            </a:r>
            <a:endParaRPr lang="en-BE" b="1" dirty="0">
              <a:solidFill>
                <a:srgbClr val="C837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5A9C-DD9F-6143-B547-F6C89F069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14" y="1276540"/>
            <a:ext cx="7434574" cy="51535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tabLst>
                <a:tab pos="457200" algn="l"/>
              </a:tabLst>
            </a:pPr>
            <a:endParaRPr lang="en-GB" sz="1300" dirty="0">
              <a:latin typeface="Calibri"/>
              <a:ea typeface="Calibri"/>
              <a:cs typeface="Calibri"/>
            </a:endParaRPr>
          </a:p>
          <a:p>
            <a:pPr>
              <a:buFont typeface="Courier New"/>
              <a:buChar char="o"/>
              <a:tabLst>
                <a:tab pos="457200" algn="l"/>
              </a:tabLst>
            </a:pPr>
            <a:endParaRPr lang="en-GB" sz="1300" dirty="0">
              <a:latin typeface="Calibri"/>
              <a:ea typeface="Calibri"/>
              <a:cs typeface="Calibri"/>
            </a:endParaRPr>
          </a:p>
          <a:p>
            <a:pPr marL="457200" lvl="1" indent="0" algn="just">
              <a:buNone/>
              <a:tabLst>
                <a:tab pos="457200" algn="l"/>
              </a:tabLst>
            </a:pPr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457200" lvl="1" indent="0" algn="just">
              <a:buNone/>
              <a:tabLst>
                <a:tab pos="457200" algn="l"/>
              </a:tabLst>
            </a:pPr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457200" lvl="1" indent="0" algn="just">
              <a:buNone/>
              <a:tabLst>
                <a:tab pos="457200" algn="l"/>
              </a:tabLst>
            </a:pPr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lvl="1" algn="just">
              <a:buFont typeface="Courier New"/>
              <a:buChar char="o"/>
              <a:tabLst>
                <a:tab pos="457200" algn="l"/>
              </a:tabLst>
            </a:pPr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lvl="1" algn="just">
              <a:buFont typeface="Courier New"/>
              <a:buChar char="o"/>
              <a:tabLst>
                <a:tab pos="457200" algn="l"/>
              </a:tabLst>
            </a:pPr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lvl="1" algn="just">
              <a:buFont typeface="Courier New"/>
              <a:buChar char="o"/>
              <a:tabLst>
                <a:tab pos="457200" algn="l"/>
              </a:tabLst>
            </a:pPr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lvl="1" algn="just">
              <a:buFont typeface="Courier New"/>
              <a:buChar char="o"/>
              <a:tabLst>
                <a:tab pos="457200" algn="l"/>
              </a:tabLst>
            </a:pPr>
            <a:endParaRPr lang="en-GB" sz="130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en-US" sz="1300" b="1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fr-FR" sz="1300" dirty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57AC3-9E3E-4143-97E0-2967769B99C8}"/>
              </a:ext>
            </a:extLst>
          </p:cNvPr>
          <p:cNvSpPr/>
          <p:nvPr/>
        </p:nvSpPr>
        <p:spPr>
          <a:xfrm>
            <a:off x="0" y="6421437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D568B3-C6F1-3544-B8D0-AEA721D7C1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712" y="190091"/>
            <a:ext cx="1419088" cy="335851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2F0835B-00CB-A743-92E0-DFDBD807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900" y="6430075"/>
            <a:ext cx="8431645" cy="436563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IPC</a:t>
            </a:r>
            <a:endParaRPr lang="en-BE">
              <a:solidFill>
                <a:schemeClr val="bg1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02C419B-78AD-95B4-8439-A3F46528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0350" y="6421437"/>
            <a:ext cx="2203450" cy="436563"/>
          </a:xfrm>
        </p:spPr>
        <p:txBody>
          <a:bodyPr/>
          <a:lstStyle/>
          <a:p>
            <a:fld id="{73A0EEE5-D7C8-134E-8566-B8063E6CCBBD}" type="slidenum">
              <a:rPr lang="en-BE" smtClean="0">
                <a:solidFill>
                  <a:schemeClr val="bg1"/>
                </a:solidFill>
              </a:rPr>
              <a:pPr/>
              <a:t>6</a:t>
            </a:fld>
            <a:endParaRPr lang="en-BE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2D381-301F-E4AB-DE55-96AB7663A706}"/>
              </a:ext>
            </a:extLst>
          </p:cNvPr>
          <p:cNvSpPr/>
          <p:nvPr/>
        </p:nvSpPr>
        <p:spPr>
          <a:xfrm>
            <a:off x="0" y="6405174"/>
            <a:ext cx="12192000" cy="436563"/>
          </a:xfrm>
          <a:prstGeom prst="rect">
            <a:avLst/>
          </a:prstGeom>
          <a:solidFill>
            <a:srgbClr val="C83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0DBF34-CB9F-4024-7CF5-7858CDDF1E3D}"/>
              </a:ext>
            </a:extLst>
          </p:cNvPr>
          <p:cNvSpPr txBox="1">
            <a:spLocks/>
          </p:cNvSpPr>
          <p:nvPr/>
        </p:nvSpPr>
        <p:spPr>
          <a:xfrm>
            <a:off x="718705" y="6421436"/>
            <a:ext cx="8431645" cy="436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>
                <a:solidFill>
                  <a:schemeClr val="bg1"/>
                </a:solidFill>
              </a:rPr>
              <a:t>IPC September 2025</a:t>
            </a:r>
            <a:endParaRPr lang="en-BE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8209CF-EA2B-7C9E-8A03-6ADE95946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40" y="1251638"/>
            <a:ext cx="6722322" cy="515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8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FF011-3FCF-5227-E543-B67A69261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5F08BF1-F547-17A8-04E9-0FAB152C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7" y="1369603"/>
            <a:ext cx="3643708" cy="5173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65FCDE-020E-29C2-1F64-49A4B34D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93" y="365125"/>
            <a:ext cx="10990007" cy="1325563"/>
          </a:xfrm>
        </p:spPr>
        <p:txBody>
          <a:bodyPr>
            <a:normAutofit/>
          </a:bodyPr>
          <a:lstStyle/>
          <a:p>
            <a:r>
              <a:rPr lang="en-US" b="1" spc="-5" dirty="0">
                <a:solidFill>
                  <a:srgbClr val="C837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for Good Jobs &amp; Investment</a:t>
            </a:r>
            <a:endParaRPr lang="en-BE" b="1" spc="-5" dirty="0">
              <a:solidFill>
                <a:srgbClr val="C8372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ject 6">
            <a:extLst>
              <a:ext uri="{FF2B5EF4-FFF2-40B4-BE49-F238E27FC236}">
                <a16:creationId xmlns:a16="http://schemas.microsoft.com/office/drawing/2014/main" id="{8D14B7AB-A6CE-244C-7FF5-253F4069D51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5288" y="162495"/>
            <a:ext cx="1573007" cy="382449"/>
          </a:xfrm>
          <a:prstGeom prst="rect">
            <a:avLst/>
          </a:prstGeom>
        </p:spPr>
      </p:pic>
      <p:sp>
        <p:nvSpPr>
          <p:cNvPr id="10" name="object 13">
            <a:extLst>
              <a:ext uri="{FF2B5EF4-FFF2-40B4-BE49-F238E27FC236}">
                <a16:creationId xmlns:a16="http://schemas.microsoft.com/office/drawing/2014/main" id="{BD690CB9-DFBA-8D43-CAB2-B2F70CA029C2}"/>
              </a:ext>
            </a:extLst>
          </p:cNvPr>
          <p:cNvSpPr/>
          <p:nvPr/>
        </p:nvSpPr>
        <p:spPr>
          <a:xfrm>
            <a:off x="0" y="6423660"/>
            <a:ext cx="12193905" cy="434340"/>
          </a:xfrm>
          <a:custGeom>
            <a:avLst/>
            <a:gdLst/>
            <a:ahLst/>
            <a:cxnLst/>
            <a:rect l="l" t="t" r="r" b="b"/>
            <a:pathLst>
              <a:path w="12193905" h="434340">
                <a:moveTo>
                  <a:pt x="12193523" y="0"/>
                </a:moveTo>
                <a:lnTo>
                  <a:pt x="0" y="0"/>
                </a:lnTo>
                <a:lnTo>
                  <a:pt x="0" y="434338"/>
                </a:lnTo>
                <a:lnTo>
                  <a:pt x="12193523" y="434338"/>
                </a:lnTo>
                <a:lnTo>
                  <a:pt x="12193523" y="0"/>
                </a:lnTo>
                <a:close/>
              </a:path>
            </a:pathLst>
          </a:custGeom>
          <a:solidFill>
            <a:srgbClr val="C7352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47598-F7D2-BB79-B3C7-1DFBCF32B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028" y="1282034"/>
            <a:ext cx="3643708" cy="51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3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dustriall">
      <a:dk1>
        <a:srgbClr val="000000"/>
      </a:dk1>
      <a:lt1>
        <a:srgbClr val="FFFFFF"/>
      </a:lt1>
      <a:dk2>
        <a:srgbClr val="3D5488"/>
      </a:dk2>
      <a:lt2>
        <a:srgbClr val="E7E6E6"/>
      </a:lt2>
      <a:accent1>
        <a:srgbClr val="244996"/>
      </a:accent1>
      <a:accent2>
        <a:srgbClr val="C83727"/>
      </a:accent2>
      <a:accent3>
        <a:srgbClr val="A5A5A5"/>
      </a:accent3>
      <a:accent4>
        <a:srgbClr val="477EC0"/>
      </a:accent4>
      <a:accent5>
        <a:srgbClr val="AECFF2"/>
      </a:accent5>
      <a:accent6>
        <a:srgbClr val="EAEAEA"/>
      </a:accent6>
      <a:hlink>
        <a:srgbClr val="005392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cbaa938-7aba-4b0e-a4e2-c7cb02ccde0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57880A7953C45B0816831BB2655CF" ma:contentTypeVersion="10" ma:contentTypeDescription="Create a new document." ma:contentTypeScope="" ma:versionID="fbba18a8ed5cad7766168794b2c357ee">
  <xsd:schema xmlns:xsd="http://www.w3.org/2001/XMLSchema" xmlns:xs="http://www.w3.org/2001/XMLSchema" xmlns:p="http://schemas.microsoft.com/office/2006/metadata/properties" xmlns:ns3="5cbaa938-7aba-4b0e-a4e2-c7cb02ccde05" xmlns:ns4="c640bc06-f118-4eee-ab73-88e43b6e9434" targetNamespace="http://schemas.microsoft.com/office/2006/metadata/properties" ma:root="true" ma:fieldsID="447e1641d7b6c1b5527cd0365db4c036" ns3:_="" ns4:_="">
    <xsd:import namespace="5cbaa938-7aba-4b0e-a4e2-c7cb02ccde05"/>
    <xsd:import namespace="c640bc06-f118-4eee-ab73-88e43b6e94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aa938-7aba-4b0e-a4e2-c7cb02ccde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0bc06-f118-4eee-ab73-88e43b6e943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1A8487-9EE9-4383-8264-668EEEBB9F10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5cbaa938-7aba-4b0e-a4e2-c7cb02ccde05"/>
    <ds:schemaRef ds:uri="http://purl.org/dc/elements/1.1/"/>
    <ds:schemaRef ds:uri="http://purl.org/dc/dcmitype/"/>
    <ds:schemaRef ds:uri="http://schemas.microsoft.com/office/2006/documentManagement/types"/>
    <ds:schemaRef ds:uri="c640bc06-f118-4eee-ab73-88e43b6e9434"/>
  </ds:schemaRefs>
</ds:datastoreItem>
</file>

<file path=customXml/itemProps2.xml><?xml version="1.0" encoding="utf-8"?>
<ds:datastoreItem xmlns:ds="http://schemas.openxmlformats.org/officeDocument/2006/customXml" ds:itemID="{4A570762-1429-415E-B268-059B1C3BDF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199C2A-FD84-4F7D-B1EB-90FD73A51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baa938-7aba-4b0e-a4e2-c7cb02ccde05"/>
    <ds:schemaRef ds:uri="c640bc06-f118-4eee-ab73-88e43b6e94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21326</TotalTime>
  <Words>341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Braggadocio</vt:lpstr>
      <vt:lpstr>Calibri</vt:lpstr>
      <vt:lpstr>Calibri Light</vt:lpstr>
      <vt:lpstr>Courier New</vt:lpstr>
      <vt:lpstr>Office Theme</vt:lpstr>
      <vt:lpstr>Europe’s industry at a crossroads - Can deindustrialisation still be resisted?</vt:lpstr>
      <vt:lpstr>Volatile context</vt:lpstr>
      <vt:lpstr>Stagnation of private investment in EU over past 25 years</vt:lpstr>
      <vt:lpstr>Ending European naivety</vt:lpstr>
      <vt:lpstr>Almost the whole European industry is under threat</vt:lpstr>
      <vt:lpstr>Europe must step up to the challenge quick</vt:lpstr>
      <vt:lpstr>United for Good Jobs &amp; Investment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Diana Cristea</dc:creator>
  <cp:lastModifiedBy>Andrea Husen-Bradley (she/her)</cp:lastModifiedBy>
  <cp:revision>63</cp:revision>
  <dcterms:created xsi:type="dcterms:W3CDTF">2021-04-23T09:32:56Z</dcterms:created>
  <dcterms:modified xsi:type="dcterms:W3CDTF">2026-01-28T13:36:06Z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0x010100F3557880A7953C45B0816831BB2655CF</vt:lpwstr>
  </property>
</Properties>
</file>