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319" r:id="rId4"/>
    <p:sldId id="271" r:id="rId5"/>
    <p:sldId id="320" r:id="rId6"/>
    <p:sldId id="310" r:id="rId7"/>
    <p:sldId id="300" r:id="rId8"/>
    <p:sldId id="301" r:id="rId9"/>
    <p:sldId id="270" r:id="rId10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96"/>
    <a:srgbClr val="F034DA"/>
    <a:srgbClr val="C83527"/>
    <a:srgbClr val="C83727"/>
    <a:srgbClr val="477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19A38-D762-B046-9246-DA7600E7ECB0}" v="1" dt="2024-08-21T10:13:00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1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FD4062A-8C93-5848-A58F-CCF312405DCE}" type="datetimeFigureOut">
              <a:t>26/08/2024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6C7F4F0-A6D9-EA4D-AC87-1C87603DF9FE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15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8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9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8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2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7F4F0-A6D9-EA4D-AC87-1C87603DF9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26/08/2024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88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26/08/2024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92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26/08/2024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287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26/08/2024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703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26/08/2024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9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26/08/2024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53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26/08/2024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07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26/08/2024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524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26/08/2024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26/08/2024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28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26/08/2024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984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26/08/2024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7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industriall-europe.eu/index.asp#bb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news.industriall-europe.eu/p/about-u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news.industriall-europe.eu/p/euprojects" TargetMode="External"/><Relationship Id="rId4" Type="http://schemas.openxmlformats.org/officeDocument/2006/relationships/hyperlink" Target="https://www.syndex.eu/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news.industriall-europe.eu/p/about-us" TargetMode="External"/><Relationship Id="rId4" Type="http://schemas.openxmlformats.org/officeDocument/2006/relationships/hyperlink" Target="https://pact-for-skills.ec.europa.eu/about/industrial-ecosystems-and-partnerships/aerospace-and-defence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dex.eu/syndex-brie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AC6BF-7B43-D24A-A389-D5B9500C5029}"/>
              </a:ext>
            </a:extLst>
          </p:cNvPr>
          <p:cNvSpPr/>
          <p:nvPr/>
        </p:nvSpPr>
        <p:spPr>
          <a:xfrm>
            <a:off x="0" y="1780281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E5822-2C9C-154C-8911-E36ACF62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741" b="29591"/>
          <a:stretch/>
        </p:blipFill>
        <p:spPr>
          <a:xfrm>
            <a:off x="321673" y="2268000"/>
            <a:ext cx="6197600" cy="460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03604-3D44-5A40-B44C-C43DB3F190A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40B4-2813-4E4A-BA34-EDDCC63E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09759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FLY-SUS EU Project</a:t>
            </a:r>
            <a:endParaRPr lang="en-BE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234BE-51E2-D645-A7C2-3BB5B1016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7360"/>
            <a:ext cx="9144000" cy="120139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254A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Strengthening cooperation through the supply </a:t>
            </a:r>
            <a:r>
              <a:rPr lang="en-US" sz="2400" i="1" dirty="0">
                <a:solidFill>
                  <a:srgbClr val="254A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rgbClr val="254A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hain for a sustainable transformation of the aviation sector</a:t>
            </a:r>
          </a:p>
          <a:p>
            <a:endParaRPr lang="en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60DA-81F6-734B-A4AE-9D0CBFF8B8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9FD86B-5480-FB43-8A07-3FFD27705C2B}"/>
              </a:ext>
            </a:extLst>
          </p:cNvPr>
          <p:cNvSpPr/>
          <p:nvPr/>
        </p:nvSpPr>
        <p:spPr>
          <a:xfrm>
            <a:off x="9134671" y="5735637"/>
            <a:ext cx="2563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u="heavy" spc="-10">
                <a:solidFill>
                  <a:srgbClr val="254A96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industriall-europe.eu</a:t>
            </a:r>
            <a:endParaRPr lang="en-GB" sz="2000">
              <a:solidFill>
                <a:srgbClr val="254A96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C7CA4-5B43-562C-9CAD-5D5781251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08" y="509217"/>
            <a:ext cx="2372988" cy="1226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1513B-9E0B-14DA-E60A-FC6B26D1D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30" y="5915719"/>
            <a:ext cx="2372988" cy="7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8AEE-39C9-454C-B678-FAACA50E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/>
          <a:p>
            <a:r>
              <a:rPr lang="en-GB" sz="36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  <a:endParaRPr lang="en-BE" sz="3600" dirty="0">
              <a:solidFill>
                <a:srgbClr val="254A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15AF3-53A7-D574-4C33-0AA95815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51" y="2273138"/>
            <a:ext cx="5775542" cy="2568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54A96"/>
                </a:solidFill>
              </a:rPr>
              <a:t>Intro: FLY-SUS project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54A96"/>
                </a:solidFill>
              </a:rPr>
              <a:t>Project participants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54A96"/>
                </a:solidFill>
              </a:rPr>
              <a:t>Project aims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54A96"/>
                </a:solidFill>
              </a:rPr>
              <a:t>Process and deliverables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A7995F4-CFAD-8442-AFB8-CE21CC9E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>
                <a:solidFill>
                  <a:schemeClr val="bg1"/>
                </a:solidFill>
              </a:rPr>
              <a:t>Aerospace Network 15/03/22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B2152B6-73EF-6A43-8D77-2D555F9F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1119C-9AC1-8A45-8E49-A12DDF71D1CB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B6B8BF-8ACF-F849-8AF1-C83E965A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FEFE9-F2F2-EE90-0102-836B265A2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953" y="2155715"/>
            <a:ext cx="6071778" cy="3035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D565F-9D50-6049-66CB-842A5A9D6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940B4-5F4C-4FB4-08A2-1B25D58F3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400050"/>
            <a:ext cx="10515600" cy="1290638"/>
          </a:xfrm>
        </p:spPr>
        <p:txBody>
          <a:bodyPr>
            <a:normAutofit/>
          </a:bodyPr>
          <a:lstStyle/>
          <a:p>
            <a:r>
              <a:rPr lang="en-GB" sz="36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FLY-SUS </a:t>
            </a:r>
            <a:endParaRPr lang="en-BE" sz="36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565910"/>
            <a:ext cx="5793740" cy="468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Full title: </a:t>
            </a:r>
            <a:r>
              <a:rPr lang="en-US" sz="2000" i="1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Strengthening cooperation through the supply </a:t>
            </a:r>
            <a:r>
              <a:rPr lang="en-US" sz="2000" i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i="1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hain for a sustainable transformation of the aviation sector</a:t>
            </a:r>
          </a:p>
          <a:p>
            <a:pPr marL="0" indent="0">
              <a:buNone/>
            </a:pPr>
            <a:endParaRPr lang="en-US" sz="2000" i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Timeline: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March 2024 - February 2026</a:t>
            </a:r>
          </a:p>
          <a:p>
            <a:pPr marL="0" indent="0">
              <a:buNone/>
            </a:pPr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Who: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industriAll Europe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(IAE) with support from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Syndex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Steering Committee: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IAE affiliates</a:t>
            </a:r>
          </a:p>
          <a:p>
            <a:pPr marL="0" indent="0">
              <a:buNone/>
            </a:pPr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page on IAE website: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HERE </a:t>
            </a:r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2F5496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3</a:t>
            </a:fld>
            <a:endParaRPr lang="en-BE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6EF06-E5A0-73C0-2B9B-FCC7FA0D8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359" y="2280286"/>
            <a:ext cx="4977741" cy="2793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0C3D8-E68E-72A5-F585-1357D75D0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31988-89E2-22D9-B007-D5FD3A4399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418B8B-FF93-3EFD-57E7-A427886D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60" y="4691984"/>
            <a:ext cx="4613078" cy="1448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400050"/>
            <a:ext cx="10515600" cy="1290638"/>
          </a:xfrm>
        </p:spPr>
        <p:txBody>
          <a:bodyPr>
            <a:normAutofit/>
          </a:bodyPr>
          <a:lstStyle/>
          <a:p>
            <a:r>
              <a:rPr lang="en-GB" sz="36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IndustriAll European Trade Union </a:t>
            </a:r>
            <a:endParaRPr lang="en-BE" sz="36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50" y="1641475"/>
            <a:ext cx="6793169" cy="4682489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coordinator</a:t>
            </a:r>
          </a:p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federation of independent and democratic trade unions representing manual and non-manual workers in the metal, chemical, energy, mining, textile, clothing and footwear sectors and related industries and activities. </a:t>
            </a:r>
          </a:p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Representing 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million working men and women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united within 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 national trade union affiliates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39 European countries.</a:t>
            </a:r>
          </a:p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Represents workers in the 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entire aerospace manufacturing supply chain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including civil aeronautics. </a:t>
            </a:r>
          </a:p>
          <a:p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European Aerospace Network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meets on a regular basis.</a:t>
            </a:r>
          </a:p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Member of the 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EU Pact for Skills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ASD and aerospace companies.  </a:t>
            </a:r>
          </a:p>
          <a:p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Website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2F5496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4</a:t>
            </a:fld>
            <a:endParaRPr lang="en-BE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0C3D8-E68E-72A5-F585-1357D75D0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31988-89E2-22D9-B007-D5FD3A4399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400050"/>
            <a:ext cx="10515600" cy="1290638"/>
          </a:xfrm>
        </p:spPr>
        <p:txBody>
          <a:bodyPr>
            <a:normAutofit/>
          </a:bodyPr>
          <a:lstStyle/>
          <a:p>
            <a:r>
              <a:rPr lang="en-GB" sz="36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Syndex</a:t>
            </a:r>
            <a:endParaRPr lang="en-BE" sz="36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99" y="1565910"/>
            <a:ext cx="6604813" cy="468248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support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(sector experts)</a:t>
            </a:r>
          </a:p>
          <a:p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Tasks include 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desk research, coordination of surveys, conducting interviews and drafting final report. </a:t>
            </a:r>
          </a:p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Syndex is a 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consulting firm exclusively dedicated to employee representatives</a:t>
            </a:r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Since 1971, Syndex has been defending the interests of employees. Its vocation is to advise and support employee representatives, health and safety committees as well as the trade union </a:t>
            </a:r>
            <a:r>
              <a:rPr lang="en-US" sz="2000" dirty="0" err="1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Website </a:t>
            </a:r>
            <a:endParaRPr lang="en-US" sz="2000" b="1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2F54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2F5496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5</a:t>
            </a:fld>
            <a:endParaRPr lang="en-BE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0C3D8-E68E-72A5-F585-1357D75D0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31988-89E2-22D9-B007-D5FD3A439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04156-5605-DF8C-25C4-C69212A2B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713" y="4116787"/>
            <a:ext cx="3549727" cy="15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400050"/>
            <a:ext cx="10515600" cy="1290638"/>
          </a:xfrm>
        </p:spPr>
        <p:txBody>
          <a:bodyPr>
            <a:normAutofit/>
          </a:bodyPr>
          <a:lstStyle/>
          <a:p>
            <a:r>
              <a:rPr lang="en-GB" sz="32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project aims </a:t>
            </a:r>
            <a:endParaRPr lang="en-BE" sz="32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565910"/>
            <a:ext cx="5854700" cy="46824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address the sustainability and the resilience of the European aerospace industry by </a:t>
            </a:r>
            <a:r>
              <a:rPr lang="en-US" sz="2000" b="1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promoting innovative cooperative relationships between stakeholders along the value chain.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investigate the challenges </a:t>
            </a:r>
            <a:r>
              <a:rPr lang="en-US" sz="20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encountered from three different standpoints economic, environmental, and social.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provide insight into </a:t>
            </a:r>
            <a:r>
              <a:rPr lang="en-US" sz="2000" b="1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strategies and solutions</a:t>
            </a:r>
            <a:r>
              <a:rPr lang="en-US" sz="20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F54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improve social dialogue. </a:t>
            </a:r>
            <a:endParaRPr lang="en-GB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6</a:t>
            </a:fld>
            <a:endParaRPr lang="en-BE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7E4DD-8C12-74E8-9ACF-20059D222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529" y="3200400"/>
            <a:ext cx="4337685" cy="2891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37A9D2-3160-7DE8-6699-D94D9C4C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BE78-88CF-35D5-5117-8D63B02A2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project aims </a:t>
            </a:r>
            <a:endParaRPr lang="en-BE" sz="36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FAA4B-07F4-E2D7-E3DF-073C48731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254A96"/>
                </a:solidFill>
              </a:rPr>
              <a:t>BY THE END OF THE PROJECT</a:t>
            </a:r>
            <a:endParaRPr lang="en-US" sz="1800" b="1" i="0" u="none" strike="noStrike" baseline="0" dirty="0">
              <a:solidFill>
                <a:srgbClr val="254A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4A96"/>
                </a:solidFill>
              </a:rPr>
              <a:t>Have a </a:t>
            </a:r>
            <a:r>
              <a:rPr lang="en-US" sz="1800" b="1" dirty="0">
                <a:solidFill>
                  <a:srgbClr val="254A96"/>
                </a:solidFill>
              </a:rPr>
              <a:t>detailed understanding </a:t>
            </a:r>
            <a:r>
              <a:rPr lang="en-US" sz="1800" dirty="0">
                <a:solidFill>
                  <a:srgbClr val="254A96"/>
                </a:solidFill>
              </a:rPr>
              <a:t>of the issues facing the supply chain.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4A96"/>
                </a:solidFill>
              </a:rPr>
              <a:t>Agree on </a:t>
            </a:r>
            <a:r>
              <a:rPr lang="en-US" sz="1800" b="1" dirty="0">
                <a:solidFill>
                  <a:srgbClr val="254A96"/>
                </a:solidFill>
              </a:rPr>
              <a:t>potential strategies and solutions</a:t>
            </a:r>
            <a:r>
              <a:rPr lang="en-US" sz="1800" dirty="0">
                <a:solidFill>
                  <a:srgbClr val="254A96"/>
                </a:solidFill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4A96"/>
                </a:solidFill>
              </a:rPr>
              <a:t>Publish </a:t>
            </a:r>
            <a:r>
              <a:rPr lang="en-US" sz="1800" b="1" dirty="0">
                <a:solidFill>
                  <a:srgbClr val="254A96"/>
                </a:solidFill>
              </a:rPr>
              <a:t>recommendations.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54A96"/>
                </a:solidFill>
              </a:rPr>
              <a:t>Strengthen trade union capacity </a:t>
            </a:r>
            <a:r>
              <a:rPr lang="en-US" sz="1800" dirty="0">
                <a:solidFill>
                  <a:srgbClr val="254A96"/>
                </a:solidFill>
              </a:rPr>
              <a:t>in the supply chain.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54A96"/>
                </a:solidFill>
              </a:rPr>
              <a:t>Improve social dialogue </a:t>
            </a:r>
            <a:r>
              <a:rPr lang="en-US" sz="1800" dirty="0">
                <a:solidFill>
                  <a:srgbClr val="254A96"/>
                </a:solidFill>
              </a:rPr>
              <a:t>throughout the supply chain.</a:t>
            </a:r>
            <a:endParaRPr lang="en-BE" sz="1800" dirty="0">
              <a:solidFill>
                <a:srgbClr val="254A96"/>
              </a:solidFill>
            </a:endParaRPr>
          </a:p>
          <a:p>
            <a:endParaRPr lang="en-BE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7</a:t>
            </a:fld>
            <a:endParaRPr lang="en-BE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B639E-0ADE-E3F6-D8A6-FF0093A029D6}"/>
              </a:ext>
            </a:extLst>
          </p:cNvPr>
          <p:cNvSpPr txBox="1"/>
          <p:nvPr/>
        </p:nvSpPr>
        <p:spPr>
          <a:xfrm>
            <a:off x="850900" y="1758478"/>
            <a:ext cx="490982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baseline="0" dirty="0">
                <a:solidFill>
                  <a:srgbClr val="254A96"/>
                </a:solidFill>
              </a:rPr>
              <a:t>BEGINNING OF </a:t>
            </a:r>
            <a:r>
              <a:rPr lang="en-US" b="1" dirty="0">
                <a:solidFill>
                  <a:srgbClr val="254A96"/>
                </a:solidFill>
              </a:rPr>
              <a:t>THE </a:t>
            </a:r>
            <a:r>
              <a:rPr lang="en-US" b="1" i="0" u="none" strike="noStrike" baseline="0" dirty="0">
                <a:solidFill>
                  <a:srgbClr val="254A96"/>
                </a:solidFill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254A96"/>
                </a:solidFill>
              </a:rPr>
              <a:t>Map and analyse </a:t>
            </a:r>
            <a:r>
              <a:rPr lang="en-US" i="0" u="none" strike="noStrike" baseline="0" dirty="0">
                <a:solidFill>
                  <a:srgbClr val="254A96"/>
                </a:solidFill>
              </a:rPr>
              <a:t>the European aeronautics supply 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254A96"/>
              </a:solidFill>
            </a:endParaRPr>
          </a:p>
          <a:p>
            <a:r>
              <a:rPr lang="en-US" b="1" dirty="0">
                <a:solidFill>
                  <a:srgbClr val="254A96"/>
                </a:solidFill>
              </a:rPr>
              <a:t>THROUGHOUT THE PROJECT </a:t>
            </a:r>
            <a:endParaRPr lang="en-US" b="1" i="0" u="none" strike="noStrike" baseline="0" dirty="0">
              <a:solidFill>
                <a:srgbClr val="254A96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254A96"/>
                </a:solidFill>
              </a:rPr>
              <a:t>Gather information </a:t>
            </a:r>
            <a:r>
              <a:rPr lang="en-US" i="0" u="none" strike="noStrike" baseline="0" dirty="0">
                <a:solidFill>
                  <a:srgbClr val="254A96"/>
                </a:solidFill>
              </a:rPr>
              <a:t>on specific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54A96"/>
                </a:solidFill>
              </a:rPr>
              <a:t>Gain better understanding </a:t>
            </a:r>
            <a:r>
              <a:rPr lang="en-US" dirty="0">
                <a:solidFill>
                  <a:srgbClr val="254A96"/>
                </a:solidFill>
              </a:rPr>
              <a:t>of the regional challenges.</a:t>
            </a:r>
            <a:endParaRPr lang="en-US" i="0" u="none" strike="noStrike" baseline="0" dirty="0">
              <a:solidFill>
                <a:srgbClr val="254A96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solidFill>
                  <a:srgbClr val="254A96"/>
                </a:solidFill>
              </a:rPr>
              <a:t>Identi</a:t>
            </a:r>
            <a:r>
              <a:rPr lang="en-US" dirty="0">
                <a:solidFill>
                  <a:srgbClr val="254A96"/>
                </a:solidFill>
              </a:rPr>
              <a:t>fy</a:t>
            </a:r>
            <a:r>
              <a:rPr lang="en-US" i="0" u="none" strike="noStrike" baseline="0" dirty="0">
                <a:solidFill>
                  <a:srgbClr val="254A96"/>
                </a:solidFill>
              </a:rPr>
              <a:t> and promote </a:t>
            </a:r>
            <a:r>
              <a:rPr lang="en-US" b="1" i="0" u="none" strike="noStrike" baseline="0" dirty="0">
                <a:solidFill>
                  <a:srgbClr val="254A96"/>
                </a:solidFill>
              </a:rPr>
              <a:t>sustainable solutions</a:t>
            </a:r>
            <a:r>
              <a:rPr lang="en-US" i="0" u="none" strike="noStrike" baseline="0" dirty="0">
                <a:solidFill>
                  <a:srgbClr val="254A9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solidFill>
                  <a:srgbClr val="254A96"/>
                </a:solidFill>
              </a:rPr>
              <a:t>Identify practices to ensure a </a:t>
            </a:r>
            <a:r>
              <a:rPr lang="en-US" b="1" i="0" u="none" strike="noStrike" baseline="0" dirty="0">
                <a:solidFill>
                  <a:srgbClr val="254A96"/>
                </a:solidFill>
              </a:rPr>
              <a:t>more balanced relationship</a:t>
            </a:r>
            <a:r>
              <a:rPr lang="en-US" i="0" u="none" strike="noStrike" baseline="0" dirty="0">
                <a:solidFill>
                  <a:srgbClr val="254A96"/>
                </a:solidFill>
              </a:rPr>
              <a:t> (supplier/OEM).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solidFill>
                  <a:srgbClr val="254A96"/>
                </a:solidFill>
              </a:rPr>
              <a:t>Identifying </a:t>
            </a:r>
            <a:r>
              <a:rPr lang="en-US" b="1" i="0" u="none" strike="noStrike" baseline="0" dirty="0">
                <a:solidFill>
                  <a:srgbClr val="254A96"/>
                </a:solidFill>
              </a:rPr>
              <a:t>good social dialogue practices.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54A96"/>
                </a:solidFill>
              </a:rPr>
              <a:t>Identify non-</a:t>
            </a:r>
            <a:r>
              <a:rPr lang="en-US" b="1" dirty="0" err="1">
                <a:solidFill>
                  <a:srgbClr val="254A96"/>
                </a:solidFill>
              </a:rPr>
              <a:t>unionised</a:t>
            </a:r>
            <a:r>
              <a:rPr lang="en-US" b="1" dirty="0">
                <a:solidFill>
                  <a:srgbClr val="254A96"/>
                </a:solidFill>
              </a:rPr>
              <a:t> sites.</a:t>
            </a:r>
            <a:endParaRPr lang="en-US" sz="1200" b="1" i="0" u="none" strike="noStrike" baseline="0" dirty="0">
              <a:solidFill>
                <a:srgbClr val="254A9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5D27E-AAF4-7598-5B22-EFBA45E41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0A7D0-E22D-868B-36E6-9880ED56D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67840"/>
            <a:ext cx="10515600" cy="1290638"/>
          </a:xfrm>
        </p:spPr>
        <p:txBody>
          <a:bodyPr>
            <a:normAutofit/>
          </a:bodyPr>
          <a:lstStyle/>
          <a:p>
            <a:r>
              <a:rPr lang="en-GB" sz="3600" b="1" spc="-5" dirty="0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endParaRPr lang="en-BE" sz="3600" b="1" dirty="0">
              <a:solidFill>
                <a:srgbClr val="254A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565910"/>
            <a:ext cx="6258560" cy="468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2F54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54A96"/>
              </a:solidFill>
            </a:endParaRPr>
          </a:p>
          <a:p>
            <a:pPr marL="457200" indent="-457200"/>
            <a:endParaRPr lang="en-GB" dirty="0">
              <a:solidFill>
                <a:srgbClr val="254A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>
                <a:solidFill>
                  <a:schemeClr val="bg1"/>
                </a:solidFill>
              </a:rPr>
              <a:pPr/>
              <a:t>8</a:t>
            </a:fld>
            <a:endParaRPr lang="en-BE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26A3E-8217-004B-60EA-B9325B1AEB23}"/>
              </a:ext>
            </a:extLst>
          </p:cNvPr>
          <p:cNvSpPr/>
          <p:nvPr/>
        </p:nvSpPr>
        <p:spPr>
          <a:xfrm>
            <a:off x="4058601" y="1467537"/>
            <a:ext cx="3797935" cy="5244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Desk Research </a:t>
            </a:r>
            <a:endParaRPr lang="en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D8ED7-1D2B-BE04-DB19-3DF81050C73F}"/>
              </a:ext>
            </a:extLst>
          </p:cNvPr>
          <p:cNvSpPr/>
          <p:nvPr/>
        </p:nvSpPr>
        <p:spPr>
          <a:xfrm>
            <a:off x="4051300" y="2384206"/>
            <a:ext cx="3812540" cy="4723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Kick-off Conference </a:t>
            </a:r>
            <a:endParaRPr lang="en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EBAB7-F1B0-8A58-6641-EB2F647F10DA}"/>
              </a:ext>
            </a:extLst>
          </p:cNvPr>
          <p:cNvSpPr/>
          <p:nvPr/>
        </p:nvSpPr>
        <p:spPr>
          <a:xfrm>
            <a:off x="4051300" y="3246238"/>
            <a:ext cx="3812540" cy="538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Interviews  </a:t>
            </a:r>
            <a:endParaRPr lang="en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B0785-210C-5A21-5EE8-691840C7EA89}"/>
              </a:ext>
            </a:extLst>
          </p:cNvPr>
          <p:cNvSpPr/>
          <p:nvPr/>
        </p:nvSpPr>
        <p:spPr>
          <a:xfrm>
            <a:off x="4065905" y="4251964"/>
            <a:ext cx="3812540" cy="5387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Workshops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B8804F-E0EB-0F9E-00AC-00EC52B7FA1E}"/>
              </a:ext>
            </a:extLst>
          </p:cNvPr>
          <p:cNvSpPr/>
          <p:nvPr/>
        </p:nvSpPr>
        <p:spPr>
          <a:xfrm>
            <a:off x="4035425" y="5202001"/>
            <a:ext cx="3844289" cy="5387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Conference </a:t>
            </a:r>
            <a:endParaRPr lang="en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83AFB-7401-C7FF-44D2-928B058C8775}"/>
              </a:ext>
            </a:extLst>
          </p:cNvPr>
          <p:cNvSpPr/>
          <p:nvPr/>
        </p:nvSpPr>
        <p:spPr>
          <a:xfrm>
            <a:off x="1076960" y="2075080"/>
            <a:ext cx="2219960" cy="436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Surveys </a:t>
            </a:r>
            <a:endParaRPr lang="en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27FF2-D51F-87C6-26A6-D5E40D2F459D}"/>
              </a:ext>
            </a:extLst>
          </p:cNvPr>
          <p:cNvSpPr/>
          <p:nvPr/>
        </p:nvSpPr>
        <p:spPr>
          <a:xfrm>
            <a:off x="8290561" y="5008880"/>
            <a:ext cx="3505200" cy="10363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Report </a:t>
            </a:r>
          </a:p>
          <a:p>
            <a:pPr algn="ctr"/>
            <a:r>
              <a:rPr lang="en-US" dirty="0"/>
              <a:t>Short Report </a:t>
            </a:r>
          </a:p>
          <a:p>
            <a:pPr algn="ctr"/>
            <a:r>
              <a:rPr lang="en-US" dirty="0"/>
              <a:t>Video </a:t>
            </a:r>
            <a:endParaRPr lang="en-BE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DBB4286-B5A1-A75C-197E-7B5323371A80}"/>
              </a:ext>
            </a:extLst>
          </p:cNvPr>
          <p:cNvSpPr/>
          <p:nvPr/>
        </p:nvSpPr>
        <p:spPr>
          <a:xfrm>
            <a:off x="5689600" y="1914711"/>
            <a:ext cx="406400" cy="52440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23051A7-B98B-F4F1-A406-0942D50F804F}"/>
              </a:ext>
            </a:extLst>
          </p:cNvPr>
          <p:cNvSpPr/>
          <p:nvPr/>
        </p:nvSpPr>
        <p:spPr>
          <a:xfrm>
            <a:off x="5689600" y="2859964"/>
            <a:ext cx="406400" cy="52440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5E202F5-AA57-2161-AA92-6F61610C6DE7}"/>
              </a:ext>
            </a:extLst>
          </p:cNvPr>
          <p:cNvSpPr/>
          <p:nvPr/>
        </p:nvSpPr>
        <p:spPr>
          <a:xfrm>
            <a:off x="5659120" y="3766572"/>
            <a:ext cx="406400" cy="52440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B6DE5A6-A722-35F7-49FD-22DE988FC2B0}"/>
              </a:ext>
            </a:extLst>
          </p:cNvPr>
          <p:cNvSpPr/>
          <p:nvPr/>
        </p:nvSpPr>
        <p:spPr>
          <a:xfrm>
            <a:off x="5679440" y="4790474"/>
            <a:ext cx="406400" cy="52440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34DC036-1C11-C6E1-1A4D-E49401E8A8AA}"/>
              </a:ext>
            </a:extLst>
          </p:cNvPr>
          <p:cNvSpPr/>
          <p:nvPr/>
        </p:nvSpPr>
        <p:spPr>
          <a:xfrm>
            <a:off x="7729855" y="5314879"/>
            <a:ext cx="662305" cy="42592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9A4987-F296-9BE8-D4CC-22DB97EDCCA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296920" y="1729740"/>
            <a:ext cx="761681" cy="436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D8F23A-F7D6-B951-D9C0-0A82520F41A2}"/>
              </a:ext>
            </a:extLst>
          </p:cNvPr>
          <p:cNvCxnSpPr>
            <a:stCxn id="16" idx="3"/>
            <a:endCxn id="8" idx="1"/>
          </p:cNvCxnSpPr>
          <p:nvPr/>
        </p:nvCxnSpPr>
        <p:spPr>
          <a:xfrm>
            <a:off x="3296920" y="2293362"/>
            <a:ext cx="754380" cy="122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A289CE-5E5E-BD07-BEA3-1791FB94A3AE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>
            <a:off x="3296920" y="2293362"/>
            <a:ext cx="768985" cy="222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213A844-A7FB-20C7-1FE6-596EBFB5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920" y="136525"/>
            <a:ext cx="945315" cy="488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838B0-4805-52D0-5406-548BAE5C2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51" y="92936"/>
            <a:ext cx="1872727" cy="550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9180A0-A77D-D88C-8BF6-961C9C4F1915}"/>
              </a:ext>
            </a:extLst>
          </p:cNvPr>
          <p:cNvSpPr/>
          <p:nvPr/>
        </p:nvSpPr>
        <p:spPr>
          <a:xfrm>
            <a:off x="8226538" y="955507"/>
            <a:ext cx="3532392" cy="38652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be conducted by </a:t>
            </a:r>
            <a:r>
              <a:rPr lang="en-US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Syndex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trade unions, companies and relevant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Aims: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Dive deeper into the country specifics on sustainability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Better understand national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partner representativeness and capacity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Help identify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local/regional challenges and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possible solutions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Will help shape agenda for each regional workshop. 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23">
            <a:extLst>
              <a:ext uri="{FF2B5EF4-FFF2-40B4-BE49-F238E27FC236}">
                <a16:creationId xmlns:a16="http://schemas.microsoft.com/office/drawing/2014/main" id="{DCF15B04-0B09-CBAF-47D9-BF8E1520744C}"/>
              </a:ext>
            </a:extLst>
          </p:cNvPr>
          <p:cNvSpPr/>
          <p:nvPr/>
        </p:nvSpPr>
        <p:spPr>
          <a:xfrm>
            <a:off x="7702663" y="3325025"/>
            <a:ext cx="662305" cy="42592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30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AC4DA2A-04A2-2340-9C5F-3FED25AF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1729408"/>
            <a:ext cx="12192000" cy="512859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A1E833-FC9A-B44B-A9D4-73B76E8B8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" t="-3052" r="-28" b="29899"/>
          <a:stretch/>
        </p:blipFill>
        <p:spPr>
          <a:xfrm>
            <a:off x="321673" y="2243072"/>
            <a:ext cx="6197600" cy="4608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4D7E7D-7FB3-F543-9208-CA120CFF0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791" y="5240414"/>
            <a:ext cx="492663" cy="49266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B4CDDA-2A83-B244-9A46-E34F6D657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83" y="5240414"/>
            <a:ext cx="492663" cy="492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39CFAA5-653D-6740-A443-EE92EC0B558A}"/>
              </a:ext>
            </a:extLst>
          </p:cNvPr>
          <p:cNvSpPr txBox="1">
            <a:spLocks/>
          </p:cNvSpPr>
          <p:nvPr/>
        </p:nvSpPr>
        <p:spPr>
          <a:xfrm>
            <a:off x="838200" y="794327"/>
            <a:ext cx="10515600" cy="753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-5">
                <a:solidFill>
                  <a:srgbClr val="254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 us!</a:t>
            </a:r>
            <a:endParaRPr lang="en-BE">
              <a:solidFill>
                <a:srgbClr val="254A9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F481B-2E59-2548-85BF-A249FAF68EC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1D75E-5664-E948-91C7-D45044DB6315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2EDCEF-23DE-4248-9D26-879C4AAF51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40FEBC-E8BC-FE42-96BA-1BF386EDCC06}"/>
              </a:ext>
            </a:extLst>
          </p:cNvPr>
          <p:cNvSpPr/>
          <p:nvPr/>
        </p:nvSpPr>
        <p:spPr>
          <a:xfrm>
            <a:off x="1499628" y="5216651"/>
            <a:ext cx="225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800" spc="-5">
                <a:solidFill>
                  <a:schemeClr val="bg1"/>
                </a:solidFill>
                <a:cs typeface="Calibri"/>
              </a:rPr>
              <a:t>industriAll_EU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2EA47C-1052-7546-AEB2-4FB58056A891}"/>
              </a:ext>
            </a:extLst>
          </p:cNvPr>
          <p:cNvSpPr txBox="1">
            <a:spLocks/>
          </p:cNvSpPr>
          <p:nvPr/>
        </p:nvSpPr>
        <p:spPr>
          <a:xfrm>
            <a:off x="965282" y="3636704"/>
            <a:ext cx="10515600" cy="753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pc="-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our website and social media:</a:t>
            </a:r>
          </a:p>
          <a:p>
            <a:endParaRPr lang="en-BE" sz="2800" b="1" spc="-5">
              <a:solidFill>
                <a:schemeClr val="bg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r>
              <a:rPr lang="en-BE" sz="2800" b="1" spc="-5">
                <a:solidFill>
                  <a:schemeClr val="bg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www.industriall-europe.eu</a:t>
            </a:r>
            <a:endParaRPr lang="ro-RO" sz="2800" spc="-5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BE" sz="28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04572-8BA2-5142-87B6-771277E7AFC1}"/>
              </a:ext>
            </a:extLst>
          </p:cNvPr>
          <p:cNvSpPr/>
          <p:nvPr/>
        </p:nvSpPr>
        <p:spPr>
          <a:xfrm>
            <a:off x="4859328" y="521665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2800" spc="-10">
                <a:solidFill>
                  <a:schemeClr val="bg1"/>
                </a:solidFill>
                <a:cs typeface="Calibri"/>
              </a:rPr>
              <a:t>industriAll</a:t>
            </a:r>
            <a:r>
              <a:rPr lang="en-GB" sz="2800" spc="5">
                <a:solidFill>
                  <a:schemeClr val="bg1"/>
                </a:solidFill>
                <a:cs typeface="Calibri"/>
              </a:rPr>
              <a:t> </a:t>
            </a:r>
            <a:r>
              <a:rPr lang="en-GB" sz="2800" spc="-15">
                <a:solidFill>
                  <a:schemeClr val="bg1"/>
                </a:solidFill>
                <a:cs typeface="Calibri"/>
              </a:rPr>
              <a:t>Europe</a:t>
            </a:r>
            <a:endParaRPr lang="en-GB" sz="2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46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520</Words>
  <Application>Microsoft Office PowerPoint</Application>
  <PresentationFormat>Widescreen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 FLY-SUS EU Project</vt:lpstr>
      <vt:lpstr>Summary </vt:lpstr>
      <vt:lpstr>Introduction to FLY-SUS </vt:lpstr>
      <vt:lpstr>IndustriAll European Trade Union </vt:lpstr>
      <vt:lpstr>Syndex</vt:lpstr>
      <vt:lpstr>Overall project aims </vt:lpstr>
      <vt:lpstr>Specific project aims </vt:lpstr>
      <vt:lpstr>Process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Diana Cristea</dc:creator>
  <cp:lastModifiedBy>Elspeth Hathaway</cp:lastModifiedBy>
  <cp:revision>8</cp:revision>
  <cp:lastPrinted>2024-08-20T10:08:48Z</cp:lastPrinted>
  <dcterms:created xsi:type="dcterms:W3CDTF">2021-04-23T09:32:56Z</dcterms:created>
  <dcterms:modified xsi:type="dcterms:W3CDTF">2024-08-26T09:34:15Z</dcterms:modified>
</cp:coreProperties>
</file>