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5"/>
  </p:notesMasterIdLst>
  <p:handoutMasterIdLst>
    <p:handoutMasterId r:id="rId16"/>
  </p:handoutMasterIdLst>
  <p:sldIdLst>
    <p:sldId id="286" r:id="rId2"/>
    <p:sldId id="290" r:id="rId3"/>
    <p:sldId id="289" r:id="rId4"/>
    <p:sldId id="276" r:id="rId5"/>
    <p:sldId id="277" r:id="rId6"/>
    <p:sldId id="278" r:id="rId7"/>
    <p:sldId id="288" r:id="rId8"/>
    <p:sldId id="279" r:id="rId9"/>
    <p:sldId id="281" r:id="rId10"/>
    <p:sldId id="280" r:id="rId11"/>
    <p:sldId id="282" r:id="rId12"/>
    <p:sldId id="285" r:id="rId13"/>
    <p:sldId id="284" r:id="rId14"/>
  </p:sldIdLst>
  <p:sldSz cx="9144000" cy="5143500" type="screen16x9"/>
  <p:notesSz cx="6858000" cy="9144000"/>
  <p:embeddedFontLst>
    <p:embeddedFont>
      <p:font typeface="Meta Head IGM Cond Black" panose="02000A06040000020004" pitchFamily="2" charset="0"/>
      <p:bold r:id="rId17"/>
    </p:embeddedFont>
    <p:embeddedFont>
      <p:font typeface="Meta Head IGM Cond Light" panose="02000506030000020004" pitchFamily="2" charset="0"/>
      <p:regular r:id="rId18"/>
    </p:embeddedFont>
    <p:embeddedFont>
      <p:font typeface="Meta IGM" panose="02000503040000020004" pitchFamily="2" charset="0"/>
      <p:regular r:id="rId19"/>
      <p:bold r:id="rId20"/>
      <p:italic r:id="rId21"/>
      <p:boldItalic r:id="rId22"/>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E30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snapToObjects="1" showGuides="1">
      <p:cViewPr varScale="1">
        <p:scale>
          <a:sx n="146" d="100"/>
          <a:sy n="146" d="100"/>
        </p:scale>
        <p:origin x="630" y="114"/>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17" d="100"/>
          <a:sy n="117" d="100"/>
        </p:scale>
        <p:origin x="299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8429F-A1ED-46D6-923C-3DC0D317BA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8BF70108-0ABA-441E-BA40-4F9B54A55A5B}">
      <dgm:prSet phldrT="[Text]" custT="1"/>
      <dgm:spPr>
        <a:solidFill>
          <a:srgbClr val="FF0000"/>
        </a:solidFill>
      </dgm:spPr>
      <dgm:t>
        <a:bodyPr/>
        <a:lstStyle/>
        <a:p>
          <a:r>
            <a:rPr lang="en-US" sz="1600" dirty="0">
              <a:latin typeface="Meta IGM" panose="02000503040000020004" pitchFamily="2" charset="0"/>
            </a:rPr>
            <a:t>Impact of Corona and Transformation Competence Analysis: Strengths and Weaknesses Technology Position - Competitiveness</a:t>
          </a:r>
          <a:endParaRPr lang="de-DE" sz="1600" dirty="0">
            <a:latin typeface="Meta IGM" panose="02000503040000020004" pitchFamily="2" charset="0"/>
          </a:endParaRPr>
        </a:p>
      </dgm:t>
    </dgm:pt>
    <dgm:pt modelId="{D546FB08-673E-4BCC-91C9-017B24054283}" type="parTrans" cxnId="{807700DE-3364-4BC9-9E1F-0F7273EBC990}">
      <dgm:prSet/>
      <dgm:spPr/>
      <dgm:t>
        <a:bodyPr/>
        <a:lstStyle/>
        <a:p>
          <a:endParaRPr lang="de-DE"/>
        </a:p>
      </dgm:t>
    </dgm:pt>
    <dgm:pt modelId="{8DB25B1C-A5B7-4541-92D0-550D9DB13F2C}" type="sibTrans" cxnId="{807700DE-3364-4BC9-9E1F-0F7273EBC990}">
      <dgm:prSet/>
      <dgm:spPr>
        <a:ln>
          <a:solidFill>
            <a:srgbClr val="FF0000"/>
          </a:solidFill>
        </a:ln>
      </dgm:spPr>
      <dgm:t>
        <a:bodyPr/>
        <a:lstStyle/>
        <a:p>
          <a:endParaRPr lang="de-DE"/>
        </a:p>
      </dgm:t>
    </dgm:pt>
    <dgm:pt modelId="{B26ECBE2-CCE2-4485-9A6D-7AB06A23FB2F}">
      <dgm:prSet phldrT="[Text]" custT="1"/>
      <dgm:spPr>
        <a:solidFill>
          <a:srgbClr val="FF0000"/>
        </a:solidFill>
      </dgm:spPr>
      <dgm:t>
        <a:bodyPr/>
        <a:lstStyle/>
        <a:p>
          <a:r>
            <a:rPr lang="en-US" sz="1600" dirty="0"/>
            <a:t>Goals and measures for the economic development of the locations</a:t>
          </a:r>
          <a:endParaRPr lang="de-DE" sz="1600" dirty="0"/>
        </a:p>
        <a:p>
          <a:r>
            <a:rPr lang="en-US" sz="1600" dirty="0"/>
            <a:t>Goals and measures for strategic future orientation</a:t>
          </a:r>
          <a:endParaRPr lang="de-DE" sz="1600" dirty="0"/>
        </a:p>
      </dgm:t>
    </dgm:pt>
    <dgm:pt modelId="{318FD09B-C49F-4EA8-A6D9-FAB47C6341E7}" type="parTrans" cxnId="{37D15C39-0D97-43F1-86E7-71C4D97DC028}">
      <dgm:prSet/>
      <dgm:spPr/>
      <dgm:t>
        <a:bodyPr/>
        <a:lstStyle/>
        <a:p>
          <a:endParaRPr lang="de-DE"/>
        </a:p>
      </dgm:t>
    </dgm:pt>
    <dgm:pt modelId="{6280CA81-FC51-4C4F-8184-26589E3DFEBE}" type="sibTrans" cxnId="{37D15C39-0D97-43F1-86E7-71C4D97DC028}">
      <dgm:prSet/>
      <dgm:spPr/>
      <dgm:t>
        <a:bodyPr/>
        <a:lstStyle/>
        <a:p>
          <a:endParaRPr lang="de-DE"/>
        </a:p>
      </dgm:t>
    </dgm:pt>
    <dgm:pt modelId="{11C5F376-478A-4E92-8110-19513AFDA0F1}">
      <dgm:prSet phldrT="[Text]" custT="1"/>
      <dgm:spPr>
        <a:solidFill>
          <a:srgbClr val="FF0000"/>
        </a:solidFill>
      </dgm:spPr>
      <dgm:t>
        <a:bodyPr/>
        <a:lstStyle/>
        <a:p>
          <a:endParaRPr lang="de-DE" sz="1600" dirty="0"/>
        </a:p>
      </dgm:t>
    </dgm:pt>
    <dgm:pt modelId="{9A4AC6AC-462D-41D6-8E4E-353DF734C17F}" type="parTrans" cxnId="{1F5BF1E5-AAE6-45C6-890F-3A31BD284345}">
      <dgm:prSet/>
      <dgm:spPr/>
      <dgm:t>
        <a:bodyPr/>
        <a:lstStyle/>
        <a:p>
          <a:endParaRPr lang="de-DE"/>
        </a:p>
      </dgm:t>
    </dgm:pt>
    <dgm:pt modelId="{82344878-76C8-45AC-B82E-899B704AAB68}" type="sibTrans" cxnId="{1F5BF1E5-AAE6-45C6-890F-3A31BD284345}">
      <dgm:prSet/>
      <dgm:spPr/>
      <dgm:t>
        <a:bodyPr/>
        <a:lstStyle/>
        <a:p>
          <a:endParaRPr lang="de-DE"/>
        </a:p>
      </dgm:t>
    </dgm:pt>
    <dgm:pt modelId="{9EA0EEDE-51EF-4391-A0E0-79FCEEF13722}" type="pres">
      <dgm:prSet presAssocID="{5998429F-A1ED-46D6-923C-3DC0D317BA9A}" presName="Name0" presStyleCnt="0">
        <dgm:presLayoutVars>
          <dgm:chMax val="7"/>
          <dgm:chPref val="7"/>
          <dgm:dir/>
        </dgm:presLayoutVars>
      </dgm:prSet>
      <dgm:spPr/>
    </dgm:pt>
    <dgm:pt modelId="{4449B2A0-7E1E-43C2-9779-29E44F2DD4EF}" type="pres">
      <dgm:prSet presAssocID="{5998429F-A1ED-46D6-923C-3DC0D317BA9A}" presName="Name1" presStyleCnt="0"/>
      <dgm:spPr/>
    </dgm:pt>
    <dgm:pt modelId="{00E30FF3-727C-4B6B-8203-EA0132729213}" type="pres">
      <dgm:prSet presAssocID="{5998429F-A1ED-46D6-923C-3DC0D317BA9A}" presName="cycle" presStyleCnt="0"/>
      <dgm:spPr/>
    </dgm:pt>
    <dgm:pt modelId="{67E5119C-E388-4B80-9AD3-2929CB34CAD5}" type="pres">
      <dgm:prSet presAssocID="{5998429F-A1ED-46D6-923C-3DC0D317BA9A}" presName="srcNode" presStyleLbl="node1" presStyleIdx="0" presStyleCnt="3"/>
      <dgm:spPr/>
    </dgm:pt>
    <dgm:pt modelId="{4F8A6922-2762-4945-A021-920336264632}" type="pres">
      <dgm:prSet presAssocID="{5998429F-A1ED-46D6-923C-3DC0D317BA9A}" presName="conn" presStyleLbl="parChTrans1D2" presStyleIdx="0" presStyleCnt="1"/>
      <dgm:spPr/>
    </dgm:pt>
    <dgm:pt modelId="{5A19BA0F-6C8A-4CB2-9324-016CA93EAE42}" type="pres">
      <dgm:prSet presAssocID="{5998429F-A1ED-46D6-923C-3DC0D317BA9A}" presName="extraNode" presStyleLbl="node1" presStyleIdx="0" presStyleCnt="3"/>
      <dgm:spPr/>
    </dgm:pt>
    <dgm:pt modelId="{A8E4CE37-21A5-43D2-8B5C-14E75FEB7190}" type="pres">
      <dgm:prSet presAssocID="{5998429F-A1ED-46D6-923C-3DC0D317BA9A}" presName="dstNode" presStyleLbl="node1" presStyleIdx="0" presStyleCnt="3"/>
      <dgm:spPr/>
    </dgm:pt>
    <dgm:pt modelId="{5EA08233-9F34-4508-97EE-558150B2163B}" type="pres">
      <dgm:prSet presAssocID="{8BF70108-0ABA-441E-BA40-4F9B54A55A5B}" presName="text_1" presStyleLbl="node1" presStyleIdx="0" presStyleCnt="3" custScaleX="91524" custScaleY="141394" custLinFactNeighborX="2249" custLinFactNeighborY="-4623">
        <dgm:presLayoutVars>
          <dgm:bulletEnabled val="1"/>
        </dgm:presLayoutVars>
      </dgm:prSet>
      <dgm:spPr/>
    </dgm:pt>
    <dgm:pt modelId="{826F5E4C-F9A4-4A5C-AD6D-F9801FD2F1DC}" type="pres">
      <dgm:prSet presAssocID="{8BF70108-0ABA-441E-BA40-4F9B54A55A5B}" presName="accent_1" presStyleCnt="0"/>
      <dgm:spPr/>
    </dgm:pt>
    <dgm:pt modelId="{585243F4-F9AC-4FC6-80AE-461AFA33EBB1}" type="pres">
      <dgm:prSet presAssocID="{8BF70108-0ABA-441E-BA40-4F9B54A55A5B}" presName="accentRepeatNode" presStyleLbl="solidFgAcc1" presStyleIdx="0" presStyleCnt="3" custLinFactNeighborY="1806"/>
      <dgm:spPr>
        <a:ln>
          <a:solidFill>
            <a:srgbClr val="FF0000"/>
          </a:solidFill>
        </a:ln>
      </dgm:spPr>
    </dgm:pt>
    <dgm:pt modelId="{EA67DF41-727E-41FE-A87B-9A79763E28CB}" type="pres">
      <dgm:prSet presAssocID="{B26ECBE2-CCE2-4485-9A6D-7AB06A23FB2F}" presName="text_2" presStyleLbl="node1" presStyleIdx="1" presStyleCnt="3" custScaleY="134525">
        <dgm:presLayoutVars>
          <dgm:bulletEnabled val="1"/>
        </dgm:presLayoutVars>
      </dgm:prSet>
      <dgm:spPr/>
    </dgm:pt>
    <dgm:pt modelId="{5B7309BE-085A-4BF9-9374-F438689A80B3}" type="pres">
      <dgm:prSet presAssocID="{B26ECBE2-CCE2-4485-9A6D-7AB06A23FB2F}" presName="accent_2" presStyleCnt="0"/>
      <dgm:spPr/>
    </dgm:pt>
    <dgm:pt modelId="{DBB4D9E2-ADE8-49CC-ACDA-0756E164847D}" type="pres">
      <dgm:prSet presAssocID="{B26ECBE2-CCE2-4485-9A6D-7AB06A23FB2F}" presName="accentRepeatNode" presStyleLbl="solidFgAcc1" presStyleIdx="1" presStyleCnt="3"/>
      <dgm:spPr>
        <a:ln>
          <a:solidFill>
            <a:srgbClr val="FF0000"/>
          </a:solidFill>
        </a:ln>
      </dgm:spPr>
    </dgm:pt>
    <dgm:pt modelId="{ED2502EB-7B9C-41AE-9338-94DD37C87292}" type="pres">
      <dgm:prSet presAssocID="{11C5F376-478A-4E92-8110-19513AFDA0F1}" presName="text_3" presStyleLbl="node1" presStyleIdx="2" presStyleCnt="3" custScaleX="93364" custScaleY="150888" custLinFactNeighborX="2448" custLinFactNeighborY="-6285">
        <dgm:presLayoutVars>
          <dgm:bulletEnabled val="1"/>
        </dgm:presLayoutVars>
      </dgm:prSet>
      <dgm:spPr/>
    </dgm:pt>
    <dgm:pt modelId="{78FF0FC8-B361-4926-9F56-03C0220FBA7B}" type="pres">
      <dgm:prSet presAssocID="{11C5F376-478A-4E92-8110-19513AFDA0F1}" presName="accent_3" presStyleCnt="0"/>
      <dgm:spPr/>
    </dgm:pt>
    <dgm:pt modelId="{92A71C95-EB13-43B9-8B60-50EE04BC59C0}" type="pres">
      <dgm:prSet presAssocID="{11C5F376-478A-4E92-8110-19513AFDA0F1}" presName="accentRepeatNode" presStyleLbl="solidFgAcc1" presStyleIdx="2" presStyleCnt="3"/>
      <dgm:spPr>
        <a:ln>
          <a:solidFill>
            <a:srgbClr val="FF0000"/>
          </a:solidFill>
        </a:ln>
      </dgm:spPr>
    </dgm:pt>
  </dgm:ptLst>
  <dgm:cxnLst>
    <dgm:cxn modelId="{333C160D-FEF7-4612-82E2-088D4C815351}" type="presOf" srcId="{11C5F376-478A-4E92-8110-19513AFDA0F1}" destId="{ED2502EB-7B9C-41AE-9338-94DD37C87292}" srcOrd="0" destOrd="0" presId="urn:microsoft.com/office/officeart/2008/layout/VerticalCurvedList"/>
    <dgm:cxn modelId="{37D15C39-0D97-43F1-86E7-71C4D97DC028}" srcId="{5998429F-A1ED-46D6-923C-3DC0D317BA9A}" destId="{B26ECBE2-CCE2-4485-9A6D-7AB06A23FB2F}" srcOrd="1" destOrd="0" parTransId="{318FD09B-C49F-4EA8-A6D9-FAB47C6341E7}" sibTransId="{6280CA81-FC51-4C4F-8184-26589E3DFEBE}"/>
    <dgm:cxn modelId="{250F6F43-418A-4CA8-8269-15F7CDC3CB4A}" type="presOf" srcId="{B26ECBE2-CCE2-4485-9A6D-7AB06A23FB2F}" destId="{EA67DF41-727E-41FE-A87B-9A79763E28CB}" srcOrd="0" destOrd="0" presId="urn:microsoft.com/office/officeart/2008/layout/VerticalCurvedList"/>
    <dgm:cxn modelId="{C8867343-4737-4922-B55E-245EE05BFBB9}" type="presOf" srcId="{8BF70108-0ABA-441E-BA40-4F9B54A55A5B}" destId="{5EA08233-9F34-4508-97EE-558150B2163B}" srcOrd="0" destOrd="0" presId="urn:microsoft.com/office/officeart/2008/layout/VerticalCurvedList"/>
    <dgm:cxn modelId="{AD0E9574-45AB-4AA0-BAC5-719BC61784F7}" type="presOf" srcId="{8DB25B1C-A5B7-4541-92D0-550D9DB13F2C}" destId="{4F8A6922-2762-4945-A021-920336264632}" srcOrd="0" destOrd="0" presId="urn:microsoft.com/office/officeart/2008/layout/VerticalCurvedList"/>
    <dgm:cxn modelId="{8F0A0B82-7778-4F88-8077-71B3D86A2DFF}" type="presOf" srcId="{5998429F-A1ED-46D6-923C-3DC0D317BA9A}" destId="{9EA0EEDE-51EF-4391-A0E0-79FCEEF13722}" srcOrd="0" destOrd="0" presId="urn:microsoft.com/office/officeart/2008/layout/VerticalCurvedList"/>
    <dgm:cxn modelId="{807700DE-3364-4BC9-9E1F-0F7273EBC990}" srcId="{5998429F-A1ED-46D6-923C-3DC0D317BA9A}" destId="{8BF70108-0ABA-441E-BA40-4F9B54A55A5B}" srcOrd="0" destOrd="0" parTransId="{D546FB08-673E-4BCC-91C9-017B24054283}" sibTransId="{8DB25B1C-A5B7-4541-92D0-550D9DB13F2C}"/>
    <dgm:cxn modelId="{1F5BF1E5-AAE6-45C6-890F-3A31BD284345}" srcId="{5998429F-A1ED-46D6-923C-3DC0D317BA9A}" destId="{11C5F376-478A-4E92-8110-19513AFDA0F1}" srcOrd="2" destOrd="0" parTransId="{9A4AC6AC-462D-41D6-8E4E-353DF734C17F}" sibTransId="{82344878-76C8-45AC-B82E-899B704AAB68}"/>
    <dgm:cxn modelId="{90D03159-9A75-4AE5-9AE3-6D8915FC7052}" type="presParOf" srcId="{9EA0EEDE-51EF-4391-A0E0-79FCEEF13722}" destId="{4449B2A0-7E1E-43C2-9779-29E44F2DD4EF}" srcOrd="0" destOrd="0" presId="urn:microsoft.com/office/officeart/2008/layout/VerticalCurvedList"/>
    <dgm:cxn modelId="{3EC79E2A-F636-4933-B374-392FA48274AC}" type="presParOf" srcId="{4449B2A0-7E1E-43C2-9779-29E44F2DD4EF}" destId="{00E30FF3-727C-4B6B-8203-EA0132729213}" srcOrd="0" destOrd="0" presId="urn:microsoft.com/office/officeart/2008/layout/VerticalCurvedList"/>
    <dgm:cxn modelId="{E63AC70A-E15E-4E25-B8B8-266A27C9BBB7}" type="presParOf" srcId="{00E30FF3-727C-4B6B-8203-EA0132729213}" destId="{67E5119C-E388-4B80-9AD3-2929CB34CAD5}" srcOrd="0" destOrd="0" presId="urn:microsoft.com/office/officeart/2008/layout/VerticalCurvedList"/>
    <dgm:cxn modelId="{FB9F13FF-E110-41ED-845F-B63C1FA1651C}" type="presParOf" srcId="{00E30FF3-727C-4B6B-8203-EA0132729213}" destId="{4F8A6922-2762-4945-A021-920336264632}" srcOrd="1" destOrd="0" presId="urn:microsoft.com/office/officeart/2008/layout/VerticalCurvedList"/>
    <dgm:cxn modelId="{DE395E67-902C-4AC2-B69C-43A56C3151EC}" type="presParOf" srcId="{00E30FF3-727C-4B6B-8203-EA0132729213}" destId="{5A19BA0F-6C8A-4CB2-9324-016CA93EAE42}" srcOrd="2" destOrd="0" presId="urn:microsoft.com/office/officeart/2008/layout/VerticalCurvedList"/>
    <dgm:cxn modelId="{39241777-D00E-45F7-A7A6-E1A049F5FFF3}" type="presParOf" srcId="{00E30FF3-727C-4B6B-8203-EA0132729213}" destId="{A8E4CE37-21A5-43D2-8B5C-14E75FEB7190}" srcOrd="3" destOrd="0" presId="urn:microsoft.com/office/officeart/2008/layout/VerticalCurvedList"/>
    <dgm:cxn modelId="{9BABE7C6-0CE8-4B62-A2A2-18C535A51939}" type="presParOf" srcId="{4449B2A0-7E1E-43C2-9779-29E44F2DD4EF}" destId="{5EA08233-9F34-4508-97EE-558150B2163B}" srcOrd="1" destOrd="0" presId="urn:microsoft.com/office/officeart/2008/layout/VerticalCurvedList"/>
    <dgm:cxn modelId="{A59FE030-F8F6-4C64-B728-A45B979355DD}" type="presParOf" srcId="{4449B2A0-7E1E-43C2-9779-29E44F2DD4EF}" destId="{826F5E4C-F9A4-4A5C-AD6D-F9801FD2F1DC}" srcOrd="2" destOrd="0" presId="urn:microsoft.com/office/officeart/2008/layout/VerticalCurvedList"/>
    <dgm:cxn modelId="{21E54CCC-CDEC-47F1-AC2A-E51751564DC6}" type="presParOf" srcId="{826F5E4C-F9A4-4A5C-AD6D-F9801FD2F1DC}" destId="{585243F4-F9AC-4FC6-80AE-461AFA33EBB1}" srcOrd="0" destOrd="0" presId="urn:microsoft.com/office/officeart/2008/layout/VerticalCurvedList"/>
    <dgm:cxn modelId="{6A1857A9-A08C-4900-8D0C-A4869EC3985C}" type="presParOf" srcId="{4449B2A0-7E1E-43C2-9779-29E44F2DD4EF}" destId="{EA67DF41-727E-41FE-A87B-9A79763E28CB}" srcOrd="3" destOrd="0" presId="urn:microsoft.com/office/officeart/2008/layout/VerticalCurvedList"/>
    <dgm:cxn modelId="{AA4DA928-AC00-40CE-A9EA-605F96559842}" type="presParOf" srcId="{4449B2A0-7E1E-43C2-9779-29E44F2DD4EF}" destId="{5B7309BE-085A-4BF9-9374-F438689A80B3}" srcOrd="4" destOrd="0" presId="urn:microsoft.com/office/officeart/2008/layout/VerticalCurvedList"/>
    <dgm:cxn modelId="{0F1CFFFF-3EF8-48B5-8D36-91D3FC75D48A}" type="presParOf" srcId="{5B7309BE-085A-4BF9-9374-F438689A80B3}" destId="{DBB4D9E2-ADE8-49CC-ACDA-0756E164847D}" srcOrd="0" destOrd="0" presId="urn:microsoft.com/office/officeart/2008/layout/VerticalCurvedList"/>
    <dgm:cxn modelId="{F80BF0B0-9249-448E-9EB6-89649071CA1A}" type="presParOf" srcId="{4449B2A0-7E1E-43C2-9779-29E44F2DD4EF}" destId="{ED2502EB-7B9C-41AE-9338-94DD37C87292}" srcOrd="5" destOrd="0" presId="urn:microsoft.com/office/officeart/2008/layout/VerticalCurvedList"/>
    <dgm:cxn modelId="{EDC91A31-30BB-4EB6-9D49-E3CBB04F33DD}" type="presParOf" srcId="{4449B2A0-7E1E-43C2-9779-29E44F2DD4EF}" destId="{78FF0FC8-B361-4926-9F56-03C0220FBA7B}" srcOrd="6" destOrd="0" presId="urn:microsoft.com/office/officeart/2008/layout/VerticalCurvedList"/>
    <dgm:cxn modelId="{2307B8E8-1702-4EA7-951E-C3B0B49FA73F}" type="presParOf" srcId="{78FF0FC8-B361-4926-9F56-03C0220FBA7B}" destId="{92A71C95-EB13-43B9-8B60-50EE04BC59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A6922-2762-4945-A021-920336264632}">
      <dsp:nvSpPr>
        <dsp:cNvPr id="0" name=""/>
        <dsp:cNvSpPr/>
      </dsp:nvSpPr>
      <dsp:spPr>
        <a:xfrm>
          <a:off x="-4758675" y="-729392"/>
          <a:ext cx="5668040" cy="5668040"/>
        </a:xfrm>
        <a:prstGeom prst="blockArc">
          <a:avLst>
            <a:gd name="adj1" fmla="val 18900000"/>
            <a:gd name="adj2" fmla="val 2700000"/>
            <a:gd name="adj3" fmla="val 381"/>
          </a:avLst>
        </a:pr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5EA08233-9F34-4508-97EE-558150B2163B}">
      <dsp:nvSpPr>
        <dsp:cNvPr id="0" name=""/>
        <dsp:cNvSpPr/>
      </dsp:nvSpPr>
      <dsp:spPr>
        <a:xfrm>
          <a:off x="905222" y="207768"/>
          <a:ext cx="4520059" cy="1190327"/>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219"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eta IGM" panose="02000503040000020004" pitchFamily="2" charset="0"/>
            </a:rPr>
            <a:t>Impact of Corona and Transformation Competence Analysis: Strengths and Weaknesses Technology Position - Competitiveness</a:t>
          </a:r>
          <a:endParaRPr lang="de-DE" sz="1600" kern="1200" dirty="0">
            <a:latin typeface="Meta IGM" panose="02000503040000020004" pitchFamily="2" charset="0"/>
          </a:endParaRPr>
        </a:p>
      </dsp:txBody>
      <dsp:txXfrm>
        <a:off x="905222" y="207768"/>
        <a:ext cx="4520059" cy="1190327"/>
      </dsp:txXfrm>
    </dsp:sp>
    <dsp:sp modelId="{585243F4-F9AC-4FC6-80AE-461AFA33EBB1}">
      <dsp:nvSpPr>
        <dsp:cNvPr id="0" name=""/>
        <dsp:cNvSpPr/>
      </dsp:nvSpPr>
      <dsp:spPr>
        <a:xfrm>
          <a:off x="58694" y="334698"/>
          <a:ext cx="1052314" cy="1052314"/>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EA67DF41-727E-41FE-A87B-9A79763E28CB}">
      <dsp:nvSpPr>
        <dsp:cNvPr id="0" name=""/>
        <dsp:cNvSpPr/>
      </dsp:nvSpPr>
      <dsp:spPr>
        <a:xfrm>
          <a:off x="890864" y="1538377"/>
          <a:ext cx="4632647" cy="113250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219"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Goals and measures for the economic development of the locations</a:t>
          </a:r>
          <a:endParaRPr lang="de-DE" sz="1600" kern="1200" dirty="0"/>
        </a:p>
        <a:p>
          <a:pPr marL="0" lvl="0" indent="0" algn="l" defTabSz="711200">
            <a:lnSpc>
              <a:spcPct val="90000"/>
            </a:lnSpc>
            <a:spcBef>
              <a:spcPct val="0"/>
            </a:spcBef>
            <a:spcAft>
              <a:spcPct val="35000"/>
            </a:spcAft>
            <a:buNone/>
          </a:pPr>
          <a:r>
            <a:rPr lang="en-US" sz="1600" kern="1200" dirty="0"/>
            <a:t>Goals and measures for strategic future orientation</a:t>
          </a:r>
          <a:endParaRPr lang="de-DE" sz="1600" kern="1200" dirty="0"/>
        </a:p>
      </dsp:txBody>
      <dsp:txXfrm>
        <a:off x="890864" y="1538377"/>
        <a:ext cx="4632647" cy="1132500"/>
      </dsp:txXfrm>
    </dsp:sp>
    <dsp:sp modelId="{DBB4D9E2-ADE8-49CC-ACDA-0756E164847D}">
      <dsp:nvSpPr>
        <dsp:cNvPr id="0" name=""/>
        <dsp:cNvSpPr/>
      </dsp:nvSpPr>
      <dsp:spPr>
        <a:xfrm>
          <a:off x="364707" y="1578470"/>
          <a:ext cx="1052314" cy="1052314"/>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ED2502EB-7B9C-41AE-9338-94DD37C87292}">
      <dsp:nvSpPr>
        <dsp:cNvPr id="0" name=""/>
        <dsp:cNvSpPr/>
      </dsp:nvSpPr>
      <dsp:spPr>
        <a:xfrm>
          <a:off x="869614" y="2679368"/>
          <a:ext cx="4610931" cy="127025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219" tIns="40640" rIns="40640" bIns="40640" numCol="1" spcCol="1270" anchor="ctr" anchorCtr="0">
          <a:noAutofit/>
        </a:bodyPr>
        <a:lstStyle/>
        <a:p>
          <a:pPr marL="0" lvl="0" indent="0" algn="l" defTabSz="711200">
            <a:lnSpc>
              <a:spcPct val="90000"/>
            </a:lnSpc>
            <a:spcBef>
              <a:spcPct val="0"/>
            </a:spcBef>
            <a:spcAft>
              <a:spcPct val="35000"/>
            </a:spcAft>
            <a:buNone/>
          </a:pPr>
          <a:endParaRPr lang="de-DE" sz="1600" kern="1200" dirty="0"/>
        </a:p>
      </dsp:txBody>
      <dsp:txXfrm>
        <a:off x="869614" y="2679368"/>
        <a:ext cx="4610931" cy="1270252"/>
      </dsp:txXfrm>
    </dsp:sp>
    <dsp:sp modelId="{92A71C95-EB13-43B9-8B60-50EE04BC59C0}">
      <dsp:nvSpPr>
        <dsp:cNvPr id="0" name=""/>
        <dsp:cNvSpPr/>
      </dsp:nvSpPr>
      <dsp:spPr>
        <a:xfrm>
          <a:off x="58694" y="2841247"/>
          <a:ext cx="1052314" cy="1052314"/>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200"/>
            </a:lvl1pPr>
          </a:lstStyle>
          <a:p>
            <a:endParaRPr lang="de-DE" sz="1000" dirty="0">
              <a:latin typeface="Meta IGM"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884613" y="0"/>
            <a:ext cx="2971800" cy="458788"/>
          </a:xfrm>
          <a:prstGeom prst="rect">
            <a:avLst/>
          </a:prstGeom>
        </p:spPr>
        <p:txBody>
          <a:bodyPr vert="horz" lIns="180000" tIns="180000" rIns="180000" bIns="180000" rtlCol="0"/>
          <a:lstStyle>
            <a:lvl1pPr algn="r">
              <a:defRPr sz="1200"/>
            </a:lvl1pPr>
          </a:lstStyle>
          <a:p>
            <a:fld id="{D893A924-A15F-FB45-9450-A978DD7F2A70}" type="datetimeFigureOut">
              <a:rPr lang="de-DE" sz="1000" smtClean="0">
                <a:latin typeface="Meta IGM" panose="02000503040000020004" pitchFamily="2" charset="0"/>
              </a:rPr>
              <a:t>07.03.2024</a:t>
            </a:fld>
            <a:endParaRPr lang="de-DE" sz="1000" dirty="0">
              <a:latin typeface="Meta IGM"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8685213"/>
            <a:ext cx="2971800" cy="458787"/>
          </a:xfrm>
          <a:prstGeom prst="rect">
            <a:avLst/>
          </a:prstGeom>
        </p:spPr>
        <p:txBody>
          <a:bodyPr vert="horz" lIns="180000" tIns="180000" rIns="180000" bIns="180000" rtlCol="0" anchor="b"/>
          <a:lstStyle>
            <a:lvl1pPr algn="l">
              <a:defRPr sz="1200"/>
            </a:lvl1pPr>
          </a:lstStyle>
          <a:p>
            <a:endParaRPr lang="de-DE" sz="1000">
              <a:latin typeface="Meta IGM"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884613" y="8685213"/>
            <a:ext cx="2971800" cy="458787"/>
          </a:xfrm>
          <a:prstGeom prst="rect">
            <a:avLst/>
          </a:prstGeom>
        </p:spPr>
        <p:txBody>
          <a:bodyPr vert="horz" lIns="180000" tIns="180000" rIns="180000" bIns="180000" rtlCol="0" anchor="b"/>
          <a:lstStyle>
            <a:lvl1pPr algn="r">
              <a:defRPr sz="1200"/>
            </a:lvl1pPr>
          </a:lstStyle>
          <a:p>
            <a:fld id="{53B84A8F-D800-3D49-A16E-28CD7380C913}" type="slidenum">
              <a:rPr lang="de-DE" sz="1000" smtClean="0">
                <a:latin typeface="Meta IGM" panose="02000503040000020004" pitchFamily="2" charset="0"/>
              </a:rPr>
              <a:t>‹Nr.›</a:t>
            </a:fld>
            <a:endParaRPr lang="de-DE" sz="1000">
              <a:latin typeface="Meta IGM"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000" b="0" i="0">
                <a:latin typeface="Meta IGM" panose="02000503040000020004" pitchFamily="2"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180000" tIns="180000" rIns="180000" bIns="180000" rtlCol="0"/>
          <a:lstStyle>
            <a:lvl1pPr algn="r">
              <a:defRPr sz="1000" b="0" i="0">
                <a:latin typeface="Meta IGM" panose="02000503040000020004" pitchFamily="2" charset="0"/>
              </a:defRPr>
            </a:lvl1pPr>
          </a:lstStyle>
          <a:p>
            <a:fld id="{16B77BA6-83BE-5742-8C0B-6F675812BA19}" type="datetimeFigureOut">
              <a:rPr lang="de-DE" smtClean="0"/>
              <a:pPr/>
              <a:t>07.03.2024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180000" tIns="180000" rIns="180000" bIns="180000" rtlCol="0" anchor="b"/>
          <a:lstStyle>
            <a:lvl1pPr algn="l">
              <a:defRPr sz="1000" b="0" i="0">
                <a:latin typeface="Meta IGM"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180000" tIns="180000" rIns="180000" bIns="180000" rtlCol="0" anchor="b"/>
          <a:lstStyle>
            <a:lvl1pPr algn="r">
              <a:defRPr sz="1000" b="0" i="0">
                <a:latin typeface="Meta IGM"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ta IGM"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Abgrenzung zu Pforzheim</a:t>
            </a:r>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9746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regionalen Besonderheiten sind zu beachten. </a:t>
            </a:r>
            <a:endParaRPr lang="de-DE" dirty="0"/>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D868B3C-6C54-1D41-B938-33F4013C078E}" type="slidenum">
              <a:rPr kumimoji="0" lang="de-DE" sz="1100" b="0" i="0" u="none" strike="noStrike" kern="1200" cap="none" spc="0" normalizeH="0" baseline="0" noProof="0" smtClean="0">
                <a:ln>
                  <a:noFill/>
                </a:ln>
                <a:solidFill>
                  <a:prstClr val="black"/>
                </a:solidFill>
                <a:effectLst/>
                <a:uLnTx/>
                <a:uFillTx/>
                <a:latin typeface="Meta IGM" panose="02000503040000020004"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de-DE" sz="1100" b="0" i="0" u="none" strike="noStrike" kern="1200" cap="none" spc="0" normalizeH="0" baseline="0" noProof="0" dirty="0">
              <a:ln>
                <a:noFill/>
              </a:ln>
              <a:solidFill>
                <a:prstClr val="black"/>
              </a:solidFill>
              <a:effectLst/>
              <a:uLnTx/>
              <a:uFillTx/>
              <a:latin typeface="Meta IGM" panose="02000503040000020004" pitchFamily="2" charset="0"/>
              <a:ea typeface="+mn-ea"/>
              <a:cs typeface="+mn-cs"/>
            </a:endParaRPr>
          </a:p>
        </p:txBody>
      </p:sp>
    </p:spTree>
    <p:extLst>
      <p:ext uri="{BB962C8B-B14F-4D97-AF65-F5344CB8AC3E}">
        <p14:creationId xmlns:p14="http://schemas.microsoft.com/office/powerpoint/2010/main" val="3472811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a:fillRect/>
          </a:stretch>
        </p:blipFill>
        <p:spPr>
          <a:xfrm>
            <a:off x="-264862" y="733269"/>
            <a:ext cx="6747304" cy="6661461"/>
          </a:xfrm>
          <a:prstGeom prst="rect">
            <a:avLst/>
          </a:prstGeom>
        </p:spPr>
      </p:pic>
      <p:sp>
        <p:nvSpPr>
          <p:cNvPr id="2" name="Title 1"/>
          <p:cNvSpPr>
            <a:spLocks noGrp="1"/>
          </p:cNvSpPr>
          <p:nvPr>
            <p:ph type="ctrTitle" hasCustomPrompt="1"/>
          </p:nvPr>
        </p:nvSpPr>
        <p:spPr>
          <a:xfrm>
            <a:off x="105873" y="3476292"/>
            <a:ext cx="4859057" cy="1541626"/>
          </a:xfrm>
        </p:spPr>
        <p:txBody>
          <a:bodyPr anchor="b" anchorCtr="0"/>
          <a:lstStyle>
            <a:lvl1pPr marL="0" marR="0" indent="0" algn="l" defTabSz="685800" rtl="0" eaLnBrk="1" fontAlgn="auto" latinLnBrk="0" hangingPunct="1">
              <a:lnSpc>
                <a:spcPct val="100000"/>
              </a:lnSpc>
              <a:spcBef>
                <a:spcPts val="0"/>
              </a:spcBef>
              <a:spcAft>
                <a:spcPts val="0"/>
              </a:spcAft>
              <a:buClrTx/>
              <a:buSzTx/>
              <a:buFontTx/>
              <a:buNone/>
              <a:tabLst/>
              <a:defRPr sz="3500" b="1" i="0" spc="200" baseline="0">
                <a:solidFill>
                  <a:schemeClr val="bg1"/>
                </a:solidFill>
                <a:latin typeface="Meta Head IGM Cond Black" panose="02000506030000020004" pitchFamily="2" charset="77"/>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3600" b="1" dirty="0">
                <a:solidFill>
                  <a:srgbClr val="FFFFFF"/>
                </a:solidFill>
                <a:latin typeface="Meta Head IGM Cond Black"/>
              </a:rPr>
              <a:t>FUTURE COLLECTIVE AGGREMENTS AND PARTICIPATION</a:t>
            </a:r>
            <a:br>
              <a:rPr lang="de-DE" sz="3600" b="1" dirty="0">
                <a:solidFill>
                  <a:srgbClr val="FFFFFF"/>
                </a:solidFill>
                <a:latin typeface="Meta Head IGM Cond Black"/>
              </a:rPr>
            </a:b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633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2190346"/>
            <a:ext cx="3187699" cy="2708434"/>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a:solidFill>
                  <a:srgbClr val="3C3C3B"/>
                </a:solidFill>
                <a:effectLst/>
                <a:latin typeface="Meta IGM" panose="02000503040000020004" pitchFamily="2" charset="0"/>
                <a:ea typeface="+mn-ea"/>
                <a:cs typeface="+mn-cs"/>
              </a:rPr>
              <a:t>Gliederung einfügen</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Max Mustermann</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Musterstraße 12</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45678 Musterstadt</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Tel 0123 456789-0</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max.mustermann@igmetall.de</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600" b="1" i="0" kern="1200" dirty="0">
                <a:solidFill>
                  <a:srgbClr val="3C3C3B"/>
                </a:solidFill>
                <a:effectLst/>
                <a:latin typeface="Meta IGM" panose="02000503040000020004" pitchFamily="2" charset="0"/>
                <a:ea typeface="+mn-ea"/>
                <a:cs typeface="+mn-cs"/>
              </a:rPr>
              <a:t>Impressum</a:t>
            </a:r>
          </a:p>
          <a:p>
            <a:pPr algn="r"/>
            <a:r>
              <a:rPr lang="de-DE" sz="600" b="0" i="0" kern="1200" dirty="0">
                <a:solidFill>
                  <a:srgbClr val="3C3C3B"/>
                </a:solidFill>
                <a:effectLst/>
                <a:latin typeface="Meta IGM" panose="02000503040000020004" pitchFamily="2" charset="0"/>
                <a:ea typeface="+mn-ea"/>
                <a:cs typeface="+mn-cs"/>
              </a:rPr>
              <a:t>IG Metall</a:t>
            </a:r>
          </a:p>
          <a:p>
            <a:pPr algn="r"/>
            <a:r>
              <a:rPr lang="de-DE" sz="600" b="0" i="0" kern="1200" dirty="0">
                <a:solidFill>
                  <a:srgbClr val="3C3C3B"/>
                </a:solidFill>
                <a:effectLst/>
                <a:latin typeface="Meta IGM" panose="02000503040000020004" pitchFamily="2" charset="0"/>
                <a:ea typeface="+mn-ea"/>
                <a:cs typeface="+mn-cs"/>
              </a:rPr>
              <a:t>Wilhelm-Leuschner-Str. 79, 60329 Frankfurt am Main</a:t>
            </a:r>
          </a:p>
          <a:p>
            <a:pPr algn="r"/>
            <a:r>
              <a:rPr lang="de-DE" sz="600" b="0" i="0" kern="1200" dirty="0">
                <a:solidFill>
                  <a:srgbClr val="3C3C3B"/>
                </a:solidFill>
                <a:effectLst/>
                <a:latin typeface="Meta IGM" panose="02000503040000020004" pitchFamily="2" charset="0"/>
                <a:ea typeface="+mn-ea"/>
                <a:cs typeface="+mn-cs"/>
              </a:rPr>
              <a:t>Vertreten durch den Vorstand, 1. Vorsitzender: Jörg Hofmann</a:t>
            </a:r>
          </a:p>
          <a:p>
            <a:pPr algn="r"/>
            <a:r>
              <a:rPr lang="de-DE" sz="600" b="0" i="0" kern="1200" dirty="0">
                <a:solidFill>
                  <a:srgbClr val="3C3C3B"/>
                </a:solidFill>
                <a:effectLst/>
                <a:latin typeface="Meta IGM" panose="02000503040000020004" pitchFamily="2" charset="0"/>
                <a:ea typeface="+mn-ea"/>
                <a:cs typeface="+mn-cs"/>
              </a:rPr>
              <a:t>Kontakt: vorstand@igmetall.de</a:t>
            </a:r>
          </a:p>
          <a:p>
            <a:pPr algn="r"/>
            <a:endParaRPr lang="de-DE" sz="600" b="0" i="0" kern="1200" dirty="0">
              <a:solidFill>
                <a:srgbClr val="3C3C3B"/>
              </a:solidFill>
              <a:effectLst/>
              <a:latin typeface="Meta IGM" panose="02000503040000020004" pitchFamily="2" charset="0"/>
              <a:ea typeface="+mn-ea"/>
              <a:cs typeface="+mn-cs"/>
            </a:endParaRPr>
          </a:p>
          <a:p>
            <a:pPr algn="r"/>
            <a:r>
              <a:rPr lang="de-DE" sz="600" b="0" i="0" kern="1200" dirty="0" err="1">
                <a:solidFill>
                  <a:srgbClr val="3C3C3B"/>
                </a:solidFill>
                <a:effectLst/>
                <a:latin typeface="Meta IGM" panose="02000503040000020004" pitchFamily="2" charset="0"/>
                <a:ea typeface="+mn-ea"/>
                <a:cs typeface="+mn-cs"/>
              </a:rPr>
              <a:t>V.i.S.d.P</a:t>
            </a:r>
            <a:r>
              <a:rPr lang="de-DE" sz="600" b="0" i="0" kern="1200" dirty="0">
                <a:solidFill>
                  <a:srgbClr val="3C3C3B"/>
                </a:solidFill>
                <a:effectLst/>
                <a:latin typeface="Meta IGM" panose="02000503040000020004" pitchFamily="2" charset="0"/>
                <a:ea typeface="+mn-ea"/>
                <a:cs typeface="+mn-cs"/>
              </a:rPr>
              <a:t>. / Verantwortlich nach § 18 Abs. 2 </a:t>
            </a:r>
            <a:r>
              <a:rPr lang="de-DE" sz="600" b="0" i="0" kern="1200" dirty="0" err="1">
                <a:solidFill>
                  <a:srgbClr val="3C3C3B"/>
                </a:solidFill>
                <a:effectLst/>
                <a:latin typeface="Meta IGM" panose="02000503040000020004" pitchFamily="2" charset="0"/>
                <a:ea typeface="+mn-ea"/>
                <a:cs typeface="+mn-cs"/>
              </a:rPr>
              <a:t>MStV</a:t>
            </a:r>
            <a:r>
              <a:rPr lang="de-DE" sz="600" b="0" i="0" kern="1200" dirty="0">
                <a:solidFill>
                  <a:srgbClr val="3C3C3B"/>
                </a:solidFill>
                <a:effectLst/>
                <a:latin typeface="Meta IGM" panose="02000503040000020004" pitchFamily="2" charset="0"/>
                <a:ea typeface="+mn-ea"/>
                <a:cs typeface="+mn-cs"/>
              </a:rPr>
              <a:t>: </a:t>
            </a:r>
          </a:p>
          <a:p>
            <a:pPr algn="r"/>
            <a:r>
              <a:rPr lang="de-DE" sz="600" b="0" i="0" kern="1200" dirty="0">
                <a:solidFill>
                  <a:srgbClr val="3C3C3B"/>
                </a:solidFill>
                <a:effectLst/>
                <a:latin typeface="Meta IGM" panose="02000503040000020004" pitchFamily="2" charset="0"/>
                <a:ea typeface="+mn-ea"/>
                <a:cs typeface="+mn-cs"/>
              </a:rPr>
              <a:t>Vorname Nachname</a:t>
            </a:r>
          </a:p>
          <a:p>
            <a:pPr algn="r"/>
            <a:r>
              <a:rPr lang="de-DE" sz="600" b="0" i="0" kern="1200" dirty="0">
                <a:solidFill>
                  <a:srgbClr val="3C3C3B"/>
                </a:solidFill>
                <a:effectLst/>
                <a:latin typeface="Meta IGM" panose="02000503040000020004" pitchFamily="2" charset="0"/>
                <a:ea typeface="+mn-ea"/>
                <a:cs typeface="+mn-cs"/>
              </a:rPr>
              <a:t>Gliederung/Funktion</a:t>
            </a:r>
          </a:p>
          <a:p>
            <a:pPr algn="r"/>
            <a:r>
              <a:rPr lang="de-DE" sz="600" b="0" i="0" kern="1200" dirty="0">
                <a:solidFill>
                  <a:srgbClr val="3C3C3B"/>
                </a:solidFill>
                <a:effectLst/>
                <a:latin typeface="Meta IGM" panose="02000503040000020004" pitchFamily="2" charset="0"/>
                <a:ea typeface="+mn-ea"/>
                <a:cs typeface="+mn-cs"/>
              </a:rPr>
              <a:t>Musterstraße 123, 12345 Musterstadt</a:t>
            </a:r>
          </a:p>
          <a:p>
            <a:pPr algn="r"/>
            <a:r>
              <a:rPr lang="de-DE" sz="600" b="0" i="0" kern="1200" dirty="0">
                <a:solidFill>
                  <a:srgbClr val="3C3C3B"/>
                </a:solidFill>
                <a:effectLst/>
                <a:latin typeface="Meta IGM" panose="02000503040000020004" pitchFamily="2" charset="0"/>
                <a:ea typeface="+mn-ea"/>
                <a:cs typeface="+mn-cs"/>
              </a:rPr>
              <a:t>Kontakt: </a:t>
            </a:r>
            <a:r>
              <a:rPr lang="de-DE" sz="600" b="0" i="0" kern="1200" dirty="0" err="1">
                <a:solidFill>
                  <a:srgbClr val="3C3C3B"/>
                </a:solidFill>
                <a:effectLst/>
                <a:latin typeface="Meta IGM" panose="02000503040000020004" pitchFamily="2" charset="0"/>
                <a:ea typeface="+mn-ea"/>
                <a:cs typeface="+mn-cs"/>
              </a:rPr>
              <a:t>muster@igmetall.de</a:t>
            </a:r>
            <a:endParaRPr lang="de-DE" sz="600" b="0" i="0" kern="1200" dirty="0">
              <a:solidFill>
                <a:srgbClr val="3C3C3B"/>
              </a:solidFill>
              <a:effectLst/>
              <a:latin typeface="Meta IGM" panose="02000503040000020004" pitchFamily="2" charset="0"/>
              <a:ea typeface="+mn-ea"/>
              <a:cs typeface="+mn-cs"/>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180963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DE"/>
              <a:t>Fußzeilentext hier eingeben</a:t>
            </a:r>
          </a:p>
        </p:txBody>
      </p:sp>
      <p:sp>
        <p:nvSpPr>
          <p:cNvPr id="6" name="Datumsplatzhalter 1"/>
          <p:cNvSpPr>
            <a:spLocks noGrp="1"/>
          </p:cNvSpPr>
          <p:nvPr>
            <p:ph type="dt" sz="half" idx="2"/>
          </p:nvPr>
        </p:nvSpPr>
        <p:spPr>
          <a:xfrm>
            <a:off x="4067944" y="4943700"/>
            <a:ext cx="1008112" cy="116100"/>
          </a:xfrm>
          <a:prstGeom prst="rect">
            <a:avLst/>
          </a:prstGeom>
        </p:spPr>
        <p:txBody>
          <a:bodyPr vert="horz" lIns="91440" tIns="45720" rIns="91440" bIns="45720" rtlCol="0" anchor="ctr"/>
          <a:lstStyle>
            <a:lvl1pPr algn="l">
              <a:buFontTx/>
              <a:buNone/>
              <a:defRPr lang="de-DE" sz="750" b="1" kern="1200" smtClean="0">
                <a:solidFill>
                  <a:schemeClr val="bg1"/>
                </a:solidFill>
                <a:latin typeface="Arial" charset="0"/>
                <a:ea typeface="+mn-ea"/>
                <a:cs typeface="+mn-cs"/>
              </a:defRPr>
            </a:lvl1pPr>
          </a:lstStyle>
          <a:p>
            <a:fld id="{0A6F5DCD-F670-4B41-8D46-5EA74F23EA23}" type="datetime1">
              <a:rPr lang="de-DE" smtClean="0"/>
              <a:t>07.03.2024</a:t>
            </a:fld>
            <a:endParaRPr lang="de-DE" dirty="0"/>
          </a:p>
        </p:txBody>
      </p:sp>
    </p:spTree>
    <p:extLst>
      <p:ext uri="{BB962C8B-B14F-4D97-AF65-F5344CB8AC3E}">
        <p14:creationId xmlns:p14="http://schemas.microsoft.com/office/powerpoint/2010/main" val="2299903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119743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20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143693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a:t>Bild durch Klicken auf Symbol hinzufügen</a:t>
            </a:r>
            <a:endParaRPr lang="de-DE" dirty="0"/>
          </a:p>
        </p:txBody>
      </p:sp>
      <p:sp>
        <p:nvSpPr>
          <p:cNvPr id="17" name="Rechteck 16">
            <a:extLst>
              <a:ext uri="{FF2B5EF4-FFF2-40B4-BE49-F238E27FC236}">
                <a16:creationId xmlns:a16="http://schemas.microsoft.com/office/drawing/2014/main" id="{328332BA-1E60-C547-87CF-B32F3589022F}"/>
              </a:ext>
            </a:extLst>
          </p:cNvPr>
          <p:cNvSpPr/>
          <p:nvPr userDrawn="1"/>
        </p:nvSpPr>
        <p:spPr>
          <a:xfrm>
            <a:off x="5250569" y="3766384"/>
            <a:ext cx="3791420" cy="3543684"/>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 fmla="*/ 0 w 1533886"/>
              <a:gd name="connsiteY0" fmla="*/ 0 h 2268362"/>
              <a:gd name="connsiteX1" fmla="*/ 1533886 w 1533886"/>
              <a:gd name="connsiteY1" fmla="*/ 2268362 h 2268362"/>
              <a:gd name="connsiteX2" fmla="*/ 0 w 1533886"/>
              <a:gd name="connsiteY2" fmla="*/ 2268362 h 2268362"/>
              <a:gd name="connsiteX3" fmla="*/ 0 w 1533886"/>
              <a:gd name="connsiteY3" fmla="*/ 0 h 2268362"/>
              <a:gd name="connsiteX0" fmla="*/ 0 w 3896086"/>
              <a:gd name="connsiteY0" fmla="*/ 0 h 2268362"/>
              <a:gd name="connsiteX1" fmla="*/ 3896086 w 3896086"/>
              <a:gd name="connsiteY1" fmla="*/ 1938162 h 2268362"/>
              <a:gd name="connsiteX2" fmla="*/ 0 w 3896086"/>
              <a:gd name="connsiteY2" fmla="*/ 2268362 h 2268362"/>
              <a:gd name="connsiteX3" fmla="*/ 0 w 3896086"/>
              <a:gd name="connsiteY3" fmla="*/ 0 h 2268362"/>
              <a:gd name="connsiteX0" fmla="*/ 0 w 4607286"/>
              <a:gd name="connsiteY0" fmla="*/ 0 h 2306462"/>
              <a:gd name="connsiteX1" fmla="*/ 4607286 w 4607286"/>
              <a:gd name="connsiteY1" fmla="*/ 2306462 h 2306462"/>
              <a:gd name="connsiteX2" fmla="*/ 0 w 4607286"/>
              <a:gd name="connsiteY2" fmla="*/ 2268362 h 2306462"/>
              <a:gd name="connsiteX3" fmla="*/ 0 w 4607286"/>
              <a:gd name="connsiteY3" fmla="*/ 0 h 2306462"/>
              <a:gd name="connsiteX0" fmla="*/ 12700 w 4619986"/>
              <a:gd name="connsiteY0" fmla="*/ 0 h 4262262"/>
              <a:gd name="connsiteX1" fmla="*/ 4619986 w 4619986"/>
              <a:gd name="connsiteY1" fmla="*/ 2306462 h 4262262"/>
              <a:gd name="connsiteX2" fmla="*/ 0 w 4619986"/>
              <a:gd name="connsiteY2" fmla="*/ 4262262 h 4262262"/>
              <a:gd name="connsiteX3" fmla="*/ 12700 w 4619986"/>
              <a:gd name="connsiteY3" fmla="*/ 0 h 4262262"/>
            </a:gdLst>
            <a:ahLst/>
            <a:cxnLst>
              <a:cxn ang="0">
                <a:pos x="connsiteX0" y="connsiteY0"/>
              </a:cxn>
              <a:cxn ang="0">
                <a:pos x="connsiteX1" y="connsiteY1"/>
              </a:cxn>
              <a:cxn ang="0">
                <a:pos x="connsiteX2" y="connsiteY2"/>
              </a:cxn>
              <a:cxn ang="0">
                <a:pos x="connsiteX3" y="connsiteY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Tree>
    <p:extLst>
      <p:ext uri="{BB962C8B-B14F-4D97-AF65-F5344CB8AC3E}">
        <p14:creationId xmlns:p14="http://schemas.microsoft.com/office/powerpoint/2010/main" val="19778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6030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81201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4000" b="1" dirty="0">
                <a:solidFill>
                  <a:srgbClr val="FFFFFF"/>
                </a:solidFill>
                <a:latin typeface="Meta Head IGM Cond Black"/>
              </a:rPr>
              <a:t>FUF</a:t>
            </a:r>
            <a:r>
              <a:rPr kumimoji="0" lang="de-DE" sz="2800" b="1" i="0" u="none" strike="noStrike" kern="1200" cap="none" spc="0" normalizeH="0" baseline="0" noProof="0" dirty="0">
                <a:ln>
                  <a:noFill/>
                </a:ln>
                <a:solidFill>
                  <a:srgbClr val="FFFFFF"/>
                </a:solidFill>
                <a:effectLst/>
                <a:uLnTx/>
                <a:uFillTx/>
                <a:latin typeface="Meta Head IGM Cond Black"/>
                <a:ea typeface="+mn-ea"/>
                <a:cs typeface="+mn-cs"/>
              </a:rPr>
              <a:t>FUTURE COLLECTIVE AGGREMENTS AND PARTICIPATION</a:t>
            </a:r>
            <a:br>
              <a:rPr kumimoji="0" lang="de-DE" sz="2800" b="1" i="0" u="none" strike="noStrike" kern="1200" cap="none" spc="0" normalizeH="0" baseline="0" noProof="0" dirty="0">
                <a:ln>
                  <a:noFill/>
                </a:ln>
                <a:solidFill>
                  <a:srgbClr val="FFFFFF"/>
                </a:solidFill>
                <a:effectLst/>
                <a:uLnTx/>
                <a:uFillTx/>
                <a:latin typeface="Meta Head IGM Cond Black"/>
                <a:ea typeface="+mn-ea"/>
                <a:cs typeface="+mn-cs"/>
              </a:rPr>
            </a:br>
            <a:r>
              <a:rPr lang="de-DE" sz="4000" b="1" dirty="0">
                <a:solidFill>
                  <a:srgbClr val="FFFFFF"/>
                </a:solidFill>
                <a:latin typeface="Meta Head IGM Cond Black"/>
              </a:rPr>
              <a:t>UTURE COLLECTIVE AGGREMENTS AND PARTICIPATION</a:t>
            </a:r>
            <a:br>
              <a:rPr lang="de-DE" sz="4000" b="1" dirty="0">
                <a:solidFill>
                  <a:srgbClr val="FFFFFF"/>
                </a:solidFill>
                <a:latin typeface="Meta Head IGM Cond Black"/>
              </a:rPr>
            </a:br>
            <a:r>
              <a:rPr lang="de-DE" sz="4000" b="1" dirty="0">
                <a:solidFill>
                  <a:srgbClr val="FFFFFF"/>
                </a:solidFill>
                <a:latin typeface="Meta Head IGM Cond Black"/>
              </a:rPr>
              <a:t>TURE COLLECTIVE AGGREMENTS AND PARTICIPATION</a:t>
            </a:r>
            <a:br>
              <a:rPr lang="de-DE" sz="4000" b="1" dirty="0">
                <a:solidFill>
                  <a:srgbClr val="FFFFFF"/>
                </a:solidFill>
                <a:latin typeface="Meta Head IGM Cond Black"/>
              </a:rPr>
            </a:b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4"/>
          <a:stretch>
            <a:fillRect/>
          </a:stretch>
        </p:blipFill>
        <p:spPr>
          <a:xfrm>
            <a:off x="8173175" y="238618"/>
            <a:ext cx="720000" cy="720000"/>
          </a:xfrm>
          <a:prstGeom prst="rect">
            <a:avLst/>
          </a:prstGeom>
        </p:spPr>
      </p:pic>
      <p:sp>
        <p:nvSpPr>
          <p:cNvPr id="4" name="Textfeld 3">
            <a:extLst>
              <a:ext uri="{FF2B5EF4-FFF2-40B4-BE49-F238E27FC236}">
                <a16:creationId xmlns:a16="http://schemas.microsoft.com/office/drawing/2014/main" id="{36E83AFE-0D76-C240-A33D-8D8C0966DBEB}"/>
              </a:ext>
            </a:extLst>
          </p:cNvPr>
          <p:cNvSpPr txBox="1"/>
          <p:nvPr userDrawn="1"/>
        </p:nvSpPr>
        <p:spPr>
          <a:xfrm>
            <a:off x="250825" y="4786476"/>
            <a:ext cx="3560456" cy="153888"/>
          </a:xfrm>
          <a:prstGeom prst="rect">
            <a:avLst/>
          </a:prstGeom>
          <a:noFill/>
        </p:spPr>
        <p:txBody>
          <a:bodyPr wrap="squar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000" b="0" i="0" dirty="0">
                <a:solidFill>
                  <a:srgbClr val="3C3C3B"/>
                </a:solidFill>
                <a:latin typeface="Meta IGM" panose="02000503040000020004" pitchFamily="2" charset="0"/>
              </a:rPr>
              <a:t>Präsentationstitel | Name des Verfassers | Datum einfügen</a:t>
            </a: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307777"/>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Metall</a:t>
            </a:r>
          </a:p>
          <a:p>
            <a:pPr algn="r"/>
            <a:r>
              <a:rPr lang="de-DE" sz="1000" b="1" i="0" kern="1200" dirty="0">
                <a:solidFill>
                  <a:srgbClr val="3C3C3B"/>
                </a:solidFill>
                <a:effectLst/>
                <a:latin typeface="Meta IGM" panose="02000503040000020004" pitchFamily="2" charset="0"/>
                <a:ea typeface="+mn-ea"/>
                <a:cs typeface="+mn-cs"/>
              </a:rPr>
              <a:t>Gliederung einfügen</a:t>
            </a:r>
          </a:p>
        </p:txBody>
      </p:sp>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8" r:id="rId7"/>
    <p:sldLayoutId id="2147483676" r:id="rId8"/>
    <p:sldLayoutId id="2147483679" r:id="rId9"/>
    <p:sldLayoutId id="2147483674" r:id="rId10"/>
    <p:sldLayoutId id="2147483680" r:id="rId11"/>
    <p:sldLayoutId id="2147483681" r:id="rId12"/>
  </p:sldLayoutIdLst>
  <p:hf sldNum="0" hdr="0" dt="0"/>
  <p:txStyles>
    <p:titleStyle>
      <a:lvl1pPr marL="0" marR="0" indent="0" algn="l" defTabSz="685800" rtl="0" eaLnBrk="1" fontAlgn="auto" latinLnBrk="0" hangingPunct="1">
        <a:lnSpc>
          <a:spcPct val="100000"/>
        </a:lnSpc>
        <a:spcBef>
          <a:spcPts val="0"/>
        </a:spcBef>
        <a:spcAft>
          <a:spcPts val="0"/>
        </a:spcAft>
        <a:buClrTx/>
        <a:buSzTx/>
        <a:buFontTx/>
        <a:buNone/>
        <a:tabLst/>
        <a:defRPr sz="4000" b="1" i="0" kern="1200" cap="all" spc="200" baseline="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90000"/>
        </a:lnSpc>
        <a:spcBef>
          <a:spcPts val="750"/>
        </a:spcBef>
        <a:buSzPct val="90000"/>
        <a:buFontTx/>
        <a:buBlip>
          <a:blip r:embed="rId15"/>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90000"/>
        </a:lnSpc>
        <a:spcBef>
          <a:spcPts val="375"/>
        </a:spcBef>
        <a:buSzPct val="90000"/>
        <a:buFontTx/>
        <a:buBlip>
          <a:blip r:embed="rId15"/>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15"/>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15"/>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15"/>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mailto:Nick.woischneck@igmetall.de" TargetMode="External"/><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377"/>
            <a:ext cx="9144001" cy="5210877"/>
          </a:xfrm>
          <a:prstGeom prst="rect">
            <a:avLst/>
          </a:prstGeom>
        </p:spPr>
      </p:pic>
      <p:pic>
        <p:nvPicPr>
          <p:cNvPr id="8" name="Grafik 7">
            <a:extLst>
              <a:ext uri="{FF2B5EF4-FFF2-40B4-BE49-F238E27FC236}">
                <a16:creationId xmlns:a16="http://schemas.microsoft.com/office/drawing/2014/main" id="{A968719F-E0B0-154B-9E30-830EB2E300A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420255"/>
            <a:ext cx="6510657" cy="3463644"/>
          </a:xfrm>
          <a:prstGeom prst="rect">
            <a:avLst/>
          </a:prstGeom>
        </p:spPr>
      </p:pic>
      <p:sp>
        <p:nvSpPr>
          <p:cNvPr id="9" name="Rechteck 8"/>
          <p:cNvSpPr/>
          <p:nvPr/>
        </p:nvSpPr>
        <p:spPr>
          <a:xfrm>
            <a:off x="115389" y="3758505"/>
            <a:ext cx="4967414" cy="138499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2800" b="1" dirty="0">
                <a:solidFill>
                  <a:srgbClr val="FFFFFF"/>
                </a:solidFill>
                <a:latin typeface="Meta Head IGM Cond Black"/>
              </a:rPr>
              <a:t>FAIR CHANGE: ONLY WITH US</a:t>
            </a:r>
          </a:p>
          <a:p>
            <a:pPr marL="0" marR="0" lvl="0" indent="0" algn="l" defTabSz="685800" rtl="0" eaLnBrk="1" fontAlgn="auto" latinLnBrk="0" hangingPunct="1">
              <a:lnSpc>
                <a:spcPct val="100000"/>
              </a:lnSpc>
              <a:spcBef>
                <a:spcPts val="0"/>
              </a:spcBef>
              <a:spcAft>
                <a:spcPts val="0"/>
              </a:spcAft>
              <a:buClrTx/>
              <a:buSzTx/>
              <a:buFontTx/>
              <a:buNone/>
              <a:tabLst/>
              <a:defRPr/>
            </a:pPr>
            <a:r>
              <a:rPr lang="de-DE" sz="2800" b="1" dirty="0">
                <a:solidFill>
                  <a:srgbClr val="FFFFFF"/>
                </a:solidFill>
                <a:latin typeface="Meta Head IGM Cond Black"/>
              </a:rPr>
              <a:t>FUTURE COLLECTIVE AGGREMENTS AND PARTICIPATION</a:t>
            </a:r>
          </a:p>
        </p:txBody>
      </p:sp>
      <p:pic>
        <p:nvPicPr>
          <p:cNvPr id="6" name="Grafik 5">
            <a:extLst>
              <a:ext uri="{FF2B5EF4-FFF2-40B4-BE49-F238E27FC236}">
                <a16:creationId xmlns:a16="http://schemas.microsoft.com/office/drawing/2014/main" id="{9115E4BC-E54B-154F-8988-D01B1C6B62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8018" y="71242"/>
            <a:ext cx="720000" cy="648000"/>
          </a:xfrm>
          <a:prstGeom prst="rect">
            <a:avLst/>
          </a:prstGeom>
        </p:spPr>
      </p:pic>
    </p:spTree>
    <p:extLst>
      <p:ext uri="{BB962C8B-B14F-4D97-AF65-F5344CB8AC3E}">
        <p14:creationId xmlns:p14="http://schemas.microsoft.com/office/powerpoint/2010/main" val="353487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endParaRPr lang="de-DE" dirty="0"/>
          </a:p>
        </p:txBody>
      </p:sp>
      <p:pic>
        <p:nvPicPr>
          <p:cNvPr id="8" name="Grafik 7"/>
          <p:cNvPicPr>
            <a:picLocks noChangeAspect="1"/>
          </p:cNvPicPr>
          <p:nvPr/>
        </p:nvPicPr>
        <p:blipFill>
          <a:blip r:embed="rId2"/>
          <a:stretch>
            <a:fillRect/>
          </a:stretch>
        </p:blipFill>
        <p:spPr>
          <a:xfrm>
            <a:off x="347470" y="841012"/>
            <a:ext cx="5234313" cy="2490811"/>
          </a:xfrm>
          <a:prstGeom prst="rect">
            <a:avLst/>
          </a:prstGeom>
        </p:spPr>
      </p:pic>
      <p:pic>
        <p:nvPicPr>
          <p:cNvPr id="2" name="Grafik 1"/>
          <p:cNvPicPr>
            <a:picLocks noChangeAspect="1"/>
          </p:cNvPicPr>
          <p:nvPr/>
        </p:nvPicPr>
        <p:blipFill>
          <a:blip r:embed="rId3"/>
          <a:stretch>
            <a:fillRect/>
          </a:stretch>
        </p:blipFill>
        <p:spPr>
          <a:xfrm>
            <a:off x="5568281" y="1882588"/>
            <a:ext cx="3293891" cy="2619374"/>
          </a:xfrm>
          <a:prstGeom prst="rect">
            <a:avLst/>
          </a:prstGeom>
        </p:spPr>
      </p:pic>
      <p:sp>
        <p:nvSpPr>
          <p:cNvPr id="3" name="Textfeld 2"/>
          <p:cNvSpPr txBox="1"/>
          <p:nvPr/>
        </p:nvSpPr>
        <p:spPr>
          <a:xfrm>
            <a:off x="5627592" y="1936377"/>
            <a:ext cx="3234579" cy="300082"/>
          </a:xfrm>
          <a:prstGeom prst="rect">
            <a:avLst/>
          </a:prstGeom>
          <a:solidFill>
            <a:srgbClr val="00B0F0"/>
          </a:solidFill>
        </p:spPr>
        <p:txBody>
          <a:bodyPr wrap="square" rtlCol="0">
            <a:spAutoFit/>
          </a:bodyPr>
          <a:lstStyle/>
          <a:p>
            <a:r>
              <a:rPr lang="de-DE" dirty="0" err="1">
                <a:solidFill>
                  <a:schemeClr val="bg1"/>
                </a:solidFill>
              </a:rPr>
              <a:t>Dealing</a:t>
            </a:r>
            <a:r>
              <a:rPr lang="de-DE" dirty="0">
                <a:solidFill>
                  <a:schemeClr val="bg1"/>
                </a:solidFill>
              </a:rPr>
              <a:t> </a:t>
            </a:r>
            <a:r>
              <a:rPr lang="de-DE" dirty="0" err="1">
                <a:solidFill>
                  <a:schemeClr val="bg1"/>
                </a:solidFill>
              </a:rPr>
              <a:t>with</a:t>
            </a:r>
            <a:r>
              <a:rPr lang="de-DE" dirty="0">
                <a:solidFill>
                  <a:schemeClr val="bg1"/>
                </a:solidFill>
              </a:rPr>
              <a:t> </a:t>
            </a:r>
            <a:r>
              <a:rPr lang="de-DE" dirty="0" err="1">
                <a:solidFill>
                  <a:schemeClr val="bg1"/>
                </a:solidFill>
              </a:rPr>
              <a:t>qualification</a:t>
            </a:r>
            <a:endParaRPr lang="de-DE" dirty="0">
              <a:solidFill>
                <a:schemeClr val="bg1"/>
              </a:solidFill>
            </a:endParaRPr>
          </a:p>
        </p:txBody>
      </p:sp>
      <p:sp>
        <p:nvSpPr>
          <p:cNvPr id="5" name="Textfeld 4"/>
          <p:cNvSpPr txBox="1"/>
          <p:nvPr/>
        </p:nvSpPr>
        <p:spPr>
          <a:xfrm>
            <a:off x="5568281" y="2561664"/>
            <a:ext cx="698049" cy="215444"/>
          </a:xfrm>
          <a:prstGeom prst="rect">
            <a:avLst/>
          </a:prstGeom>
          <a:solidFill>
            <a:schemeClr val="bg2"/>
          </a:solidFill>
        </p:spPr>
        <p:txBody>
          <a:bodyPr wrap="square" rtlCol="0">
            <a:spAutoFit/>
          </a:bodyPr>
          <a:lstStyle/>
          <a:p>
            <a:r>
              <a:rPr lang="de-DE" sz="800" b="1" dirty="0" err="1">
                <a:solidFill>
                  <a:srgbClr val="3C3C3B"/>
                </a:solidFill>
              </a:rPr>
              <a:t>Importance</a:t>
            </a:r>
            <a:endParaRPr lang="de-DE" sz="800" b="1" dirty="0">
              <a:solidFill>
                <a:srgbClr val="3C3C3B"/>
              </a:solidFill>
            </a:endParaRPr>
          </a:p>
        </p:txBody>
      </p:sp>
      <p:sp>
        <p:nvSpPr>
          <p:cNvPr id="9" name="Textfeld 8"/>
          <p:cNvSpPr txBox="1"/>
          <p:nvPr/>
        </p:nvSpPr>
        <p:spPr>
          <a:xfrm>
            <a:off x="6266330" y="2559422"/>
            <a:ext cx="698050" cy="215444"/>
          </a:xfrm>
          <a:prstGeom prst="rect">
            <a:avLst/>
          </a:prstGeom>
          <a:solidFill>
            <a:schemeClr val="bg2"/>
          </a:solidFill>
        </p:spPr>
        <p:txBody>
          <a:bodyPr wrap="square" rtlCol="0">
            <a:spAutoFit/>
          </a:bodyPr>
          <a:lstStyle/>
          <a:p>
            <a:r>
              <a:rPr lang="de-DE" sz="800" b="1" dirty="0" err="1">
                <a:solidFill>
                  <a:srgbClr val="3C3C3B"/>
                </a:solidFill>
              </a:rPr>
              <a:t>Accuracy</a:t>
            </a:r>
            <a:endParaRPr lang="de-DE" sz="800" b="1" dirty="0">
              <a:solidFill>
                <a:srgbClr val="3C3C3B"/>
              </a:solidFill>
            </a:endParaRPr>
          </a:p>
        </p:txBody>
      </p:sp>
      <p:sp>
        <p:nvSpPr>
          <p:cNvPr id="10" name="Textfeld 9"/>
          <p:cNvSpPr txBox="1"/>
          <p:nvPr/>
        </p:nvSpPr>
        <p:spPr>
          <a:xfrm>
            <a:off x="5627592" y="2711822"/>
            <a:ext cx="1989925" cy="215444"/>
          </a:xfrm>
          <a:prstGeom prst="rect">
            <a:avLst/>
          </a:prstGeom>
          <a:solidFill>
            <a:schemeClr val="bg2"/>
          </a:solidFill>
        </p:spPr>
        <p:txBody>
          <a:bodyPr wrap="square" rtlCol="0">
            <a:spAutoFit/>
          </a:bodyPr>
          <a:lstStyle/>
          <a:p>
            <a:pPr algn="ctr"/>
            <a:r>
              <a:rPr lang="de-DE" sz="800" b="1" dirty="0" err="1">
                <a:solidFill>
                  <a:srgbClr val="3C3C3B"/>
                </a:solidFill>
              </a:rPr>
              <a:t>of</a:t>
            </a:r>
            <a:r>
              <a:rPr lang="de-DE" sz="800" b="1" dirty="0">
                <a:solidFill>
                  <a:srgbClr val="3C3C3B"/>
                </a:solidFill>
              </a:rPr>
              <a:t> </a:t>
            </a:r>
            <a:r>
              <a:rPr lang="de-DE" sz="800" b="1" dirty="0" err="1">
                <a:solidFill>
                  <a:srgbClr val="3C3C3B"/>
                </a:solidFill>
              </a:rPr>
              <a:t>Qualification</a:t>
            </a:r>
            <a:endParaRPr lang="de-DE" sz="800" b="1" dirty="0">
              <a:solidFill>
                <a:srgbClr val="3C3C3B"/>
              </a:solidFill>
            </a:endParaRPr>
          </a:p>
        </p:txBody>
      </p:sp>
      <p:sp>
        <p:nvSpPr>
          <p:cNvPr id="11" name="Textfeld 10"/>
          <p:cNvSpPr txBox="1"/>
          <p:nvPr/>
        </p:nvSpPr>
        <p:spPr>
          <a:xfrm>
            <a:off x="6812935" y="2557178"/>
            <a:ext cx="804582" cy="215444"/>
          </a:xfrm>
          <a:prstGeom prst="rect">
            <a:avLst/>
          </a:prstGeom>
          <a:solidFill>
            <a:schemeClr val="bg2"/>
          </a:solidFill>
        </p:spPr>
        <p:txBody>
          <a:bodyPr wrap="square" rtlCol="0">
            <a:spAutoFit/>
          </a:bodyPr>
          <a:lstStyle/>
          <a:p>
            <a:r>
              <a:rPr lang="de-DE" sz="800" b="1" dirty="0" err="1">
                <a:solidFill>
                  <a:srgbClr val="3C3C3B"/>
                </a:solidFill>
              </a:rPr>
              <a:t>practicability</a:t>
            </a:r>
            <a:endParaRPr lang="de-DE" sz="800" b="1" dirty="0">
              <a:solidFill>
                <a:srgbClr val="3C3C3B"/>
              </a:solidFill>
            </a:endParaRPr>
          </a:p>
        </p:txBody>
      </p:sp>
      <p:sp>
        <p:nvSpPr>
          <p:cNvPr id="12" name="Textfeld 11"/>
          <p:cNvSpPr txBox="1"/>
          <p:nvPr/>
        </p:nvSpPr>
        <p:spPr>
          <a:xfrm>
            <a:off x="7496493" y="2908147"/>
            <a:ext cx="1089453" cy="338554"/>
          </a:xfrm>
          <a:prstGeom prst="rect">
            <a:avLst/>
          </a:prstGeom>
          <a:solidFill>
            <a:schemeClr val="bg2"/>
          </a:solidFill>
        </p:spPr>
        <p:txBody>
          <a:bodyPr wrap="square" rtlCol="0">
            <a:spAutoFit/>
          </a:bodyPr>
          <a:lstStyle/>
          <a:p>
            <a:r>
              <a:rPr lang="de-DE" sz="800" b="1" dirty="0" err="1">
                <a:solidFill>
                  <a:srgbClr val="3C3C3B"/>
                </a:solidFill>
              </a:rPr>
              <a:t>great</a:t>
            </a:r>
            <a:r>
              <a:rPr lang="de-DE" sz="800" b="1" dirty="0">
                <a:solidFill>
                  <a:srgbClr val="3C3C3B"/>
                </a:solidFill>
              </a:rPr>
              <a:t> </a:t>
            </a:r>
            <a:r>
              <a:rPr lang="de-DE" sz="800" b="1" dirty="0" err="1">
                <a:solidFill>
                  <a:srgbClr val="3C3C3B"/>
                </a:solidFill>
              </a:rPr>
              <a:t>need</a:t>
            </a:r>
            <a:r>
              <a:rPr lang="de-DE" sz="800" b="1" dirty="0">
                <a:solidFill>
                  <a:srgbClr val="3C3C3B"/>
                </a:solidFill>
              </a:rPr>
              <a:t> </a:t>
            </a:r>
            <a:r>
              <a:rPr lang="de-DE" sz="800" b="1" dirty="0" err="1">
                <a:solidFill>
                  <a:srgbClr val="3C3C3B"/>
                </a:solidFill>
              </a:rPr>
              <a:t>for</a:t>
            </a:r>
            <a:r>
              <a:rPr lang="de-DE" sz="800" b="1" dirty="0">
                <a:solidFill>
                  <a:srgbClr val="3C3C3B"/>
                </a:solidFill>
              </a:rPr>
              <a:t> </a:t>
            </a:r>
            <a:r>
              <a:rPr lang="de-DE" sz="800" b="1" dirty="0" err="1">
                <a:solidFill>
                  <a:srgbClr val="3C3C3B"/>
                </a:solidFill>
              </a:rPr>
              <a:t>action</a:t>
            </a:r>
            <a:endParaRPr lang="de-DE" sz="800" b="1" dirty="0">
              <a:solidFill>
                <a:srgbClr val="3C3C3B"/>
              </a:solidFill>
            </a:endParaRPr>
          </a:p>
        </p:txBody>
      </p:sp>
      <p:sp>
        <p:nvSpPr>
          <p:cNvPr id="13" name="Textfeld 12"/>
          <p:cNvSpPr txBox="1"/>
          <p:nvPr/>
        </p:nvSpPr>
        <p:spPr>
          <a:xfrm>
            <a:off x="7516541" y="3298696"/>
            <a:ext cx="1089453" cy="215444"/>
          </a:xfrm>
          <a:prstGeom prst="rect">
            <a:avLst/>
          </a:prstGeom>
          <a:solidFill>
            <a:schemeClr val="bg2"/>
          </a:solidFill>
        </p:spPr>
        <p:txBody>
          <a:bodyPr wrap="square" rtlCol="0">
            <a:spAutoFit/>
          </a:bodyPr>
          <a:lstStyle/>
          <a:p>
            <a:r>
              <a:rPr lang="de-DE" sz="800" b="1">
                <a:solidFill>
                  <a:srgbClr val="3C3C3B"/>
                </a:solidFill>
              </a:rPr>
              <a:t>Need for action</a:t>
            </a:r>
            <a:endParaRPr lang="de-DE" sz="800" b="1" dirty="0">
              <a:solidFill>
                <a:srgbClr val="3C3C3B"/>
              </a:solidFill>
            </a:endParaRPr>
          </a:p>
        </p:txBody>
      </p:sp>
      <p:sp>
        <p:nvSpPr>
          <p:cNvPr id="14" name="Textfeld 13"/>
          <p:cNvSpPr txBox="1"/>
          <p:nvPr/>
        </p:nvSpPr>
        <p:spPr>
          <a:xfrm>
            <a:off x="7496493" y="4078221"/>
            <a:ext cx="1089453" cy="215444"/>
          </a:xfrm>
          <a:prstGeom prst="rect">
            <a:avLst/>
          </a:prstGeom>
          <a:solidFill>
            <a:schemeClr val="bg2"/>
          </a:solidFill>
        </p:spPr>
        <p:txBody>
          <a:bodyPr wrap="square" rtlCol="0">
            <a:spAutoFit/>
          </a:bodyPr>
          <a:lstStyle/>
          <a:p>
            <a:r>
              <a:rPr lang="de-DE" sz="800" b="1">
                <a:solidFill>
                  <a:srgbClr val="3C3C3B"/>
                </a:solidFill>
              </a:rPr>
              <a:t>No info/assessment</a:t>
            </a:r>
            <a:endParaRPr lang="de-DE" sz="800" b="1" dirty="0">
              <a:solidFill>
                <a:srgbClr val="3C3C3B"/>
              </a:solidFill>
            </a:endParaRPr>
          </a:p>
        </p:txBody>
      </p:sp>
      <p:sp>
        <p:nvSpPr>
          <p:cNvPr id="15" name="Textfeld 14"/>
          <p:cNvSpPr txBox="1"/>
          <p:nvPr/>
        </p:nvSpPr>
        <p:spPr>
          <a:xfrm>
            <a:off x="7516541" y="3598954"/>
            <a:ext cx="1183706" cy="338554"/>
          </a:xfrm>
          <a:prstGeom prst="rect">
            <a:avLst/>
          </a:prstGeom>
          <a:solidFill>
            <a:schemeClr val="bg2"/>
          </a:solidFill>
        </p:spPr>
        <p:txBody>
          <a:bodyPr wrap="square" rtlCol="0">
            <a:spAutoFit/>
          </a:bodyPr>
          <a:lstStyle/>
          <a:p>
            <a:r>
              <a:rPr lang="en-US" sz="800" b="1">
                <a:solidFill>
                  <a:srgbClr val="3C3C3B"/>
                </a:solidFill>
              </a:rPr>
              <a:t>No or little need for action</a:t>
            </a:r>
            <a:endParaRPr lang="de-DE" sz="800" b="1" dirty="0">
              <a:solidFill>
                <a:srgbClr val="3C3C3B"/>
              </a:solidFill>
            </a:endParaRPr>
          </a:p>
        </p:txBody>
      </p:sp>
      <p:sp>
        <p:nvSpPr>
          <p:cNvPr id="16" name="Textfeld 15"/>
          <p:cNvSpPr txBox="1"/>
          <p:nvPr/>
        </p:nvSpPr>
        <p:spPr>
          <a:xfrm>
            <a:off x="517525" y="282388"/>
            <a:ext cx="4498228" cy="461665"/>
          </a:xfrm>
          <a:prstGeom prst="rect">
            <a:avLst/>
          </a:prstGeom>
          <a:noFill/>
        </p:spPr>
        <p:txBody>
          <a:bodyPr wrap="square" rtlCol="0">
            <a:spAutoFit/>
          </a:bodyPr>
          <a:lstStyle/>
          <a:p>
            <a:r>
              <a:rPr lang="de-DE" sz="2400" dirty="0">
                <a:latin typeface="Meta Head IGM Cond Black" panose="02000A06040000020004" pitchFamily="2" charset="0"/>
              </a:rPr>
              <a:t>4. The Company </a:t>
            </a:r>
            <a:r>
              <a:rPr lang="de-DE" sz="2400" dirty="0" err="1">
                <a:latin typeface="Meta Head IGM Cond Black" panose="02000A06040000020004" pitchFamily="2" charset="0"/>
              </a:rPr>
              <a:t>Map</a:t>
            </a:r>
            <a:endParaRPr lang="de-DE" sz="2400" dirty="0">
              <a:latin typeface="Meta Head IGM Cond Black" panose="02000A06040000020004" pitchFamily="2" charset="0"/>
            </a:endParaRPr>
          </a:p>
        </p:txBody>
      </p:sp>
    </p:spTree>
    <p:extLst>
      <p:ext uri="{BB962C8B-B14F-4D97-AF65-F5344CB8AC3E}">
        <p14:creationId xmlns:p14="http://schemas.microsoft.com/office/powerpoint/2010/main" val="215970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endParaRPr lang="de-DE" dirty="0"/>
          </a:p>
        </p:txBody>
      </p:sp>
      <p:pic>
        <p:nvPicPr>
          <p:cNvPr id="5" name="Grafik 4"/>
          <p:cNvPicPr>
            <a:picLocks noChangeAspect="1"/>
          </p:cNvPicPr>
          <p:nvPr/>
        </p:nvPicPr>
        <p:blipFill>
          <a:blip r:embed="rId2"/>
          <a:stretch>
            <a:fillRect/>
          </a:stretch>
        </p:blipFill>
        <p:spPr>
          <a:xfrm>
            <a:off x="207049" y="1147730"/>
            <a:ext cx="8023145" cy="3209258"/>
          </a:xfrm>
          <a:prstGeom prst="rect">
            <a:avLst/>
          </a:prstGeom>
        </p:spPr>
      </p:pic>
      <p:sp>
        <p:nvSpPr>
          <p:cNvPr id="6" name="Textfeld 5"/>
          <p:cNvSpPr txBox="1"/>
          <p:nvPr/>
        </p:nvSpPr>
        <p:spPr>
          <a:xfrm>
            <a:off x="250825" y="1170495"/>
            <a:ext cx="2129304" cy="230832"/>
          </a:xfrm>
          <a:prstGeom prst="rect">
            <a:avLst/>
          </a:prstGeom>
          <a:solidFill>
            <a:schemeClr val="accent4"/>
          </a:solidFill>
        </p:spPr>
        <p:txBody>
          <a:bodyPr wrap="square" rtlCol="0">
            <a:spAutoFit/>
          </a:bodyPr>
          <a:lstStyle/>
          <a:p>
            <a:r>
              <a:rPr lang="de-DE" sz="900" b="1" dirty="0">
                <a:solidFill>
                  <a:schemeClr val="bg1"/>
                </a:solidFill>
              </a:rPr>
              <a:t>1. Workshops</a:t>
            </a:r>
          </a:p>
        </p:txBody>
      </p:sp>
      <p:sp>
        <p:nvSpPr>
          <p:cNvPr id="7" name="Textfeld 6"/>
          <p:cNvSpPr txBox="1"/>
          <p:nvPr/>
        </p:nvSpPr>
        <p:spPr>
          <a:xfrm>
            <a:off x="2763184" y="1134942"/>
            <a:ext cx="2129304" cy="230832"/>
          </a:xfrm>
          <a:prstGeom prst="rect">
            <a:avLst/>
          </a:prstGeom>
          <a:solidFill>
            <a:schemeClr val="accent4"/>
          </a:solidFill>
        </p:spPr>
        <p:txBody>
          <a:bodyPr wrap="square" rtlCol="0">
            <a:spAutoFit/>
          </a:bodyPr>
          <a:lstStyle/>
          <a:p>
            <a:r>
              <a:rPr lang="de-DE" sz="900" b="1" dirty="0">
                <a:solidFill>
                  <a:schemeClr val="bg1"/>
                </a:solidFill>
              </a:rPr>
              <a:t>2. </a:t>
            </a:r>
            <a:r>
              <a:rPr lang="de-DE" sz="900" b="1" dirty="0" err="1">
                <a:solidFill>
                  <a:schemeClr val="bg1"/>
                </a:solidFill>
              </a:rPr>
              <a:t>Documentation</a:t>
            </a:r>
            <a:endParaRPr lang="de-DE" sz="900" b="1" dirty="0">
              <a:solidFill>
                <a:schemeClr val="bg1"/>
              </a:solidFill>
            </a:endParaRPr>
          </a:p>
        </p:txBody>
      </p:sp>
      <p:sp>
        <p:nvSpPr>
          <p:cNvPr id="8" name="Textfeld 7"/>
          <p:cNvSpPr txBox="1"/>
          <p:nvPr/>
        </p:nvSpPr>
        <p:spPr>
          <a:xfrm>
            <a:off x="6085202" y="1717171"/>
            <a:ext cx="2129304" cy="230832"/>
          </a:xfrm>
          <a:prstGeom prst="rect">
            <a:avLst/>
          </a:prstGeom>
          <a:solidFill>
            <a:schemeClr val="accent4"/>
          </a:solidFill>
        </p:spPr>
        <p:txBody>
          <a:bodyPr wrap="square" rtlCol="0">
            <a:spAutoFit/>
          </a:bodyPr>
          <a:lstStyle/>
          <a:p>
            <a:r>
              <a:rPr lang="en-US" sz="900" b="1" dirty="0">
                <a:solidFill>
                  <a:schemeClr val="bg1"/>
                </a:solidFill>
              </a:rPr>
              <a:t>3. Evaluation in the project group</a:t>
            </a:r>
            <a:endParaRPr lang="de-DE" sz="900" b="1" dirty="0">
              <a:solidFill>
                <a:schemeClr val="bg1"/>
              </a:solidFill>
            </a:endParaRPr>
          </a:p>
        </p:txBody>
      </p:sp>
      <p:sp>
        <p:nvSpPr>
          <p:cNvPr id="10" name="Textfeld 9"/>
          <p:cNvSpPr txBox="1"/>
          <p:nvPr/>
        </p:nvSpPr>
        <p:spPr>
          <a:xfrm>
            <a:off x="5477843" y="2938612"/>
            <a:ext cx="2129304" cy="230832"/>
          </a:xfrm>
          <a:prstGeom prst="rect">
            <a:avLst/>
          </a:prstGeom>
          <a:solidFill>
            <a:schemeClr val="accent4"/>
          </a:solidFill>
        </p:spPr>
        <p:txBody>
          <a:bodyPr wrap="square" rtlCol="0">
            <a:spAutoFit/>
          </a:bodyPr>
          <a:lstStyle/>
          <a:p>
            <a:r>
              <a:rPr lang="en-US" sz="900" b="1" dirty="0">
                <a:solidFill>
                  <a:schemeClr val="bg1"/>
                </a:solidFill>
              </a:rPr>
              <a:t>4. Aggregated company map</a:t>
            </a:r>
            <a:endParaRPr lang="de-DE" sz="900" b="1" dirty="0">
              <a:solidFill>
                <a:schemeClr val="bg1"/>
              </a:solidFill>
            </a:endParaRPr>
          </a:p>
        </p:txBody>
      </p:sp>
      <p:sp>
        <p:nvSpPr>
          <p:cNvPr id="11" name="Textfeld 10"/>
          <p:cNvSpPr txBox="1"/>
          <p:nvPr/>
        </p:nvSpPr>
        <p:spPr>
          <a:xfrm>
            <a:off x="2634518" y="3045493"/>
            <a:ext cx="2129304" cy="230832"/>
          </a:xfrm>
          <a:prstGeom prst="rect">
            <a:avLst/>
          </a:prstGeom>
          <a:solidFill>
            <a:schemeClr val="accent4"/>
          </a:solidFill>
        </p:spPr>
        <p:txBody>
          <a:bodyPr wrap="square" rtlCol="0">
            <a:spAutoFit/>
          </a:bodyPr>
          <a:lstStyle/>
          <a:p>
            <a:r>
              <a:rPr lang="en-US" sz="900" b="1" dirty="0">
                <a:solidFill>
                  <a:schemeClr val="bg1"/>
                </a:solidFill>
              </a:rPr>
              <a:t>5. Discuss results: Action!</a:t>
            </a:r>
            <a:endParaRPr lang="de-DE" sz="900" b="1" dirty="0">
              <a:solidFill>
                <a:schemeClr val="bg1"/>
              </a:solidFill>
            </a:endParaRPr>
          </a:p>
        </p:txBody>
      </p:sp>
      <p:sp>
        <p:nvSpPr>
          <p:cNvPr id="12" name="Titel 1"/>
          <p:cNvSpPr txBox="1">
            <a:spLocks/>
          </p:cNvSpPr>
          <p:nvPr/>
        </p:nvSpPr>
        <p:spPr>
          <a:xfrm>
            <a:off x="1528746" y="211335"/>
            <a:ext cx="5400000" cy="405000"/>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a:lstStyle>
          <a:p>
            <a:endParaRPr lang="de-DE" sz="1400" dirty="0">
              <a:solidFill>
                <a:schemeClr val="tx1"/>
              </a:solidFill>
              <a:latin typeface="Meta Head IGM Cond Black" panose="02000A06040000020004" pitchFamily="2" charset="0"/>
            </a:endParaRPr>
          </a:p>
        </p:txBody>
      </p:sp>
      <p:sp>
        <p:nvSpPr>
          <p:cNvPr id="13" name="Rechteck 12"/>
          <p:cNvSpPr/>
          <p:nvPr/>
        </p:nvSpPr>
        <p:spPr>
          <a:xfrm>
            <a:off x="207049" y="285111"/>
            <a:ext cx="5264959" cy="461665"/>
          </a:xfrm>
          <a:prstGeom prst="rect">
            <a:avLst/>
          </a:prstGeom>
        </p:spPr>
        <p:txBody>
          <a:bodyPr wrap="square">
            <a:spAutoFit/>
          </a:bodyPr>
          <a:lstStyle/>
          <a:p>
            <a:r>
              <a:rPr lang="de-DE" sz="2400" dirty="0">
                <a:latin typeface="Meta Head IGM Cond Black" panose="02000A06040000020004" pitchFamily="2" charset="0"/>
              </a:rPr>
              <a:t>The </a:t>
            </a:r>
            <a:r>
              <a:rPr lang="de-DE" sz="2400" dirty="0" err="1">
                <a:latin typeface="Meta Head IGM Cond Black" panose="02000A06040000020004" pitchFamily="2" charset="0"/>
              </a:rPr>
              <a:t>company</a:t>
            </a:r>
            <a:r>
              <a:rPr lang="de-DE" sz="2400" dirty="0">
                <a:latin typeface="Meta Head IGM Cond Black" panose="02000A06040000020004" pitchFamily="2" charset="0"/>
              </a:rPr>
              <a:t> </a:t>
            </a:r>
            <a:r>
              <a:rPr lang="de-DE" sz="2400" dirty="0" err="1">
                <a:latin typeface="Meta Head IGM Cond Black" panose="02000A06040000020004" pitchFamily="2" charset="0"/>
              </a:rPr>
              <a:t>map</a:t>
            </a:r>
            <a:r>
              <a:rPr lang="de-DE" sz="2400" dirty="0">
                <a:latin typeface="Meta Head IGM Cond Black" panose="02000A06040000020004" pitchFamily="2" charset="0"/>
              </a:rPr>
              <a:t> </a:t>
            </a:r>
            <a:r>
              <a:rPr lang="de-DE" sz="2400" dirty="0" err="1">
                <a:latin typeface="Meta Head IGM Cond Black" panose="02000A06040000020004" pitchFamily="2" charset="0"/>
              </a:rPr>
              <a:t>process</a:t>
            </a:r>
            <a:endParaRPr lang="de-DE" sz="2400" dirty="0">
              <a:latin typeface="Meta Head IGM Cond Black" panose="02000A06040000020004" pitchFamily="2" charset="0"/>
            </a:endParaRPr>
          </a:p>
        </p:txBody>
      </p:sp>
    </p:spTree>
    <p:extLst>
      <p:ext uri="{BB962C8B-B14F-4D97-AF65-F5344CB8AC3E}">
        <p14:creationId xmlns:p14="http://schemas.microsoft.com/office/powerpoint/2010/main" val="58892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Fußzeilentext hier eingeben</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39" y="287537"/>
            <a:ext cx="2839484" cy="1855847"/>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39" y="2796760"/>
            <a:ext cx="2576327" cy="1848983"/>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757" y="287537"/>
            <a:ext cx="2789895" cy="1799091"/>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757" y="2745407"/>
            <a:ext cx="2789895" cy="1839616"/>
          </a:xfrm>
          <a:prstGeom prst="rect">
            <a:avLst/>
          </a:prstGeom>
        </p:spPr>
      </p:pic>
      <p:pic>
        <p:nvPicPr>
          <p:cNvPr id="1026" name="Picture 2" descr="https://lh3.googleusercontent.com/pw/ADCreHedulKIlALo-L4JHZ0Q-M9t5ujXcp3tupnTP0vsHesF20V3GmsZiT4Pkx3obOzmi9oYo0_vrtQPqCFBjdzYJQjIk3jXjiMH38gKNZwFey_2c77eWtS-Ub4A63ujy0usGnWf0ypd1iWh4CWo-AM1qydZ_Q=w1333-h966-s-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6966" y="1764532"/>
            <a:ext cx="2396791" cy="173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14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endParaRPr lang="de-DE" dirty="0"/>
          </a:p>
        </p:txBody>
      </p:sp>
      <p:pic>
        <p:nvPicPr>
          <p:cNvPr id="5" name="Grafik 4"/>
          <p:cNvPicPr>
            <a:picLocks noChangeAspect="1"/>
          </p:cNvPicPr>
          <p:nvPr/>
        </p:nvPicPr>
        <p:blipFill>
          <a:blip r:embed="rId2"/>
          <a:stretch>
            <a:fillRect/>
          </a:stretch>
        </p:blipFill>
        <p:spPr>
          <a:xfrm rot="20344713">
            <a:off x="699763" y="1076133"/>
            <a:ext cx="3594633" cy="1394117"/>
          </a:xfrm>
          <a:prstGeom prst="rect">
            <a:avLst/>
          </a:prstGeom>
        </p:spPr>
      </p:pic>
      <p:sp>
        <p:nvSpPr>
          <p:cNvPr id="6" name="Textfeld 5"/>
          <p:cNvSpPr txBox="1"/>
          <p:nvPr/>
        </p:nvSpPr>
        <p:spPr>
          <a:xfrm>
            <a:off x="3886200" y="2352368"/>
            <a:ext cx="3591232" cy="1131079"/>
          </a:xfrm>
          <a:prstGeom prst="rect">
            <a:avLst/>
          </a:prstGeom>
          <a:noFill/>
        </p:spPr>
        <p:txBody>
          <a:bodyPr wrap="square" rtlCol="0">
            <a:spAutoFit/>
          </a:bodyPr>
          <a:lstStyle/>
          <a:p>
            <a:r>
              <a:rPr lang="de-DE" b="1" dirty="0"/>
              <a:t>Nick Woischneck</a:t>
            </a:r>
          </a:p>
          <a:p>
            <a:r>
              <a:rPr lang="de-DE" dirty="0">
                <a:hlinkClick r:id="rId3"/>
              </a:rPr>
              <a:t>Nick.woischneck@igmetall.de</a:t>
            </a:r>
            <a:endParaRPr lang="de-DE" dirty="0"/>
          </a:p>
          <a:p>
            <a:endParaRPr lang="de-DE" dirty="0"/>
          </a:p>
          <a:p>
            <a:r>
              <a:rPr lang="de-DE" dirty="0"/>
              <a:t>0049 151 / 1623955</a:t>
            </a:r>
          </a:p>
          <a:p>
            <a:r>
              <a:rPr lang="de-DE" dirty="0"/>
              <a:t>www.igmetall.de</a:t>
            </a:r>
          </a:p>
        </p:txBody>
      </p:sp>
    </p:spTree>
    <p:extLst>
      <p:ext uri="{BB962C8B-B14F-4D97-AF65-F5344CB8AC3E}">
        <p14:creationId xmlns:p14="http://schemas.microsoft.com/office/powerpoint/2010/main" val="394637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Topics</a:t>
            </a:r>
          </a:p>
        </p:txBody>
      </p:sp>
      <p:sp>
        <p:nvSpPr>
          <p:cNvPr id="3" name="Inhaltsplatzhalter 2"/>
          <p:cNvSpPr>
            <a:spLocks noGrp="1"/>
          </p:cNvSpPr>
          <p:nvPr>
            <p:ph idx="1"/>
          </p:nvPr>
        </p:nvSpPr>
        <p:spPr/>
        <p:txBody>
          <a:bodyPr>
            <a:normAutofit/>
          </a:bodyPr>
          <a:lstStyle/>
          <a:p>
            <a:r>
              <a:rPr lang="de-DE" dirty="0"/>
              <a:t>IG Metall</a:t>
            </a:r>
          </a:p>
          <a:p>
            <a:r>
              <a:rPr lang="de-DE" dirty="0"/>
              <a:t>Future Collective Agreements</a:t>
            </a:r>
          </a:p>
          <a:p>
            <a:r>
              <a:rPr lang="de-DE" dirty="0" err="1"/>
              <a:t>Example</a:t>
            </a:r>
            <a:r>
              <a:rPr lang="de-DE" dirty="0"/>
              <a:t>: ZF</a:t>
            </a:r>
          </a:p>
          <a:p>
            <a:r>
              <a:rPr lang="de-DE" dirty="0"/>
              <a:t>The Company </a:t>
            </a:r>
            <a:r>
              <a:rPr lang="de-DE" dirty="0" err="1"/>
              <a:t>Map</a:t>
            </a:r>
            <a:r>
              <a:rPr lang="de-DE" dirty="0"/>
              <a:t> (</a:t>
            </a:r>
            <a:r>
              <a:rPr lang="de-DE" dirty="0" err="1"/>
              <a:t>Process</a:t>
            </a:r>
            <a:r>
              <a:rPr lang="de-DE" dirty="0"/>
              <a:t>)</a:t>
            </a:r>
          </a:p>
          <a:p>
            <a:r>
              <a:rPr lang="de-DE" dirty="0"/>
              <a:t>Feedback &amp; </a:t>
            </a:r>
            <a:r>
              <a:rPr lang="de-DE" dirty="0" err="1"/>
              <a:t>Discussion</a:t>
            </a:r>
            <a:r>
              <a:rPr lang="de-DE" dirty="0"/>
              <a:t> </a:t>
            </a:r>
          </a:p>
          <a:p>
            <a:endParaRPr lang="de-DE" dirty="0"/>
          </a:p>
          <a:p>
            <a:pPr marL="1350" indent="0">
              <a:buNone/>
            </a:pPr>
            <a:endParaRPr lang="de-DE" dirty="0"/>
          </a:p>
        </p:txBody>
      </p:sp>
    </p:spTree>
    <p:extLst>
      <p:ext uri="{BB962C8B-B14F-4D97-AF65-F5344CB8AC3E}">
        <p14:creationId xmlns:p14="http://schemas.microsoft.com/office/powerpoint/2010/main" val="151075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720412" y="2839080"/>
            <a:ext cx="8094406" cy="1240124"/>
          </a:xfrm>
          <a:prstGeom prst="rect">
            <a:avLst/>
          </a:prstGeom>
        </p:spPr>
      </p:pic>
      <p:pic>
        <p:nvPicPr>
          <p:cNvPr id="8" name="Grafik 7"/>
          <p:cNvPicPr>
            <a:picLocks noChangeAspect="1"/>
          </p:cNvPicPr>
          <p:nvPr/>
        </p:nvPicPr>
        <p:blipFill>
          <a:blip r:embed="rId3"/>
          <a:stretch>
            <a:fillRect/>
          </a:stretch>
        </p:blipFill>
        <p:spPr>
          <a:xfrm>
            <a:off x="720412" y="997318"/>
            <a:ext cx="8091287" cy="1201379"/>
          </a:xfrm>
          <a:prstGeom prst="rect">
            <a:avLst/>
          </a:prstGeom>
        </p:spPr>
      </p:pic>
      <p:sp>
        <p:nvSpPr>
          <p:cNvPr id="9" name="Textfeld 8"/>
          <p:cNvSpPr txBox="1"/>
          <p:nvPr/>
        </p:nvSpPr>
        <p:spPr>
          <a:xfrm>
            <a:off x="720412" y="320526"/>
            <a:ext cx="7363078" cy="461665"/>
          </a:xfrm>
          <a:prstGeom prst="rect">
            <a:avLst/>
          </a:prstGeom>
          <a:noFill/>
        </p:spPr>
        <p:txBody>
          <a:bodyPr wrap="square" rtlCol="0">
            <a:spAutoFit/>
          </a:bodyPr>
          <a:lstStyle/>
          <a:p>
            <a:pPr lvl="0">
              <a:defRPr/>
            </a:pPr>
            <a:r>
              <a:rPr kumimoji="0" lang="de-DE" sz="2400" b="0" i="0" u="none" strike="noStrike" kern="1200" cap="none" spc="0" normalizeH="0" baseline="0" noProof="0" dirty="0">
                <a:ln>
                  <a:noFill/>
                </a:ln>
                <a:solidFill>
                  <a:srgbClr val="E2051A"/>
                </a:solidFill>
                <a:effectLst/>
                <a:uLnTx/>
                <a:uFillTx/>
                <a:latin typeface="Meta Head IGM Cond Black" panose="02000A06040000020004" pitchFamily="2" charset="0"/>
              </a:rPr>
              <a:t>1. IG</a:t>
            </a:r>
            <a:r>
              <a:rPr kumimoji="0" lang="de-DE" sz="2400" b="0" i="0" u="none" strike="noStrike" kern="1200" cap="none" spc="0" normalizeH="0" noProof="0" dirty="0">
                <a:ln>
                  <a:noFill/>
                </a:ln>
                <a:solidFill>
                  <a:srgbClr val="E2051A"/>
                </a:solidFill>
                <a:effectLst/>
                <a:uLnTx/>
                <a:uFillTx/>
                <a:latin typeface="Meta Head IGM Cond Black" panose="02000A06040000020004" pitchFamily="2" charset="0"/>
              </a:rPr>
              <a:t> Metall </a:t>
            </a:r>
            <a:endParaRPr kumimoji="0" lang="de-DE" sz="2400" b="0" i="0" u="none" strike="noStrike" kern="1200" cap="none" spc="0" normalizeH="0" baseline="0" noProof="0" dirty="0">
              <a:ln>
                <a:noFill/>
              </a:ln>
              <a:solidFill>
                <a:srgbClr val="E2051A"/>
              </a:solidFill>
              <a:effectLst/>
              <a:uLnTx/>
              <a:uFillTx/>
              <a:latin typeface="Meta Head IGM Cond Black" panose="02000A06040000020004" pitchFamily="2" charset="0"/>
            </a:endParaRPr>
          </a:p>
        </p:txBody>
      </p:sp>
      <p:sp>
        <p:nvSpPr>
          <p:cNvPr id="11" name="Textfeld 10"/>
          <p:cNvSpPr txBox="1"/>
          <p:nvPr/>
        </p:nvSpPr>
        <p:spPr>
          <a:xfrm>
            <a:off x="848032" y="2300748"/>
            <a:ext cx="1762433" cy="300082"/>
          </a:xfrm>
          <a:prstGeom prst="rect">
            <a:avLst/>
          </a:prstGeom>
          <a:noFill/>
        </p:spPr>
        <p:txBody>
          <a:bodyPr wrap="square" rtlCol="0">
            <a:spAutoFit/>
          </a:bodyPr>
          <a:lstStyle/>
          <a:p>
            <a:endParaRPr lang="de-DE" dirty="0"/>
          </a:p>
        </p:txBody>
      </p:sp>
      <p:sp>
        <p:nvSpPr>
          <p:cNvPr id="12" name="Textfeld 11"/>
          <p:cNvSpPr txBox="1"/>
          <p:nvPr/>
        </p:nvSpPr>
        <p:spPr>
          <a:xfrm>
            <a:off x="763227" y="4100330"/>
            <a:ext cx="1847238" cy="276999"/>
          </a:xfrm>
          <a:prstGeom prst="rect">
            <a:avLst/>
          </a:prstGeom>
          <a:noFill/>
        </p:spPr>
        <p:txBody>
          <a:bodyPr wrap="square" rtlCol="0">
            <a:spAutoFit/>
          </a:bodyPr>
          <a:lstStyle/>
          <a:p>
            <a:r>
              <a:rPr lang="de-DE" sz="1200" b="1" dirty="0" err="1">
                <a:solidFill>
                  <a:schemeClr val="accent1">
                    <a:lumMod val="50000"/>
                  </a:schemeClr>
                </a:solidFill>
              </a:rPr>
              <a:t>Mechanical</a:t>
            </a:r>
            <a:r>
              <a:rPr lang="de-DE" sz="1200" b="1" dirty="0">
                <a:solidFill>
                  <a:schemeClr val="accent1">
                    <a:lumMod val="50000"/>
                  </a:schemeClr>
                </a:solidFill>
              </a:rPr>
              <a:t> Engineering</a:t>
            </a:r>
          </a:p>
        </p:txBody>
      </p:sp>
      <p:sp>
        <p:nvSpPr>
          <p:cNvPr id="13" name="Textfeld 12"/>
          <p:cNvSpPr txBox="1"/>
          <p:nvPr/>
        </p:nvSpPr>
        <p:spPr>
          <a:xfrm>
            <a:off x="4805215" y="2286906"/>
            <a:ext cx="1762433" cy="300082"/>
          </a:xfrm>
          <a:prstGeom prst="rect">
            <a:avLst/>
          </a:prstGeom>
          <a:noFill/>
        </p:spPr>
        <p:txBody>
          <a:bodyPr wrap="square" rtlCol="0">
            <a:spAutoFit/>
          </a:bodyPr>
          <a:lstStyle/>
          <a:p>
            <a:r>
              <a:rPr lang="de-DE" b="1" dirty="0" err="1">
                <a:solidFill>
                  <a:schemeClr val="accent1">
                    <a:lumMod val="50000"/>
                  </a:schemeClr>
                </a:solidFill>
              </a:rPr>
              <a:t>Crafts</a:t>
            </a:r>
            <a:endParaRPr lang="de-DE" b="1" dirty="0">
              <a:solidFill>
                <a:schemeClr val="accent1">
                  <a:lumMod val="50000"/>
                </a:schemeClr>
              </a:solidFill>
            </a:endParaRPr>
          </a:p>
        </p:txBody>
      </p:sp>
      <p:sp>
        <p:nvSpPr>
          <p:cNvPr id="14" name="Textfeld 13"/>
          <p:cNvSpPr txBox="1"/>
          <p:nvPr/>
        </p:nvSpPr>
        <p:spPr>
          <a:xfrm>
            <a:off x="2746677" y="4099637"/>
            <a:ext cx="1762433" cy="276999"/>
          </a:xfrm>
          <a:prstGeom prst="rect">
            <a:avLst/>
          </a:prstGeom>
          <a:noFill/>
        </p:spPr>
        <p:txBody>
          <a:bodyPr wrap="square" rtlCol="0">
            <a:spAutoFit/>
          </a:bodyPr>
          <a:lstStyle/>
          <a:p>
            <a:r>
              <a:rPr lang="de-DE" sz="1200" b="1" dirty="0">
                <a:solidFill>
                  <a:schemeClr val="accent1">
                    <a:lumMod val="50000"/>
                  </a:schemeClr>
                </a:solidFill>
              </a:rPr>
              <a:t>Iron </a:t>
            </a:r>
            <a:r>
              <a:rPr lang="de-DE" sz="1200" b="1" dirty="0" err="1">
                <a:solidFill>
                  <a:schemeClr val="accent1">
                    <a:lumMod val="50000"/>
                  </a:schemeClr>
                </a:solidFill>
              </a:rPr>
              <a:t>and</a:t>
            </a:r>
            <a:r>
              <a:rPr lang="de-DE" sz="1200" b="1" dirty="0">
                <a:solidFill>
                  <a:schemeClr val="accent1">
                    <a:lumMod val="50000"/>
                  </a:schemeClr>
                </a:solidFill>
              </a:rPr>
              <a:t> Steel</a:t>
            </a:r>
          </a:p>
        </p:txBody>
      </p:sp>
      <p:sp>
        <p:nvSpPr>
          <p:cNvPr id="15" name="Textfeld 14"/>
          <p:cNvSpPr txBox="1"/>
          <p:nvPr/>
        </p:nvSpPr>
        <p:spPr>
          <a:xfrm>
            <a:off x="4645323" y="4103338"/>
            <a:ext cx="1873656" cy="276999"/>
          </a:xfrm>
          <a:prstGeom prst="rect">
            <a:avLst/>
          </a:prstGeom>
          <a:noFill/>
        </p:spPr>
        <p:txBody>
          <a:bodyPr wrap="square" rtlCol="0">
            <a:spAutoFit/>
          </a:bodyPr>
          <a:lstStyle/>
          <a:p>
            <a:r>
              <a:rPr lang="de-DE" sz="1200" b="1" dirty="0">
                <a:solidFill>
                  <a:schemeClr val="accent1">
                    <a:lumMod val="50000"/>
                  </a:schemeClr>
                </a:solidFill>
              </a:rPr>
              <a:t>Wood, </a:t>
            </a:r>
            <a:r>
              <a:rPr lang="de-DE" sz="1200" b="1" dirty="0" err="1">
                <a:solidFill>
                  <a:schemeClr val="accent1">
                    <a:lumMod val="50000"/>
                  </a:schemeClr>
                </a:solidFill>
              </a:rPr>
              <a:t>Furniture</a:t>
            </a:r>
            <a:r>
              <a:rPr lang="de-DE" sz="1200" b="1" dirty="0">
                <a:solidFill>
                  <a:schemeClr val="accent1">
                    <a:lumMod val="50000"/>
                  </a:schemeClr>
                </a:solidFill>
              </a:rPr>
              <a:t>, </a:t>
            </a:r>
            <a:r>
              <a:rPr lang="de-DE" sz="1200" b="1" dirty="0" err="1">
                <a:solidFill>
                  <a:schemeClr val="accent1">
                    <a:lumMod val="50000"/>
                  </a:schemeClr>
                </a:solidFill>
              </a:rPr>
              <a:t>Plastic</a:t>
            </a:r>
            <a:endParaRPr lang="de-DE" sz="1200" b="1" dirty="0">
              <a:solidFill>
                <a:schemeClr val="accent1">
                  <a:lumMod val="50000"/>
                </a:schemeClr>
              </a:solidFill>
            </a:endParaRPr>
          </a:p>
        </p:txBody>
      </p:sp>
      <p:sp>
        <p:nvSpPr>
          <p:cNvPr id="16" name="Textfeld 15"/>
          <p:cNvSpPr txBox="1"/>
          <p:nvPr/>
        </p:nvSpPr>
        <p:spPr>
          <a:xfrm>
            <a:off x="6829929" y="4099637"/>
            <a:ext cx="1762433" cy="276999"/>
          </a:xfrm>
          <a:prstGeom prst="rect">
            <a:avLst/>
          </a:prstGeom>
          <a:noFill/>
        </p:spPr>
        <p:txBody>
          <a:bodyPr wrap="square" rtlCol="0">
            <a:spAutoFit/>
          </a:bodyPr>
          <a:lstStyle/>
          <a:p>
            <a:r>
              <a:rPr lang="de-DE" sz="1200" b="1" dirty="0" err="1">
                <a:solidFill>
                  <a:schemeClr val="accent1">
                    <a:lumMod val="50000"/>
                  </a:schemeClr>
                </a:solidFill>
              </a:rPr>
              <a:t>Metal</a:t>
            </a:r>
            <a:r>
              <a:rPr lang="de-DE" sz="1200" b="1" dirty="0">
                <a:solidFill>
                  <a:schemeClr val="accent1">
                    <a:lumMod val="50000"/>
                  </a:schemeClr>
                </a:solidFill>
              </a:rPr>
              <a:t> </a:t>
            </a:r>
            <a:r>
              <a:rPr lang="de-DE" sz="1200" b="1" dirty="0" err="1">
                <a:solidFill>
                  <a:schemeClr val="accent1">
                    <a:lumMod val="50000"/>
                  </a:schemeClr>
                </a:solidFill>
              </a:rPr>
              <a:t>and</a:t>
            </a:r>
            <a:r>
              <a:rPr lang="de-DE" sz="1200" b="1" dirty="0">
                <a:solidFill>
                  <a:schemeClr val="accent1">
                    <a:lumMod val="50000"/>
                  </a:schemeClr>
                </a:solidFill>
              </a:rPr>
              <a:t> </a:t>
            </a:r>
            <a:r>
              <a:rPr lang="de-DE" sz="1200" b="1" dirty="0" err="1">
                <a:solidFill>
                  <a:schemeClr val="accent1">
                    <a:lumMod val="50000"/>
                  </a:schemeClr>
                </a:solidFill>
              </a:rPr>
              <a:t>Electrical</a:t>
            </a:r>
            <a:endParaRPr lang="de-DE" sz="1200" b="1" dirty="0">
              <a:solidFill>
                <a:schemeClr val="accent1">
                  <a:lumMod val="50000"/>
                </a:schemeClr>
              </a:solidFill>
            </a:endParaRPr>
          </a:p>
        </p:txBody>
      </p:sp>
      <p:sp>
        <p:nvSpPr>
          <p:cNvPr id="17" name="Textfeld 16"/>
          <p:cNvSpPr txBox="1"/>
          <p:nvPr/>
        </p:nvSpPr>
        <p:spPr>
          <a:xfrm>
            <a:off x="763227" y="2272747"/>
            <a:ext cx="1762433" cy="276999"/>
          </a:xfrm>
          <a:prstGeom prst="rect">
            <a:avLst/>
          </a:prstGeom>
          <a:noFill/>
        </p:spPr>
        <p:txBody>
          <a:bodyPr wrap="square" rtlCol="0">
            <a:spAutoFit/>
          </a:bodyPr>
          <a:lstStyle/>
          <a:p>
            <a:r>
              <a:rPr lang="de-DE" sz="1200" b="1" dirty="0">
                <a:solidFill>
                  <a:schemeClr val="accent1">
                    <a:lumMod val="50000"/>
                  </a:schemeClr>
                </a:solidFill>
              </a:rPr>
              <a:t>New </a:t>
            </a:r>
            <a:r>
              <a:rPr lang="de-DE" sz="1200" b="1" dirty="0" err="1">
                <a:solidFill>
                  <a:schemeClr val="accent1">
                    <a:lumMod val="50000"/>
                  </a:schemeClr>
                </a:solidFill>
              </a:rPr>
              <a:t>Energies</a:t>
            </a:r>
            <a:endParaRPr lang="de-DE" sz="1200" b="1" dirty="0">
              <a:solidFill>
                <a:schemeClr val="accent1">
                  <a:lumMod val="50000"/>
                </a:schemeClr>
              </a:solidFill>
            </a:endParaRPr>
          </a:p>
        </p:txBody>
      </p:sp>
      <p:sp>
        <p:nvSpPr>
          <p:cNvPr id="18" name="Textfeld 17"/>
          <p:cNvSpPr txBox="1"/>
          <p:nvPr/>
        </p:nvSpPr>
        <p:spPr>
          <a:xfrm>
            <a:off x="2776878" y="2263783"/>
            <a:ext cx="1762433" cy="300082"/>
          </a:xfrm>
          <a:prstGeom prst="rect">
            <a:avLst/>
          </a:prstGeom>
          <a:noFill/>
        </p:spPr>
        <p:txBody>
          <a:bodyPr wrap="square" rtlCol="0">
            <a:spAutoFit/>
          </a:bodyPr>
          <a:lstStyle/>
          <a:p>
            <a:endParaRPr lang="de-DE" dirty="0"/>
          </a:p>
        </p:txBody>
      </p:sp>
      <p:sp>
        <p:nvSpPr>
          <p:cNvPr id="19" name="Textfeld 18"/>
          <p:cNvSpPr txBox="1"/>
          <p:nvPr/>
        </p:nvSpPr>
        <p:spPr>
          <a:xfrm>
            <a:off x="2787941" y="2307299"/>
            <a:ext cx="1762433" cy="276999"/>
          </a:xfrm>
          <a:prstGeom prst="rect">
            <a:avLst/>
          </a:prstGeom>
          <a:noFill/>
        </p:spPr>
        <p:txBody>
          <a:bodyPr wrap="square" rtlCol="0">
            <a:spAutoFit/>
          </a:bodyPr>
          <a:lstStyle/>
          <a:p>
            <a:r>
              <a:rPr lang="de-DE" sz="1200" b="1" dirty="0">
                <a:solidFill>
                  <a:schemeClr val="accent1">
                    <a:lumMod val="50000"/>
                  </a:schemeClr>
                </a:solidFill>
              </a:rPr>
              <a:t>Textile Industries</a:t>
            </a:r>
          </a:p>
        </p:txBody>
      </p:sp>
      <p:sp>
        <p:nvSpPr>
          <p:cNvPr id="20" name="Textfeld 19"/>
          <p:cNvSpPr txBox="1"/>
          <p:nvPr/>
        </p:nvSpPr>
        <p:spPr>
          <a:xfrm>
            <a:off x="6829929" y="2272747"/>
            <a:ext cx="1762433" cy="276999"/>
          </a:xfrm>
          <a:prstGeom prst="rect">
            <a:avLst/>
          </a:prstGeom>
          <a:noFill/>
        </p:spPr>
        <p:txBody>
          <a:bodyPr wrap="square" rtlCol="0">
            <a:spAutoFit/>
          </a:bodyPr>
          <a:lstStyle/>
          <a:p>
            <a:r>
              <a:rPr lang="de-DE" sz="1200" b="1" dirty="0">
                <a:solidFill>
                  <a:schemeClr val="accent1">
                    <a:lumMod val="50000"/>
                  </a:schemeClr>
                </a:solidFill>
              </a:rPr>
              <a:t>IT </a:t>
            </a:r>
            <a:r>
              <a:rPr lang="de-DE" sz="1200" b="1" dirty="0" err="1">
                <a:solidFill>
                  <a:schemeClr val="accent1">
                    <a:lumMod val="50000"/>
                  </a:schemeClr>
                </a:solidFill>
              </a:rPr>
              <a:t>and</a:t>
            </a:r>
            <a:r>
              <a:rPr lang="de-DE" sz="1200" b="1" dirty="0">
                <a:solidFill>
                  <a:schemeClr val="accent1">
                    <a:lumMod val="50000"/>
                  </a:schemeClr>
                </a:solidFill>
              </a:rPr>
              <a:t> Engineering </a:t>
            </a:r>
          </a:p>
        </p:txBody>
      </p:sp>
    </p:spTree>
    <p:extLst>
      <p:ext uri="{BB962C8B-B14F-4D97-AF65-F5344CB8AC3E}">
        <p14:creationId xmlns:p14="http://schemas.microsoft.com/office/powerpoint/2010/main" val="419592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Gerade Verbindung mit Pfeil 15"/>
          <p:cNvCxnSpPr/>
          <p:nvPr/>
        </p:nvCxnSpPr>
        <p:spPr>
          <a:xfrm flipH="1" flipV="1">
            <a:off x="1645477" y="1756679"/>
            <a:ext cx="6022" cy="2250261"/>
          </a:xfrm>
          <a:prstGeom prst="straightConnector1">
            <a:avLst/>
          </a:prstGeom>
          <a:ln w="12700">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1651498" y="4006939"/>
            <a:ext cx="4841413" cy="0"/>
          </a:xfrm>
          <a:prstGeom prst="straightConnector1">
            <a:avLst/>
          </a:prstGeom>
          <a:ln w="12700">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2145275" y="1157040"/>
            <a:ext cx="4142901" cy="218650"/>
          </a:xfrm>
          <a:prstGeom prst="rect">
            <a:avLst/>
          </a:prstGeom>
          <a:noFill/>
        </p:spPr>
        <p:txBody>
          <a:bodyPr wrap="square" rtlCol="0">
            <a:spAutoFit/>
          </a:bodyPr>
          <a:lstStyle/>
          <a:p>
            <a:pPr defTabSz="555485">
              <a:defRPr/>
            </a:pPr>
            <a:r>
              <a:rPr lang="en-US" sz="821" b="1" dirty="0">
                <a:solidFill>
                  <a:srgbClr val="E2051A"/>
                </a:solidFill>
              </a:rPr>
              <a:t>Stages of crisis/options for action</a:t>
            </a:r>
            <a:endParaRPr lang="de-DE" sz="821" b="1" dirty="0">
              <a:solidFill>
                <a:srgbClr val="E2051A"/>
              </a:solidFill>
              <a:latin typeface="Meta IGM"/>
            </a:endParaRPr>
          </a:p>
        </p:txBody>
      </p:sp>
      <p:sp>
        <p:nvSpPr>
          <p:cNvPr id="20" name="Textfeld 19"/>
          <p:cNvSpPr txBox="1"/>
          <p:nvPr/>
        </p:nvSpPr>
        <p:spPr>
          <a:xfrm>
            <a:off x="1287328" y="2360024"/>
            <a:ext cx="315471" cy="983768"/>
          </a:xfrm>
          <a:prstGeom prst="rect">
            <a:avLst/>
          </a:prstGeom>
          <a:noFill/>
        </p:spPr>
        <p:txBody>
          <a:bodyPr vert="vert270" wrap="square" rtlCol="0">
            <a:spAutoFit/>
          </a:bodyPr>
          <a:lstStyle/>
          <a:p>
            <a:pPr defTabSz="555485">
              <a:defRPr/>
            </a:pPr>
            <a:r>
              <a:rPr lang="de-DE" sz="850" b="1" dirty="0" err="1"/>
              <a:t>room</a:t>
            </a:r>
            <a:r>
              <a:rPr lang="de-DE" sz="850" b="1" dirty="0"/>
              <a:t> </a:t>
            </a:r>
            <a:r>
              <a:rPr lang="de-DE" sz="850" b="1" dirty="0" err="1"/>
              <a:t>for</a:t>
            </a:r>
            <a:r>
              <a:rPr lang="de-DE" sz="850" b="1" dirty="0"/>
              <a:t> </a:t>
            </a:r>
            <a:r>
              <a:rPr lang="de-DE" sz="850" b="1" dirty="0" err="1"/>
              <a:t>maneuver</a:t>
            </a:r>
            <a:endParaRPr lang="de-DE" sz="850" b="1" dirty="0">
              <a:solidFill>
                <a:srgbClr val="E2051A"/>
              </a:solidFill>
              <a:latin typeface="Meta IGM"/>
            </a:endParaRPr>
          </a:p>
        </p:txBody>
      </p:sp>
      <p:sp>
        <p:nvSpPr>
          <p:cNvPr id="21" name="Textfeld 20"/>
          <p:cNvSpPr txBox="1"/>
          <p:nvPr/>
        </p:nvSpPr>
        <p:spPr>
          <a:xfrm>
            <a:off x="3957789" y="4065211"/>
            <a:ext cx="638296" cy="218650"/>
          </a:xfrm>
          <a:prstGeom prst="rect">
            <a:avLst/>
          </a:prstGeom>
          <a:noFill/>
        </p:spPr>
        <p:txBody>
          <a:bodyPr wrap="square" rtlCol="0">
            <a:spAutoFit/>
          </a:bodyPr>
          <a:lstStyle/>
          <a:p>
            <a:pPr defTabSz="555485">
              <a:defRPr/>
            </a:pPr>
            <a:r>
              <a:rPr lang="de-DE" sz="821" b="1" dirty="0">
                <a:solidFill>
                  <a:srgbClr val="E2051A"/>
                </a:solidFill>
                <a:latin typeface="Meta IGM"/>
              </a:rPr>
              <a:t>Time</a:t>
            </a:r>
          </a:p>
        </p:txBody>
      </p:sp>
      <p:cxnSp>
        <p:nvCxnSpPr>
          <p:cNvPr id="30" name="Gekrümmter Verbinder 29"/>
          <p:cNvCxnSpPr/>
          <p:nvPr/>
        </p:nvCxnSpPr>
        <p:spPr>
          <a:xfrm>
            <a:off x="1869570" y="1975987"/>
            <a:ext cx="4358389" cy="1800476"/>
          </a:xfrm>
          <a:prstGeom prst="curvedConnector3">
            <a:avLst>
              <a:gd name="adj1" fmla="val 41987"/>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2253665" y="1732919"/>
            <a:ext cx="1120028" cy="218650"/>
          </a:xfrm>
          <a:prstGeom prst="rect">
            <a:avLst/>
          </a:prstGeom>
          <a:solidFill>
            <a:schemeClr val="accent4">
              <a:lumMod val="60000"/>
              <a:lumOff val="40000"/>
            </a:schemeClr>
          </a:solidFill>
          <a:ln w="6350">
            <a:solidFill>
              <a:schemeClr val="accent6">
                <a:lumMod val="10000"/>
              </a:schemeClr>
            </a:solidFill>
          </a:ln>
        </p:spPr>
        <p:txBody>
          <a:bodyPr wrap="square" rtlCol="0">
            <a:spAutoFit/>
          </a:bodyPr>
          <a:lstStyle/>
          <a:p>
            <a:pPr defTabSz="555485">
              <a:defRPr/>
            </a:pPr>
            <a:r>
              <a:rPr lang="de-DE" sz="821" dirty="0" err="1">
                <a:solidFill>
                  <a:srgbClr val="DADADA">
                    <a:lumMod val="10000"/>
                  </a:srgbClr>
                </a:solidFill>
              </a:rPr>
              <a:t>Strategy</a:t>
            </a:r>
            <a:r>
              <a:rPr lang="de-DE" sz="821" dirty="0">
                <a:solidFill>
                  <a:srgbClr val="DADADA">
                    <a:lumMod val="10000"/>
                  </a:srgbClr>
                </a:solidFill>
              </a:rPr>
              <a:t> </a:t>
            </a:r>
            <a:r>
              <a:rPr lang="de-DE" sz="821" dirty="0" err="1">
                <a:solidFill>
                  <a:srgbClr val="DADADA">
                    <a:lumMod val="10000"/>
                  </a:srgbClr>
                </a:solidFill>
              </a:rPr>
              <a:t>crisis</a:t>
            </a:r>
            <a:endParaRPr lang="de-DE" sz="821" dirty="0">
              <a:solidFill>
                <a:srgbClr val="DADADA">
                  <a:lumMod val="10000"/>
                </a:srgbClr>
              </a:solidFill>
              <a:latin typeface="Meta IGM"/>
            </a:endParaRPr>
          </a:p>
        </p:txBody>
      </p:sp>
      <p:sp>
        <p:nvSpPr>
          <p:cNvPr id="42" name="Textfeld 41"/>
          <p:cNvSpPr txBox="1"/>
          <p:nvPr/>
        </p:nvSpPr>
        <p:spPr>
          <a:xfrm>
            <a:off x="3527241" y="2133359"/>
            <a:ext cx="1508429" cy="218650"/>
          </a:xfrm>
          <a:prstGeom prst="rect">
            <a:avLst/>
          </a:prstGeom>
          <a:solidFill>
            <a:schemeClr val="accent2">
              <a:lumMod val="40000"/>
              <a:lumOff val="60000"/>
            </a:schemeClr>
          </a:solidFill>
          <a:ln w="6350">
            <a:solidFill>
              <a:schemeClr val="accent6">
                <a:lumMod val="10000"/>
              </a:schemeClr>
            </a:solidFill>
          </a:ln>
        </p:spPr>
        <p:txBody>
          <a:bodyPr wrap="square" rtlCol="0">
            <a:spAutoFit/>
          </a:bodyPr>
          <a:lstStyle/>
          <a:p>
            <a:pPr defTabSz="555485">
              <a:defRPr/>
            </a:pPr>
            <a:r>
              <a:rPr lang="de-DE" sz="821" dirty="0" err="1">
                <a:solidFill>
                  <a:srgbClr val="DADADA">
                    <a:lumMod val="10000"/>
                  </a:srgbClr>
                </a:solidFill>
              </a:rPr>
              <a:t>Product</a:t>
            </a:r>
            <a:r>
              <a:rPr lang="de-DE" sz="821" dirty="0">
                <a:solidFill>
                  <a:srgbClr val="DADADA">
                    <a:lumMod val="10000"/>
                  </a:srgbClr>
                </a:solidFill>
              </a:rPr>
              <a:t>/</a:t>
            </a:r>
            <a:r>
              <a:rPr lang="de-DE" sz="821" dirty="0" err="1">
                <a:solidFill>
                  <a:srgbClr val="DADADA">
                    <a:lumMod val="10000"/>
                  </a:srgbClr>
                </a:solidFill>
              </a:rPr>
              <a:t>sales</a:t>
            </a:r>
            <a:r>
              <a:rPr lang="de-DE" sz="821" dirty="0">
                <a:solidFill>
                  <a:srgbClr val="DADADA">
                    <a:lumMod val="10000"/>
                  </a:srgbClr>
                </a:solidFill>
              </a:rPr>
              <a:t> </a:t>
            </a:r>
            <a:r>
              <a:rPr lang="de-DE" sz="821" dirty="0" err="1">
                <a:solidFill>
                  <a:srgbClr val="DADADA">
                    <a:lumMod val="10000"/>
                  </a:srgbClr>
                </a:solidFill>
              </a:rPr>
              <a:t>crisis</a:t>
            </a:r>
            <a:endParaRPr lang="de-DE" sz="821" dirty="0">
              <a:solidFill>
                <a:srgbClr val="DADADA">
                  <a:lumMod val="10000"/>
                </a:srgbClr>
              </a:solidFill>
              <a:latin typeface="Meta IGM"/>
            </a:endParaRPr>
          </a:p>
        </p:txBody>
      </p:sp>
      <p:sp>
        <p:nvSpPr>
          <p:cNvPr id="43" name="Textfeld 42"/>
          <p:cNvSpPr txBox="1"/>
          <p:nvPr/>
        </p:nvSpPr>
        <p:spPr>
          <a:xfrm>
            <a:off x="3879507" y="2786708"/>
            <a:ext cx="1077882" cy="218650"/>
          </a:xfrm>
          <a:prstGeom prst="rect">
            <a:avLst/>
          </a:prstGeom>
          <a:solidFill>
            <a:schemeClr val="tx1">
              <a:lumMod val="20000"/>
              <a:lumOff val="80000"/>
            </a:schemeClr>
          </a:solidFill>
          <a:ln w="6350">
            <a:solidFill>
              <a:schemeClr val="accent6">
                <a:lumMod val="10000"/>
              </a:schemeClr>
            </a:solidFill>
          </a:ln>
        </p:spPr>
        <p:txBody>
          <a:bodyPr wrap="square" rtlCol="0">
            <a:spAutoFit/>
          </a:bodyPr>
          <a:lstStyle/>
          <a:p>
            <a:pPr defTabSz="555485">
              <a:defRPr/>
            </a:pPr>
            <a:r>
              <a:rPr lang="de-DE" sz="821" dirty="0" err="1">
                <a:solidFill>
                  <a:srgbClr val="DADADA">
                    <a:lumMod val="10000"/>
                  </a:srgbClr>
                </a:solidFill>
              </a:rPr>
              <a:t>Sales</a:t>
            </a:r>
            <a:r>
              <a:rPr lang="de-DE" sz="821" dirty="0">
                <a:solidFill>
                  <a:srgbClr val="DADADA">
                    <a:lumMod val="10000"/>
                  </a:srgbClr>
                </a:solidFill>
              </a:rPr>
              <a:t> </a:t>
            </a:r>
            <a:r>
              <a:rPr lang="de-DE" sz="821" dirty="0" err="1">
                <a:solidFill>
                  <a:srgbClr val="DADADA">
                    <a:lumMod val="10000"/>
                  </a:srgbClr>
                </a:solidFill>
              </a:rPr>
              <a:t>crisis</a:t>
            </a:r>
            <a:endParaRPr lang="de-DE" sz="821" dirty="0">
              <a:solidFill>
                <a:srgbClr val="DADADA">
                  <a:lumMod val="10000"/>
                </a:srgbClr>
              </a:solidFill>
              <a:latin typeface="Meta IGM"/>
            </a:endParaRPr>
          </a:p>
        </p:txBody>
      </p:sp>
      <p:sp>
        <p:nvSpPr>
          <p:cNvPr id="44" name="Textfeld 43"/>
          <p:cNvSpPr txBox="1"/>
          <p:nvPr/>
        </p:nvSpPr>
        <p:spPr>
          <a:xfrm>
            <a:off x="4858024" y="3253385"/>
            <a:ext cx="1141113" cy="218650"/>
          </a:xfrm>
          <a:prstGeom prst="rect">
            <a:avLst/>
          </a:prstGeom>
          <a:solidFill>
            <a:schemeClr val="tx1">
              <a:lumMod val="60000"/>
              <a:lumOff val="40000"/>
            </a:schemeClr>
          </a:solidFill>
          <a:ln w="6350">
            <a:solidFill>
              <a:schemeClr val="accent6">
                <a:lumMod val="10000"/>
              </a:schemeClr>
            </a:solidFill>
          </a:ln>
        </p:spPr>
        <p:txBody>
          <a:bodyPr wrap="square" rtlCol="0">
            <a:spAutoFit/>
          </a:bodyPr>
          <a:lstStyle/>
          <a:p>
            <a:pPr defTabSz="555485">
              <a:defRPr/>
            </a:pPr>
            <a:r>
              <a:rPr lang="de-DE" sz="821">
                <a:solidFill>
                  <a:srgbClr val="DADADA">
                    <a:lumMod val="10000"/>
                  </a:srgbClr>
                </a:solidFill>
              </a:rPr>
              <a:t>Liquidity crisis</a:t>
            </a:r>
            <a:endParaRPr lang="de-DE" sz="821" dirty="0">
              <a:solidFill>
                <a:srgbClr val="DADADA">
                  <a:lumMod val="10000"/>
                </a:srgbClr>
              </a:solidFill>
              <a:latin typeface="Meta IGM"/>
            </a:endParaRPr>
          </a:p>
        </p:txBody>
      </p:sp>
      <p:sp>
        <p:nvSpPr>
          <p:cNvPr id="45" name="Textfeld 44"/>
          <p:cNvSpPr txBox="1"/>
          <p:nvPr/>
        </p:nvSpPr>
        <p:spPr>
          <a:xfrm>
            <a:off x="6348382" y="3629740"/>
            <a:ext cx="782828" cy="218650"/>
          </a:xfrm>
          <a:prstGeom prst="rect">
            <a:avLst/>
          </a:prstGeom>
          <a:solidFill>
            <a:schemeClr val="tx1"/>
          </a:solidFill>
          <a:ln w="6350">
            <a:solidFill>
              <a:schemeClr val="accent6">
                <a:lumMod val="10000"/>
              </a:schemeClr>
            </a:solidFill>
          </a:ln>
        </p:spPr>
        <p:txBody>
          <a:bodyPr wrap="square" rtlCol="0">
            <a:spAutoFit/>
          </a:bodyPr>
          <a:lstStyle/>
          <a:p>
            <a:pPr defTabSz="555485">
              <a:defRPr/>
            </a:pPr>
            <a:r>
              <a:rPr lang="de-DE" sz="821">
                <a:solidFill>
                  <a:srgbClr val="DADADA">
                    <a:lumMod val="10000"/>
                  </a:srgbClr>
                </a:solidFill>
              </a:rPr>
              <a:t>insolvency</a:t>
            </a:r>
            <a:endParaRPr lang="de-DE" sz="821" dirty="0">
              <a:solidFill>
                <a:srgbClr val="DADADA">
                  <a:lumMod val="10000"/>
                </a:srgbClr>
              </a:solidFill>
              <a:latin typeface="Meta IGM"/>
            </a:endParaRPr>
          </a:p>
        </p:txBody>
      </p:sp>
      <p:sp>
        <p:nvSpPr>
          <p:cNvPr id="46" name="Gleichschenkliges Dreieck 45"/>
          <p:cNvSpPr/>
          <p:nvPr/>
        </p:nvSpPr>
        <p:spPr>
          <a:xfrm rot="5400000">
            <a:off x="6182795" y="3719256"/>
            <a:ext cx="87315" cy="123444"/>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5485">
              <a:defRPr/>
            </a:pPr>
            <a:endParaRPr lang="de-DE" sz="821">
              <a:solidFill>
                <a:srgbClr val="FFFFFF"/>
              </a:solidFill>
              <a:latin typeface="Meta IGM"/>
            </a:endParaRPr>
          </a:p>
        </p:txBody>
      </p:sp>
      <p:cxnSp>
        <p:nvCxnSpPr>
          <p:cNvPr id="3" name="Gerade Verbindung mit Pfeil 2"/>
          <p:cNvCxnSpPr/>
          <p:nvPr/>
        </p:nvCxnSpPr>
        <p:spPr>
          <a:xfrm flipV="1">
            <a:off x="3046684" y="1553136"/>
            <a:ext cx="3641126" cy="580223"/>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Ellipse 4"/>
          <p:cNvSpPr/>
          <p:nvPr/>
        </p:nvSpPr>
        <p:spPr>
          <a:xfrm>
            <a:off x="2782281" y="2048218"/>
            <a:ext cx="264404" cy="243363"/>
          </a:xfrm>
          <a:prstGeom prst="ellipse">
            <a:avLst/>
          </a:pr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5485">
              <a:defRPr/>
            </a:pPr>
            <a:endParaRPr lang="de-DE" sz="821">
              <a:solidFill>
                <a:srgbClr val="FFFFFF"/>
              </a:solidFill>
              <a:latin typeface="Meta IGM"/>
            </a:endParaRPr>
          </a:p>
        </p:txBody>
      </p:sp>
      <p:sp>
        <p:nvSpPr>
          <p:cNvPr id="6" name="Textfeld 5"/>
          <p:cNvSpPr txBox="1"/>
          <p:nvPr/>
        </p:nvSpPr>
        <p:spPr>
          <a:xfrm rot="21086552">
            <a:off x="4054140" y="1546450"/>
            <a:ext cx="2438771" cy="218650"/>
          </a:xfrm>
          <a:prstGeom prst="rect">
            <a:avLst/>
          </a:prstGeom>
          <a:noFill/>
        </p:spPr>
        <p:txBody>
          <a:bodyPr wrap="square" rtlCol="0">
            <a:spAutoFit/>
          </a:bodyPr>
          <a:lstStyle/>
          <a:p>
            <a:pPr defTabSz="555485">
              <a:defRPr/>
            </a:pPr>
            <a:r>
              <a:rPr lang="de-DE" sz="821" b="1" dirty="0">
                <a:solidFill>
                  <a:srgbClr val="5B9945"/>
                </a:solidFill>
              </a:rPr>
              <a:t>“Future </a:t>
            </a:r>
            <a:r>
              <a:rPr lang="de-DE" sz="821" b="1" dirty="0" err="1">
                <a:solidFill>
                  <a:srgbClr val="5B9945"/>
                </a:solidFill>
              </a:rPr>
              <a:t>agrreements</a:t>
            </a:r>
            <a:r>
              <a:rPr lang="de-DE" sz="821" b="1" dirty="0">
                <a:solidFill>
                  <a:srgbClr val="5B9945"/>
                </a:solidFill>
              </a:rPr>
              <a:t>” </a:t>
            </a:r>
            <a:r>
              <a:rPr lang="de-DE" sz="821" b="1" dirty="0" err="1">
                <a:solidFill>
                  <a:srgbClr val="5B9945"/>
                </a:solidFill>
              </a:rPr>
              <a:t>approach</a:t>
            </a:r>
            <a:endParaRPr lang="de-DE" sz="821" b="1" dirty="0">
              <a:solidFill>
                <a:srgbClr val="5B9945"/>
              </a:solidFill>
              <a:latin typeface="Meta IGM"/>
            </a:endParaRPr>
          </a:p>
        </p:txBody>
      </p:sp>
      <p:sp>
        <p:nvSpPr>
          <p:cNvPr id="22" name="Ellipse 21"/>
          <p:cNvSpPr/>
          <p:nvPr/>
        </p:nvSpPr>
        <p:spPr>
          <a:xfrm>
            <a:off x="4808559" y="3526530"/>
            <a:ext cx="264404" cy="243363"/>
          </a:xfrm>
          <a:prstGeom prst="ellipse">
            <a:avLst/>
          </a:prstGeom>
          <a:noFill/>
          <a:ln w="22225">
            <a:solidFill>
              <a:srgbClr val="E30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5485">
              <a:defRPr/>
            </a:pPr>
            <a:endParaRPr lang="de-DE" sz="821">
              <a:solidFill>
                <a:srgbClr val="FFFFFF"/>
              </a:solidFill>
              <a:latin typeface="Meta IGM"/>
            </a:endParaRPr>
          </a:p>
        </p:txBody>
      </p:sp>
      <p:sp>
        <p:nvSpPr>
          <p:cNvPr id="9" name="Textfeld 8"/>
          <p:cNvSpPr txBox="1"/>
          <p:nvPr/>
        </p:nvSpPr>
        <p:spPr>
          <a:xfrm>
            <a:off x="3957789" y="3794526"/>
            <a:ext cx="1926931" cy="218650"/>
          </a:xfrm>
          <a:prstGeom prst="rect">
            <a:avLst/>
          </a:prstGeom>
          <a:noFill/>
        </p:spPr>
        <p:txBody>
          <a:bodyPr wrap="square" rtlCol="0">
            <a:spAutoFit/>
          </a:bodyPr>
          <a:lstStyle/>
          <a:p>
            <a:pPr defTabSz="555485">
              <a:defRPr/>
            </a:pPr>
            <a:r>
              <a:rPr lang="en-US" sz="821" dirty="0">
                <a:solidFill>
                  <a:srgbClr val="E2051A"/>
                </a:solidFill>
              </a:rPr>
              <a:t>Inclusion of IG </a:t>
            </a:r>
            <a:r>
              <a:rPr lang="en-US" sz="821" dirty="0" err="1">
                <a:solidFill>
                  <a:srgbClr val="E2051A"/>
                </a:solidFill>
              </a:rPr>
              <a:t>Metall</a:t>
            </a:r>
            <a:r>
              <a:rPr lang="en-US" sz="821" dirty="0">
                <a:solidFill>
                  <a:srgbClr val="E2051A"/>
                </a:solidFill>
              </a:rPr>
              <a:t> currently</a:t>
            </a:r>
            <a:r>
              <a:rPr lang="de-DE" sz="821" dirty="0">
                <a:solidFill>
                  <a:srgbClr val="E2051A"/>
                </a:solidFill>
                <a:latin typeface="Meta IGM"/>
              </a:rPr>
              <a:t>.</a:t>
            </a:r>
          </a:p>
        </p:txBody>
      </p:sp>
      <p:pic>
        <p:nvPicPr>
          <p:cNvPr id="23" name="Grafik 22"/>
          <p:cNvPicPr>
            <a:picLocks noChangeAspect="1"/>
          </p:cNvPicPr>
          <p:nvPr/>
        </p:nvPicPr>
        <p:blipFill>
          <a:blip r:embed="rId3"/>
          <a:stretch>
            <a:fillRect/>
          </a:stretch>
        </p:blipFill>
        <p:spPr>
          <a:xfrm>
            <a:off x="6004970" y="620246"/>
            <a:ext cx="1265774" cy="637621"/>
          </a:xfrm>
          <a:prstGeom prst="rect">
            <a:avLst/>
          </a:prstGeom>
        </p:spPr>
      </p:pic>
    </p:spTree>
    <p:extLst>
      <p:ext uri="{BB962C8B-B14F-4D97-AF65-F5344CB8AC3E}">
        <p14:creationId xmlns:p14="http://schemas.microsoft.com/office/powerpoint/2010/main" val="374280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bgerundetes Rechteck 10"/>
          <p:cNvSpPr/>
          <p:nvPr/>
        </p:nvSpPr>
        <p:spPr>
          <a:xfrm>
            <a:off x="158501" y="1195076"/>
            <a:ext cx="8681314" cy="606774"/>
          </a:xfrm>
          <a:prstGeom prst="roundRect">
            <a:avLst/>
          </a:prstGeom>
          <a:noFill/>
          <a:ln>
            <a:solidFill>
              <a:srgbClr val="3C3C3B"/>
            </a:solidFill>
          </a:ln>
        </p:spPr>
        <p:style>
          <a:lnRef idx="2">
            <a:schemeClr val="accent4">
              <a:shade val="50000"/>
            </a:schemeClr>
          </a:lnRef>
          <a:fillRef idx="1">
            <a:schemeClr val="accent4"/>
          </a:fillRef>
          <a:effectRef idx="0">
            <a:schemeClr val="accent4"/>
          </a:effectRef>
          <a:fontRef idx="minor">
            <a:schemeClr val="lt1"/>
          </a:fontRef>
        </p:style>
        <p:txBody>
          <a:bodyPr lIns="72000" tIns="72000" rIns="0" bIns="72000" rtlCol="0" anchor="ctr"/>
          <a:lstStyle/>
          <a:p>
            <a:pPr lvl="0">
              <a:defRPr/>
            </a:pPr>
            <a:r>
              <a:rPr lang="en-US" sz="1800" b="1" dirty="0">
                <a:solidFill>
                  <a:srgbClr val="3C3C3B"/>
                </a:solidFill>
              </a:rPr>
              <a:t>The operating parties advise on the challenges of the transformation.</a:t>
            </a:r>
            <a:endParaRPr kumimoji="0" lang="de-DE" sz="1800" b="1" i="0" u="none" strike="noStrike" kern="1200" cap="none" spc="0" normalizeH="0" baseline="0" noProof="0" dirty="0">
              <a:ln>
                <a:noFill/>
              </a:ln>
              <a:solidFill>
                <a:srgbClr val="3C3C3B"/>
              </a:solidFill>
              <a:effectLst/>
              <a:uLnTx/>
              <a:uFillTx/>
              <a:latin typeface="Meta IGM"/>
              <a:ea typeface="+mn-ea"/>
              <a:cs typeface="+mn-cs"/>
            </a:endParaRPr>
          </a:p>
        </p:txBody>
      </p:sp>
      <p:sp>
        <p:nvSpPr>
          <p:cNvPr id="12" name="Abgerundetes Rechteck 11"/>
          <p:cNvSpPr/>
          <p:nvPr/>
        </p:nvSpPr>
        <p:spPr>
          <a:xfrm>
            <a:off x="158501" y="1992838"/>
            <a:ext cx="8681314" cy="606774"/>
          </a:xfrm>
          <a:prstGeom prst="roundRect">
            <a:avLst/>
          </a:prstGeom>
          <a:noFill/>
          <a:ln>
            <a:solidFill>
              <a:srgbClr val="3C3C3B"/>
            </a:solidFill>
          </a:ln>
        </p:spPr>
        <p:style>
          <a:lnRef idx="2">
            <a:schemeClr val="accent4">
              <a:shade val="50000"/>
            </a:schemeClr>
          </a:lnRef>
          <a:fillRef idx="1">
            <a:schemeClr val="accent4"/>
          </a:fillRef>
          <a:effectRef idx="0">
            <a:schemeClr val="accent4"/>
          </a:effectRef>
          <a:fontRef idx="minor">
            <a:schemeClr val="lt1"/>
          </a:fontRef>
        </p:style>
        <p:txBody>
          <a:bodyPr lIns="72000" tIns="72000" rIns="0" bIns="72000" rtlCol="0" anchor="ctr"/>
          <a:lstStyle/>
          <a:p>
            <a:pPr lvl="0">
              <a:defRPr/>
            </a:pPr>
            <a:r>
              <a:rPr lang="en-US" sz="1800" b="1" dirty="0">
                <a:solidFill>
                  <a:srgbClr val="3C3C3B"/>
                </a:solidFill>
              </a:rPr>
              <a:t>Each company party can consult the collective bargaining parties.</a:t>
            </a:r>
            <a:endParaRPr kumimoji="0" lang="de-DE" sz="1800" b="0" i="0" u="none" strike="noStrike" kern="1200" cap="none" spc="0" normalizeH="0" baseline="0" noProof="0" dirty="0">
              <a:ln>
                <a:noFill/>
              </a:ln>
              <a:solidFill>
                <a:srgbClr val="3C3C3B"/>
              </a:solidFill>
              <a:effectLst/>
              <a:uLnTx/>
              <a:uFillTx/>
              <a:latin typeface="Meta IGM"/>
              <a:ea typeface="+mn-ea"/>
              <a:cs typeface="+mn-cs"/>
            </a:endParaRPr>
          </a:p>
        </p:txBody>
      </p:sp>
      <p:sp>
        <p:nvSpPr>
          <p:cNvPr id="13" name="Abgerundetes Rechteck 12"/>
          <p:cNvSpPr/>
          <p:nvPr/>
        </p:nvSpPr>
        <p:spPr>
          <a:xfrm>
            <a:off x="158500" y="2805200"/>
            <a:ext cx="8681315" cy="738909"/>
          </a:xfrm>
          <a:prstGeom prst="roundRect">
            <a:avLst/>
          </a:prstGeom>
          <a:noFill/>
          <a:ln w="12700">
            <a:solidFill>
              <a:srgbClr val="3C3C3B"/>
            </a:solidFill>
          </a:ln>
        </p:spPr>
        <p:style>
          <a:lnRef idx="2">
            <a:schemeClr val="accent3">
              <a:shade val="50000"/>
            </a:schemeClr>
          </a:lnRef>
          <a:fillRef idx="1">
            <a:schemeClr val="accent3"/>
          </a:fillRef>
          <a:effectRef idx="0">
            <a:schemeClr val="accent3"/>
          </a:effectRef>
          <a:fontRef idx="minor">
            <a:schemeClr val="lt1"/>
          </a:fontRef>
        </p:style>
        <p:txBody>
          <a:bodyPr lIns="72000" tIns="72000" rIns="0" bIns="72000" rtlCol="0" anchor="ctr"/>
          <a:lstStyle/>
          <a:p>
            <a:pPr lvl="0">
              <a:defRPr/>
            </a:pPr>
            <a:r>
              <a:rPr lang="en-US" sz="1800" b="1" dirty="0">
                <a:solidFill>
                  <a:srgbClr val="3C3C3B"/>
                </a:solidFill>
              </a:rPr>
              <a:t>The company and collective bargaining parties should carry out an analysis by mutual agreement - or even unilaterally.</a:t>
            </a:r>
            <a:endParaRPr kumimoji="0" lang="de-DE" sz="1800" b="1" i="0" u="none" strike="noStrike" kern="1200" cap="none" spc="0" normalizeH="0" baseline="0" noProof="0" dirty="0">
              <a:ln>
                <a:noFill/>
              </a:ln>
              <a:solidFill>
                <a:srgbClr val="3C3C3B"/>
              </a:solidFill>
              <a:effectLst/>
              <a:uLnTx/>
              <a:uFillTx/>
              <a:latin typeface="Meta IGM"/>
              <a:ea typeface="+mn-ea"/>
              <a:cs typeface="+mn-cs"/>
            </a:endParaRPr>
          </a:p>
        </p:txBody>
      </p:sp>
      <p:sp>
        <p:nvSpPr>
          <p:cNvPr id="2" name="Textfeld 1"/>
          <p:cNvSpPr txBox="1"/>
          <p:nvPr/>
        </p:nvSpPr>
        <p:spPr>
          <a:xfrm>
            <a:off x="246787" y="209999"/>
            <a:ext cx="7363078" cy="584775"/>
          </a:xfrm>
          <a:prstGeom prst="rect">
            <a:avLst/>
          </a:prstGeom>
          <a:noFill/>
        </p:spPr>
        <p:txBody>
          <a:bodyPr wrap="square" rtlCol="0">
            <a:spAutoFit/>
          </a:bodyPr>
          <a:lstStyle/>
          <a:p>
            <a:pPr lvl="0">
              <a:defRPr/>
            </a:pPr>
            <a:r>
              <a:rPr lang="de-DE" sz="3200" b="1" cap="all" spc="200" dirty="0">
                <a:solidFill>
                  <a:srgbClr val="E3051B"/>
                </a:solidFill>
                <a:latin typeface="Meta Head IGM Cond Black" panose="02000506030000020004" pitchFamily="2" charset="77"/>
              </a:rPr>
              <a:t>2. FUTURE COLLECTIVE Agreements</a:t>
            </a:r>
            <a:r>
              <a:rPr kumimoji="0" lang="de-DE" sz="1350" b="0" i="0" u="none" strike="noStrike" kern="1200" cap="none" spc="0" normalizeH="0" baseline="0" noProof="0" dirty="0">
                <a:ln>
                  <a:noFill/>
                </a:ln>
                <a:solidFill>
                  <a:srgbClr val="E2051A"/>
                </a:solidFill>
                <a:effectLst/>
                <a:uLnTx/>
                <a:uFillTx/>
                <a:latin typeface="Meta IGM"/>
                <a:ea typeface="+mn-ea"/>
                <a:cs typeface="+mn-cs"/>
              </a:rPr>
              <a:t> </a:t>
            </a:r>
          </a:p>
        </p:txBody>
      </p:sp>
      <p:sp>
        <p:nvSpPr>
          <p:cNvPr id="15" name="Abgerundetes Rechteck 14"/>
          <p:cNvSpPr/>
          <p:nvPr/>
        </p:nvSpPr>
        <p:spPr>
          <a:xfrm>
            <a:off x="158500" y="3735097"/>
            <a:ext cx="8674350" cy="853505"/>
          </a:xfrm>
          <a:prstGeom prst="roundRect">
            <a:avLst/>
          </a:prstGeom>
          <a:noFill/>
          <a:ln w="12700">
            <a:solidFill>
              <a:srgbClr val="3C3C3B"/>
            </a:solidFill>
          </a:ln>
        </p:spPr>
        <p:style>
          <a:lnRef idx="2">
            <a:schemeClr val="accent3">
              <a:shade val="50000"/>
            </a:schemeClr>
          </a:lnRef>
          <a:fillRef idx="1">
            <a:schemeClr val="accent3"/>
          </a:fillRef>
          <a:effectRef idx="0">
            <a:schemeClr val="accent3"/>
          </a:effectRef>
          <a:fontRef idx="minor">
            <a:schemeClr val="lt1"/>
          </a:fontRef>
        </p:style>
        <p:txBody>
          <a:bodyPr lIns="72000" tIns="72000" rIns="0" bIns="72000" rtlCol="0" anchor="ctr"/>
          <a:lstStyle/>
          <a:p>
            <a:pPr lvl="0">
              <a:defRPr/>
            </a:pPr>
            <a:r>
              <a:rPr lang="en-US" sz="1800" b="1" dirty="0">
                <a:solidFill>
                  <a:srgbClr val="3C3C3B"/>
                </a:solidFill>
              </a:rPr>
              <a:t>If there is no agreement, a moderator can be involved.</a:t>
            </a:r>
          </a:p>
          <a:p>
            <a:pPr lvl="0">
              <a:defRPr/>
            </a:pPr>
            <a:r>
              <a:rPr lang="en-US" sz="1800" b="1" dirty="0">
                <a:solidFill>
                  <a:srgbClr val="3C3C3B"/>
                </a:solidFill>
              </a:rPr>
              <a:t>This makes a written recommendation about the need for action/measures</a:t>
            </a:r>
            <a:endParaRPr kumimoji="0" lang="de-DE" sz="1800" b="1" i="0" u="none" strike="noStrike" kern="1200" cap="none" spc="0" normalizeH="0" baseline="0" noProof="0" dirty="0">
              <a:ln>
                <a:noFill/>
              </a:ln>
              <a:solidFill>
                <a:srgbClr val="3C3C3B"/>
              </a:solidFill>
              <a:effectLst/>
              <a:uLnTx/>
              <a:uFillTx/>
              <a:latin typeface="Meta IGM"/>
              <a:ea typeface="+mn-ea"/>
              <a:cs typeface="+mn-cs"/>
            </a:endParaRPr>
          </a:p>
        </p:txBody>
      </p:sp>
      <p:pic>
        <p:nvPicPr>
          <p:cNvPr id="10" name="Grafik 9" descr="Ein Bild, das Text, Schild enthält.&#10;&#10;Automatisch generierte Beschreibung">
            <a:extLst>
              <a:ext uri="{FF2B5EF4-FFF2-40B4-BE49-F238E27FC236}">
                <a16:creationId xmlns:a16="http://schemas.microsoft.com/office/drawing/2014/main" id="{9E4108AD-E241-9748-AC4C-19605F59E2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4614" y="209999"/>
            <a:ext cx="610916" cy="537399"/>
          </a:xfrm>
          <a:prstGeom prst="rect">
            <a:avLst/>
          </a:prstGeom>
          <a:effectLst>
            <a:outerShdw blurRad="50800" dist="25400" dir="5400000" algn="tl" rotWithShape="0">
              <a:prstClr val="black">
                <a:alpha val="20000"/>
              </a:prstClr>
            </a:outerShdw>
          </a:effectLst>
        </p:spPr>
      </p:pic>
      <p:pic>
        <p:nvPicPr>
          <p:cNvPr id="1026" name="Picture 2" descr="DIE 898,667 BESTEN BILDER, STOCK-FOTOS UND -VEKTORGRAFIKEN ZU „Haken“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720" y="1268971"/>
            <a:ext cx="647722" cy="4817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E 898,667 BESTEN BILDER, STOCK-FOTOS UND -VEKTORGRAFIKEN ZU „Haken“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290" y="2066292"/>
            <a:ext cx="647722" cy="4817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IE 898,667 BESTEN BILDER, STOCK-FOTOS UND -VEKTORGRAFIKEN ZU „Haken“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530" y="2979005"/>
            <a:ext cx="647722" cy="48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1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904191" y="1551248"/>
            <a:ext cx="1337533" cy="286232"/>
          </a:xfrm>
          <a:prstGeom prst="rect">
            <a:avLst/>
          </a:prstGeom>
          <a:noFill/>
        </p:spPr>
        <p:txBody>
          <a:bodyPr wrap="square" rtlCol="0">
            <a:spAutoFit/>
          </a:bodyPr>
          <a:lstStyle/>
          <a:p>
            <a:pPr defTabSz="617220">
              <a:defRPr/>
            </a:pPr>
            <a:r>
              <a:rPr lang="de-DE" sz="1260" b="1" dirty="0">
                <a:solidFill>
                  <a:srgbClr val="FFFFFF"/>
                </a:solidFill>
                <a:latin typeface="Meta IGM"/>
              </a:rPr>
              <a:t>1. Schritt:</a:t>
            </a:r>
          </a:p>
        </p:txBody>
      </p:sp>
      <p:sp>
        <p:nvSpPr>
          <p:cNvPr id="9" name="Textfeld 8"/>
          <p:cNvSpPr txBox="1"/>
          <p:nvPr/>
        </p:nvSpPr>
        <p:spPr>
          <a:xfrm>
            <a:off x="4592933" y="2889184"/>
            <a:ext cx="1123520" cy="369332"/>
          </a:xfrm>
          <a:prstGeom prst="rect">
            <a:avLst/>
          </a:prstGeom>
          <a:noFill/>
        </p:spPr>
        <p:txBody>
          <a:bodyPr wrap="square" rtlCol="0">
            <a:spAutoFit/>
          </a:bodyPr>
          <a:lstStyle/>
          <a:p>
            <a:pPr defTabSz="617220">
              <a:defRPr/>
            </a:pPr>
            <a:r>
              <a:rPr lang="de-DE" sz="1800" b="1" dirty="0">
                <a:solidFill>
                  <a:srgbClr val="FFFFFF"/>
                </a:solidFill>
                <a:latin typeface="Meta IGM"/>
              </a:rPr>
              <a:t>1. Schritt</a:t>
            </a:r>
          </a:p>
        </p:txBody>
      </p:sp>
      <p:sp>
        <p:nvSpPr>
          <p:cNvPr id="10" name="Textfeld 9"/>
          <p:cNvSpPr txBox="1"/>
          <p:nvPr/>
        </p:nvSpPr>
        <p:spPr>
          <a:xfrm>
            <a:off x="6164250" y="3098107"/>
            <a:ext cx="1123520" cy="369332"/>
          </a:xfrm>
          <a:prstGeom prst="rect">
            <a:avLst/>
          </a:prstGeom>
          <a:noFill/>
        </p:spPr>
        <p:txBody>
          <a:bodyPr wrap="square" rtlCol="0">
            <a:spAutoFit/>
          </a:bodyPr>
          <a:lstStyle/>
          <a:p>
            <a:pPr defTabSz="617220">
              <a:defRPr/>
            </a:pPr>
            <a:r>
              <a:rPr lang="de-DE" sz="1800" b="1" dirty="0">
                <a:solidFill>
                  <a:srgbClr val="FFFFFF"/>
                </a:solidFill>
                <a:latin typeface="Meta IGM"/>
              </a:rPr>
              <a:t>1. Schritt</a:t>
            </a:r>
          </a:p>
        </p:txBody>
      </p:sp>
      <p:sp>
        <p:nvSpPr>
          <p:cNvPr id="11" name="Textfeld 10"/>
          <p:cNvSpPr txBox="1"/>
          <p:nvPr/>
        </p:nvSpPr>
        <p:spPr>
          <a:xfrm>
            <a:off x="2666818" y="1564610"/>
            <a:ext cx="1123520" cy="563231"/>
          </a:xfrm>
          <a:prstGeom prst="rect">
            <a:avLst/>
          </a:prstGeom>
          <a:noFill/>
        </p:spPr>
        <p:txBody>
          <a:bodyPr wrap="square" rtlCol="0">
            <a:spAutoFit/>
          </a:bodyPr>
          <a:lstStyle/>
          <a:p>
            <a:pPr defTabSz="617220">
              <a:defRPr/>
            </a:pPr>
            <a:r>
              <a:rPr lang="de-DE" sz="1260" b="1" dirty="0">
                <a:solidFill>
                  <a:srgbClr val="FFFFFF"/>
                </a:solidFill>
                <a:latin typeface="Meta IGM"/>
              </a:rPr>
              <a:t>2. Schritt</a:t>
            </a:r>
          </a:p>
          <a:p>
            <a:pPr defTabSz="617220">
              <a:defRPr/>
            </a:pPr>
            <a:r>
              <a:rPr lang="de-DE" sz="1800" b="1" dirty="0">
                <a:solidFill>
                  <a:srgbClr val="FFFFFF"/>
                </a:solidFill>
                <a:latin typeface="Meta IGM"/>
              </a:rPr>
              <a:t>Beratung</a:t>
            </a:r>
          </a:p>
        </p:txBody>
      </p:sp>
      <p:sp>
        <p:nvSpPr>
          <p:cNvPr id="17" name="Abgerundetes Rechteck 16"/>
          <p:cNvSpPr/>
          <p:nvPr/>
        </p:nvSpPr>
        <p:spPr>
          <a:xfrm>
            <a:off x="4264275" y="1558066"/>
            <a:ext cx="4080284" cy="1293932"/>
          </a:xfrm>
          <a:prstGeom prst="roundRect">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t">
            <a:flatTx/>
          </a:bodyPr>
          <a:lstStyle/>
          <a:p>
            <a:pPr defTabSz="617220">
              <a:defRPr/>
            </a:pPr>
            <a:r>
              <a:rPr lang="en-US" sz="1260" b="1" dirty="0">
                <a:solidFill>
                  <a:srgbClr val="DADADA">
                    <a:lumMod val="25000"/>
                  </a:srgbClr>
                </a:solidFill>
              </a:rPr>
              <a:t>Negotiations about</a:t>
            </a:r>
          </a:p>
          <a:p>
            <a:pPr defTabSz="617220">
              <a:defRPr/>
            </a:pPr>
            <a:r>
              <a:rPr lang="en-US" sz="1260" b="1" dirty="0">
                <a:solidFill>
                  <a:srgbClr val="DADADA">
                    <a:lumMod val="25000"/>
                  </a:srgbClr>
                </a:solidFill>
              </a:rPr>
              <a:t>- Target image</a:t>
            </a:r>
          </a:p>
          <a:p>
            <a:pPr defTabSz="617220">
              <a:defRPr/>
            </a:pPr>
            <a:r>
              <a:rPr lang="en-US" sz="1260" b="1" dirty="0">
                <a:solidFill>
                  <a:srgbClr val="DADADA">
                    <a:lumMod val="25000"/>
                  </a:srgbClr>
                </a:solidFill>
              </a:rPr>
              <a:t>- Change management</a:t>
            </a:r>
          </a:p>
          <a:p>
            <a:pPr defTabSz="617220">
              <a:defRPr/>
            </a:pPr>
            <a:r>
              <a:rPr lang="en-US" sz="1260" b="1" dirty="0">
                <a:solidFill>
                  <a:srgbClr val="DADADA">
                    <a:lumMod val="25000"/>
                  </a:srgbClr>
                </a:solidFill>
              </a:rPr>
              <a:t>- competitiveness</a:t>
            </a:r>
          </a:p>
          <a:p>
            <a:pPr defTabSz="617220">
              <a:defRPr/>
            </a:pPr>
            <a:r>
              <a:rPr lang="en-US" sz="1260" b="1" dirty="0">
                <a:solidFill>
                  <a:srgbClr val="DADADA">
                    <a:lumMod val="25000"/>
                  </a:srgbClr>
                </a:solidFill>
              </a:rPr>
              <a:t>- Personnel and qualification planning</a:t>
            </a:r>
          </a:p>
          <a:p>
            <a:pPr defTabSz="617220">
              <a:defRPr/>
            </a:pPr>
            <a:r>
              <a:rPr lang="en-US" sz="1260" b="1" dirty="0">
                <a:solidFill>
                  <a:srgbClr val="DADADA">
                    <a:lumMod val="25000"/>
                  </a:srgbClr>
                </a:solidFill>
              </a:rPr>
              <a:t>- Securing employment and locations</a:t>
            </a:r>
            <a:endParaRPr lang="de-DE" sz="1260" dirty="0">
              <a:solidFill>
                <a:srgbClr val="DADADA">
                  <a:lumMod val="25000"/>
                </a:srgbClr>
              </a:solidFill>
              <a:latin typeface="Meta IGM"/>
            </a:endParaRPr>
          </a:p>
        </p:txBody>
      </p:sp>
      <p:sp>
        <p:nvSpPr>
          <p:cNvPr id="18" name="Textplatzhalter 3"/>
          <p:cNvSpPr>
            <a:spLocks noGrp="1"/>
          </p:cNvSpPr>
          <p:nvPr>
            <p:ph type="body" sz="quarter" idx="13"/>
          </p:nvPr>
        </p:nvSpPr>
        <p:spPr>
          <a:xfrm>
            <a:off x="457200" y="8009"/>
            <a:ext cx="7595673" cy="1324393"/>
          </a:xfrm>
        </p:spPr>
        <p:txBody>
          <a:bodyPr/>
          <a:lstStyle/>
          <a:p>
            <a:pPr>
              <a:spcBef>
                <a:spcPct val="0"/>
              </a:spcBef>
            </a:pPr>
            <a:r>
              <a:rPr lang="en-US" sz="2000" b="1" cap="all" spc="200" dirty="0">
                <a:solidFill>
                  <a:srgbClr val="E3051B"/>
                </a:solidFill>
                <a:latin typeface="Meta Head IGM Cond Black" panose="02000A06040000020004" pitchFamily="2" charset="0"/>
                <a:ea typeface="+mj-ea"/>
                <a:cs typeface="+mj-cs"/>
              </a:rPr>
              <a:t>Framework rules for future collective agreements</a:t>
            </a:r>
          </a:p>
          <a:p>
            <a:pPr>
              <a:spcBef>
                <a:spcPct val="0"/>
              </a:spcBef>
            </a:pPr>
            <a:r>
              <a:rPr lang="en-US" sz="1800" b="1" cap="all" spc="200" dirty="0">
                <a:solidFill>
                  <a:srgbClr val="E3051B"/>
                </a:solidFill>
                <a:latin typeface="Meta Head IGM Cond Black" panose="02000A06040000020004" pitchFamily="2" charset="0"/>
                <a:ea typeface="+mj-ea"/>
                <a:cs typeface="+mj-cs"/>
              </a:rPr>
              <a:t>Tariff result 2021 (NRW)</a:t>
            </a:r>
            <a:endParaRPr lang="de-DE" sz="1800" b="1" cap="all" dirty="0">
              <a:solidFill>
                <a:schemeClr val="accent6">
                  <a:lumMod val="25000"/>
                </a:schemeClr>
              </a:solidFill>
              <a:latin typeface="Meta Head IGM Cond Black" panose="02000A06040000020004" pitchFamily="2" charset="0"/>
            </a:endParaRPr>
          </a:p>
        </p:txBody>
      </p:sp>
      <p:sp>
        <p:nvSpPr>
          <p:cNvPr id="35" name="Abgerundetes Rechteck 34"/>
          <p:cNvSpPr/>
          <p:nvPr/>
        </p:nvSpPr>
        <p:spPr>
          <a:xfrm>
            <a:off x="4274386" y="3619811"/>
            <a:ext cx="4060066" cy="543480"/>
          </a:xfrm>
          <a:prstGeom prst="roundRect">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t">
            <a:flatTx/>
          </a:bodyPr>
          <a:lstStyle/>
          <a:p>
            <a:pPr defTabSz="617220">
              <a:defRPr/>
            </a:pPr>
            <a:r>
              <a:rPr lang="en-US" sz="1260" b="1" dirty="0">
                <a:solidFill>
                  <a:srgbClr val="DADADA">
                    <a:lumMod val="25000"/>
                  </a:srgbClr>
                </a:solidFill>
              </a:rPr>
              <a:t>Moderation can be agreed. If no agreement is reached, the process is over</a:t>
            </a:r>
            <a:r>
              <a:rPr lang="de-DE" sz="1260" dirty="0">
                <a:solidFill>
                  <a:srgbClr val="DADADA">
                    <a:lumMod val="25000"/>
                  </a:srgbClr>
                </a:solidFill>
                <a:latin typeface="Meta IGM"/>
              </a:rPr>
              <a:t>. </a:t>
            </a:r>
          </a:p>
          <a:p>
            <a:pPr defTabSz="617220">
              <a:defRPr/>
            </a:pPr>
            <a:endParaRPr lang="de-DE" sz="1260" b="1" dirty="0">
              <a:solidFill>
                <a:srgbClr val="DADADA">
                  <a:lumMod val="25000"/>
                </a:srgbClr>
              </a:solidFill>
              <a:latin typeface="Meta IGM"/>
            </a:endParaRPr>
          </a:p>
        </p:txBody>
      </p:sp>
      <p:sp>
        <p:nvSpPr>
          <p:cNvPr id="47" name="Abgerundetes Rechteck 46"/>
          <p:cNvSpPr/>
          <p:nvPr/>
        </p:nvSpPr>
        <p:spPr>
          <a:xfrm>
            <a:off x="4274385" y="2968608"/>
            <a:ext cx="4060067" cy="532323"/>
          </a:xfrm>
          <a:prstGeom prst="roundRect">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t">
            <a:flatTx/>
          </a:bodyPr>
          <a:lstStyle/>
          <a:p>
            <a:pPr defTabSz="617220">
              <a:defRPr/>
            </a:pPr>
            <a:r>
              <a:rPr lang="de-DE" sz="1260" b="1" dirty="0" err="1">
                <a:solidFill>
                  <a:srgbClr val="DADADA">
                    <a:lumMod val="25000"/>
                  </a:srgbClr>
                </a:solidFill>
              </a:rPr>
              <a:t>No</a:t>
            </a:r>
            <a:r>
              <a:rPr lang="de-DE" sz="1260" b="1" dirty="0">
                <a:solidFill>
                  <a:srgbClr val="DADADA">
                    <a:lumMod val="25000"/>
                  </a:srgbClr>
                </a:solidFill>
              </a:rPr>
              <a:t> </a:t>
            </a:r>
            <a:r>
              <a:rPr lang="de-DE" sz="1260" b="1" dirty="0" err="1">
                <a:solidFill>
                  <a:srgbClr val="DADADA">
                    <a:lumMod val="25000"/>
                  </a:srgbClr>
                </a:solidFill>
              </a:rPr>
              <a:t>negotiations</a:t>
            </a:r>
            <a:endParaRPr lang="de-DE" sz="1260" b="1" dirty="0">
              <a:solidFill>
                <a:srgbClr val="DADADA">
                  <a:lumMod val="25000"/>
                </a:srgbClr>
              </a:solidFill>
              <a:latin typeface="Meta IGM"/>
            </a:endParaRPr>
          </a:p>
        </p:txBody>
      </p:sp>
      <p:sp>
        <p:nvSpPr>
          <p:cNvPr id="53" name="Abgerundetes Rechteck 52"/>
          <p:cNvSpPr/>
          <p:nvPr/>
        </p:nvSpPr>
        <p:spPr>
          <a:xfrm>
            <a:off x="4274386" y="4224212"/>
            <a:ext cx="4060067" cy="497453"/>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flatTx/>
          </a:bodyPr>
          <a:lstStyle/>
          <a:p>
            <a:pPr defTabSz="617220">
              <a:defRPr/>
            </a:pPr>
            <a:r>
              <a:rPr lang="en-US" sz="1260" b="1" dirty="0">
                <a:solidFill>
                  <a:srgbClr val="DADADA">
                    <a:lumMod val="25000"/>
                  </a:srgbClr>
                </a:solidFill>
              </a:rPr>
              <a:t>Obligation to report at the next works meeting on the progress and results of the discussions</a:t>
            </a:r>
            <a:endParaRPr lang="de-DE" sz="1260" dirty="0">
              <a:solidFill>
                <a:srgbClr val="DADADA">
                  <a:lumMod val="25000"/>
                </a:srgbClr>
              </a:solidFill>
              <a:latin typeface="Meta IGM"/>
            </a:endParaRPr>
          </a:p>
        </p:txBody>
      </p:sp>
      <p:sp>
        <p:nvSpPr>
          <p:cNvPr id="58" name="Abgerundetes Rechteck 57"/>
          <p:cNvSpPr/>
          <p:nvPr/>
        </p:nvSpPr>
        <p:spPr>
          <a:xfrm>
            <a:off x="811744" y="1530164"/>
            <a:ext cx="1502429" cy="3206263"/>
          </a:xfrm>
          <a:prstGeom prst="roundRect">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64800" rtlCol="0" anchor="t">
            <a:flatTx/>
          </a:bodyPr>
          <a:lstStyle/>
          <a:p>
            <a:pPr defTabSz="617220">
              <a:defRPr/>
            </a:pPr>
            <a:r>
              <a:rPr lang="en-US" sz="1260" dirty="0">
                <a:solidFill>
                  <a:srgbClr val="DADADA">
                    <a:lumMod val="25000"/>
                  </a:srgbClr>
                </a:solidFill>
              </a:rPr>
              <a:t>The operating parties discuss the challenges of the transformation. It is possible to consult the collective bargaining parties and external experts. Goal: joint analysis</a:t>
            </a:r>
            <a:r>
              <a:rPr lang="de-DE" sz="1260" b="1" dirty="0">
                <a:solidFill>
                  <a:srgbClr val="DADADA">
                    <a:lumMod val="25000"/>
                  </a:srgbClr>
                </a:solidFill>
                <a:latin typeface="Meta IGM"/>
              </a:rPr>
              <a:t>. </a:t>
            </a:r>
            <a:endParaRPr lang="de-DE" sz="1260" b="1" dirty="0">
              <a:solidFill>
                <a:srgbClr val="DADADA">
                  <a:lumMod val="10000"/>
                </a:srgbClr>
              </a:solidFill>
              <a:latin typeface="Meta IGM"/>
            </a:endParaRPr>
          </a:p>
        </p:txBody>
      </p:sp>
      <p:pic>
        <p:nvPicPr>
          <p:cNvPr id="51" name="Grafik 50"/>
          <p:cNvPicPr>
            <a:picLocks noChangeAspect="1"/>
          </p:cNvPicPr>
          <p:nvPr/>
        </p:nvPicPr>
        <p:blipFill>
          <a:blip r:embed="rId3"/>
          <a:stretch>
            <a:fillRect/>
          </a:stretch>
        </p:blipFill>
        <p:spPr>
          <a:xfrm>
            <a:off x="3694305" y="3249283"/>
            <a:ext cx="192064" cy="194096"/>
          </a:xfrm>
          <a:prstGeom prst="rect">
            <a:avLst/>
          </a:prstGeom>
        </p:spPr>
      </p:pic>
      <p:pic>
        <p:nvPicPr>
          <p:cNvPr id="64" name="Grafik 63"/>
          <p:cNvPicPr>
            <a:picLocks noChangeAspect="1"/>
          </p:cNvPicPr>
          <p:nvPr/>
        </p:nvPicPr>
        <p:blipFill>
          <a:blip r:embed="rId4"/>
          <a:stretch>
            <a:fillRect/>
          </a:stretch>
        </p:blipFill>
        <p:spPr>
          <a:xfrm>
            <a:off x="7995673" y="1637842"/>
            <a:ext cx="239198" cy="211657"/>
          </a:xfrm>
          <a:prstGeom prst="rect">
            <a:avLst/>
          </a:prstGeom>
        </p:spPr>
      </p:pic>
      <p:pic>
        <p:nvPicPr>
          <p:cNvPr id="65" name="Grafik 64"/>
          <p:cNvPicPr>
            <a:picLocks noChangeAspect="1"/>
          </p:cNvPicPr>
          <p:nvPr/>
        </p:nvPicPr>
        <p:blipFill>
          <a:blip r:embed="rId3"/>
          <a:stretch>
            <a:fillRect/>
          </a:stretch>
        </p:blipFill>
        <p:spPr>
          <a:xfrm>
            <a:off x="8052873" y="3233084"/>
            <a:ext cx="192064" cy="194096"/>
          </a:xfrm>
          <a:prstGeom prst="rect">
            <a:avLst/>
          </a:prstGeom>
        </p:spPr>
      </p:pic>
      <p:sp>
        <p:nvSpPr>
          <p:cNvPr id="67" name="Richtungspfeil 66"/>
          <p:cNvSpPr/>
          <p:nvPr/>
        </p:nvSpPr>
        <p:spPr>
          <a:xfrm>
            <a:off x="2523003" y="1019683"/>
            <a:ext cx="1500828" cy="436169"/>
          </a:xfrm>
          <a:prstGeom prst="homePlate">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flatTx/>
          </a:bodyPr>
          <a:lstStyle/>
          <a:p>
            <a:pPr indent="244317" defTabSz="244317">
              <a:tabLst>
                <a:tab pos="158592" algn="l"/>
              </a:tabLst>
              <a:defRPr/>
            </a:pPr>
            <a:r>
              <a:rPr lang="de-DE" sz="1440" b="1" dirty="0">
                <a:solidFill>
                  <a:srgbClr val="E2051A"/>
                </a:solidFill>
                <a:effectLst>
                  <a:outerShdw blurRad="38100" dist="38100" dir="2700000" algn="tl">
                    <a:srgbClr val="000000">
                      <a:alpha val="43137"/>
                    </a:srgbClr>
                  </a:outerShdw>
                </a:effectLst>
              </a:rPr>
              <a:t>Evaluation </a:t>
            </a:r>
            <a:endParaRPr lang="de-DE" sz="1440" b="1" dirty="0">
              <a:solidFill>
                <a:srgbClr val="E2051A"/>
              </a:solidFill>
              <a:effectLst>
                <a:outerShdw blurRad="38100" dist="38100" dir="2700000" algn="tl">
                  <a:srgbClr val="000000">
                    <a:alpha val="43137"/>
                  </a:srgbClr>
                </a:outerShdw>
              </a:effectLst>
              <a:latin typeface="Meta IGM"/>
            </a:endParaRPr>
          </a:p>
        </p:txBody>
      </p:sp>
      <p:sp>
        <p:nvSpPr>
          <p:cNvPr id="13" name="Richtungspfeil 12"/>
          <p:cNvSpPr/>
          <p:nvPr/>
        </p:nvSpPr>
        <p:spPr>
          <a:xfrm>
            <a:off x="811744" y="997270"/>
            <a:ext cx="1460703" cy="434287"/>
          </a:xfrm>
          <a:prstGeom prst="homePlate">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flatTx/>
          </a:bodyPr>
          <a:lstStyle/>
          <a:p>
            <a:pPr indent="244317" defTabSz="244317">
              <a:tabLst>
                <a:tab pos="158592" algn="l"/>
              </a:tabLst>
              <a:defRPr/>
            </a:pPr>
            <a:r>
              <a:rPr lang="de-DE" sz="1440" b="1" dirty="0">
                <a:solidFill>
                  <a:srgbClr val="E2051A"/>
                </a:solidFill>
                <a:effectLst>
                  <a:outerShdw blurRad="38100" dist="38100" dir="2700000" algn="tl">
                    <a:srgbClr val="000000">
                      <a:alpha val="43137"/>
                    </a:srgbClr>
                  </a:outerShdw>
                </a:effectLst>
              </a:rPr>
              <a:t>Analysis</a:t>
            </a:r>
            <a:endParaRPr lang="de-DE" sz="1440" b="1" dirty="0">
              <a:solidFill>
                <a:srgbClr val="E2051A"/>
              </a:solidFill>
              <a:effectLst>
                <a:outerShdw blurRad="38100" dist="38100" dir="2700000" algn="tl">
                  <a:srgbClr val="000000">
                    <a:alpha val="43137"/>
                  </a:srgbClr>
                </a:outerShdw>
              </a:effectLst>
              <a:latin typeface="Meta IGM"/>
            </a:endParaRPr>
          </a:p>
        </p:txBody>
      </p:sp>
      <p:sp>
        <p:nvSpPr>
          <p:cNvPr id="66" name="Flussdiagramm: Verbinder 65"/>
          <p:cNvSpPr/>
          <p:nvPr/>
        </p:nvSpPr>
        <p:spPr>
          <a:xfrm>
            <a:off x="2559404" y="1041970"/>
            <a:ext cx="264607" cy="246056"/>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defTabSz="617220">
              <a:defRPr/>
            </a:pPr>
            <a:r>
              <a:rPr lang="de-DE" sz="1440" b="1" dirty="0">
                <a:solidFill>
                  <a:srgbClr val="E2051A"/>
                </a:solidFill>
                <a:latin typeface="Meta IGM"/>
              </a:rPr>
              <a:t>2</a:t>
            </a:r>
          </a:p>
        </p:txBody>
      </p:sp>
      <p:sp>
        <p:nvSpPr>
          <p:cNvPr id="12" name="Flussdiagramm: Verbinder 11"/>
          <p:cNvSpPr/>
          <p:nvPr/>
        </p:nvSpPr>
        <p:spPr>
          <a:xfrm>
            <a:off x="852282" y="1022411"/>
            <a:ext cx="264607" cy="264124"/>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defTabSz="617220">
              <a:defRPr/>
            </a:pPr>
            <a:r>
              <a:rPr lang="de-DE" sz="1440" b="1" dirty="0">
                <a:solidFill>
                  <a:srgbClr val="E2051A"/>
                </a:solidFill>
                <a:latin typeface="Meta IGM"/>
              </a:rPr>
              <a:t>1</a:t>
            </a:r>
          </a:p>
        </p:txBody>
      </p:sp>
      <p:sp>
        <p:nvSpPr>
          <p:cNvPr id="68" name="Richtungspfeil 67"/>
          <p:cNvSpPr/>
          <p:nvPr/>
        </p:nvSpPr>
        <p:spPr>
          <a:xfrm>
            <a:off x="4274387" y="1020920"/>
            <a:ext cx="4060066" cy="436169"/>
          </a:xfrm>
          <a:prstGeom prst="homePlate">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flatTx/>
          </a:bodyPr>
          <a:lstStyle/>
          <a:p>
            <a:pPr indent="244317" defTabSz="244317">
              <a:tabLst>
                <a:tab pos="158592" algn="l"/>
              </a:tabLst>
              <a:defRPr/>
            </a:pPr>
            <a:r>
              <a:rPr lang="de-DE" sz="1440" b="1" dirty="0">
                <a:solidFill>
                  <a:srgbClr val="E2051A"/>
                </a:solidFill>
                <a:effectLst>
                  <a:outerShdw blurRad="38100" dist="38100" dir="2700000" algn="tl">
                    <a:srgbClr val="000000">
                      <a:alpha val="43137"/>
                    </a:srgbClr>
                  </a:outerShdw>
                </a:effectLst>
              </a:rPr>
              <a:t>Implementation</a:t>
            </a:r>
            <a:endParaRPr lang="de-DE" sz="1440" b="1" dirty="0">
              <a:solidFill>
                <a:srgbClr val="E2051A"/>
              </a:solidFill>
              <a:effectLst>
                <a:outerShdw blurRad="38100" dist="38100" dir="2700000" algn="tl">
                  <a:srgbClr val="000000">
                    <a:alpha val="43137"/>
                  </a:srgbClr>
                </a:outerShdw>
              </a:effectLst>
              <a:latin typeface="Meta IGM"/>
            </a:endParaRPr>
          </a:p>
        </p:txBody>
      </p:sp>
      <p:sp>
        <p:nvSpPr>
          <p:cNvPr id="69" name="Flussdiagramm: Verbinder 68"/>
          <p:cNvSpPr/>
          <p:nvPr/>
        </p:nvSpPr>
        <p:spPr>
          <a:xfrm>
            <a:off x="4301673" y="1046696"/>
            <a:ext cx="264607" cy="25487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defTabSz="617220">
              <a:defRPr/>
            </a:pPr>
            <a:r>
              <a:rPr lang="de-DE" sz="1440" b="1" dirty="0">
                <a:solidFill>
                  <a:srgbClr val="E2051A"/>
                </a:solidFill>
                <a:latin typeface="Meta IGM"/>
              </a:rPr>
              <a:t>3</a:t>
            </a:r>
          </a:p>
        </p:txBody>
      </p:sp>
      <p:sp>
        <p:nvSpPr>
          <p:cNvPr id="2" name="Richtungspfeil 1"/>
          <p:cNvSpPr/>
          <p:nvPr/>
        </p:nvSpPr>
        <p:spPr>
          <a:xfrm>
            <a:off x="2530677" y="1558067"/>
            <a:ext cx="1536196" cy="1293931"/>
          </a:xfrm>
          <a:prstGeom prst="homePlate">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t">
            <a:flatTx/>
          </a:bodyPr>
          <a:lstStyle/>
          <a:p>
            <a:pPr marL="0" lvl="1" defTabSz="617220">
              <a:defRPr/>
            </a:pPr>
            <a:endParaRPr lang="de-DE" sz="1260" dirty="0">
              <a:solidFill>
                <a:srgbClr val="DADADA">
                  <a:lumMod val="25000"/>
                </a:srgbClr>
              </a:solidFill>
              <a:latin typeface="Meta IGM"/>
            </a:endParaRPr>
          </a:p>
          <a:p>
            <a:pPr marL="0" lvl="1" defTabSz="617220">
              <a:defRPr/>
            </a:pPr>
            <a:r>
              <a:rPr lang="en-US" sz="1260" dirty="0">
                <a:solidFill>
                  <a:srgbClr val="008000"/>
                </a:solidFill>
              </a:rPr>
              <a:t>There is a need for action</a:t>
            </a:r>
            <a:endParaRPr lang="de-DE" sz="1260" dirty="0">
              <a:solidFill>
                <a:srgbClr val="008000"/>
              </a:solidFill>
              <a:latin typeface="Meta IGM"/>
            </a:endParaRPr>
          </a:p>
        </p:txBody>
      </p:sp>
      <p:pic>
        <p:nvPicPr>
          <p:cNvPr id="50" name="Grafik 49"/>
          <p:cNvPicPr>
            <a:picLocks noChangeAspect="1"/>
          </p:cNvPicPr>
          <p:nvPr/>
        </p:nvPicPr>
        <p:blipFill>
          <a:blip r:embed="rId4"/>
          <a:stretch>
            <a:fillRect/>
          </a:stretch>
        </p:blipFill>
        <p:spPr>
          <a:xfrm>
            <a:off x="2392128" y="1499382"/>
            <a:ext cx="239198" cy="198814"/>
          </a:xfrm>
          <a:prstGeom prst="rect">
            <a:avLst/>
          </a:prstGeom>
        </p:spPr>
      </p:pic>
      <p:sp>
        <p:nvSpPr>
          <p:cNvPr id="27" name="Richtungspfeil 26"/>
          <p:cNvSpPr/>
          <p:nvPr/>
        </p:nvSpPr>
        <p:spPr>
          <a:xfrm>
            <a:off x="2559404" y="3652730"/>
            <a:ext cx="1536196" cy="510561"/>
          </a:xfrm>
          <a:prstGeom prst="homePlate">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t">
            <a:flatTx/>
          </a:bodyPr>
          <a:lstStyle/>
          <a:p>
            <a:pPr marL="0" lvl="1" defTabSz="617220">
              <a:defRPr/>
            </a:pPr>
            <a:r>
              <a:rPr lang="de-DE" sz="1260" dirty="0" err="1">
                <a:solidFill>
                  <a:srgbClr val="DADADA">
                    <a:lumMod val="25000"/>
                  </a:srgbClr>
                </a:solidFill>
              </a:rPr>
              <a:t>no</a:t>
            </a:r>
            <a:r>
              <a:rPr lang="de-DE" sz="1260" dirty="0">
                <a:solidFill>
                  <a:srgbClr val="DADADA">
                    <a:lumMod val="25000"/>
                  </a:srgbClr>
                </a:solidFill>
              </a:rPr>
              <a:t> </a:t>
            </a:r>
            <a:r>
              <a:rPr lang="de-DE" sz="1260" dirty="0" err="1">
                <a:solidFill>
                  <a:srgbClr val="DADADA">
                    <a:lumMod val="25000"/>
                  </a:srgbClr>
                </a:solidFill>
              </a:rPr>
              <a:t>agreement</a:t>
            </a:r>
            <a:r>
              <a:rPr lang="de-DE" sz="1260" dirty="0">
                <a:solidFill>
                  <a:srgbClr val="DADADA">
                    <a:lumMod val="25000"/>
                  </a:srgbClr>
                </a:solidFill>
              </a:rPr>
              <a:t> </a:t>
            </a:r>
            <a:r>
              <a:rPr lang="de-DE" sz="1260" dirty="0" err="1">
                <a:solidFill>
                  <a:srgbClr val="DADADA">
                    <a:lumMod val="25000"/>
                  </a:srgbClr>
                </a:solidFill>
              </a:rPr>
              <a:t>possible</a:t>
            </a:r>
            <a:endParaRPr lang="de-DE" sz="1260" dirty="0">
              <a:solidFill>
                <a:srgbClr val="DADADA">
                  <a:lumMod val="25000"/>
                </a:srgbClr>
              </a:solidFill>
              <a:latin typeface="Meta IGM"/>
            </a:endParaRPr>
          </a:p>
        </p:txBody>
      </p:sp>
      <p:sp>
        <p:nvSpPr>
          <p:cNvPr id="28" name="Richtungspfeil 27"/>
          <p:cNvSpPr/>
          <p:nvPr/>
        </p:nvSpPr>
        <p:spPr>
          <a:xfrm>
            <a:off x="2546493" y="2915324"/>
            <a:ext cx="1536196" cy="667919"/>
          </a:xfrm>
          <a:prstGeom prst="homePlate">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t">
            <a:flatTx/>
          </a:bodyPr>
          <a:lstStyle/>
          <a:p>
            <a:pPr marL="0" lvl="1" defTabSz="617220">
              <a:defRPr/>
            </a:pPr>
            <a:r>
              <a:rPr lang="de-DE" sz="1260" dirty="0" err="1">
                <a:solidFill>
                  <a:srgbClr val="E2051A"/>
                </a:solidFill>
              </a:rPr>
              <a:t>no</a:t>
            </a:r>
            <a:r>
              <a:rPr lang="de-DE" sz="1260" dirty="0">
                <a:solidFill>
                  <a:srgbClr val="E2051A"/>
                </a:solidFill>
              </a:rPr>
              <a:t> </a:t>
            </a:r>
            <a:r>
              <a:rPr lang="de-DE" sz="1260" dirty="0" err="1">
                <a:solidFill>
                  <a:srgbClr val="E2051A"/>
                </a:solidFill>
              </a:rPr>
              <a:t>need</a:t>
            </a:r>
            <a:r>
              <a:rPr lang="de-DE" sz="1260" dirty="0">
                <a:solidFill>
                  <a:srgbClr val="E2051A"/>
                </a:solidFill>
              </a:rPr>
              <a:t> </a:t>
            </a:r>
            <a:r>
              <a:rPr lang="de-DE" sz="1260" dirty="0" err="1">
                <a:solidFill>
                  <a:srgbClr val="E2051A"/>
                </a:solidFill>
              </a:rPr>
              <a:t>for</a:t>
            </a:r>
            <a:r>
              <a:rPr lang="de-DE" sz="1260" dirty="0">
                <a:solidFill>
                  <a:srgbClr val="E2051A"/>
                </a:solidFill>
              </a:rPr>
              <a:t> </a:t>
            </a:r>
            <a:r>
              <a:rPr lang="de-DE" sz="1260" dirty="0" err="1">
                <a:solidFill>
                  <a:srgbClr val="E2051A"/>
                </a:solidFill>
              </a:rPr>
              <a:t>action</a:t>
            </a:r>
            <a:endParaRPr lang="de-DE" sz="1260" dirty="0">
              <a:solidFill>
                <a:srgbClr val="E2051A"/>
              </a:solidFill>
              <a:latin typeface="Meta IGM"/>
            </a:endParaRPr>
          </a:p>
        </p:txBody>
      </p:sp>
      <p:pic>
        <p:nvPicPr>
          <p:cNvPr id="29" name="Grafik 28"/>
          <p:cNvPicPr>
            <a:picLocks noChangeAspect="1"/>
          </p:cNvPicPr>
          <p:nvPr/>
        </p:nvPicPr>
        <p:blipFill>
          <a:blip r:embed="rId3"/>
          <a:stretch>
            <a:fillRect/>
          </a:stretch>
        </p:blipFill>
        <p:spPr>
          <a:xfrm>
            <a:off x="2423859" y="2871560"/>
            <a:ext cx="192064" cy="194096"/>
          </a:xfrm>
          <a:prstGeom prst="rect">
            <a:avLst/>
          </a:prstGeom>
        </p:spPr>
      </p:pic>
    </p:spTree>
    <p:extLst>
      <p:ext uri="{BB962C8B-B14F-4D97-AF65-F5344CB8AC3E}">
        <p14:creationId xmlns:p14="http://schemas.microsoft.com/office/powerpoint/2010/main" val="157124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rot="789073">
            <a:off x="5420476" y="1204314"/>
            <a:ext cx="2330975" cy="18524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2" descr="Aschau / Waldkraiburg: Gegen den Stellenabbau bei-ZF – Solidarität mit den  Beschäftigten! | Waldkraibu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908" y="1186908"/>
            <a:ext cx="2322258" cy="13062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Titel 1"/>
          <p:cNvSpPr txBox="1">
            <a:spLocks/>
          </p:cNvSpPr>
          <p:nvPr/>
        </p:nvSpPr>
        <p:spPr>
          <a:xfrm>
            <a:off x="983466" y="220353"/>
            <a:ext cx="3485660" cy="994172"/>
          </a:xfrm>
          <a:prstGeom prst="rect">
            <a:avLst/>
          </a:prstGeom>
        </p:spPr>
        <p:txBody>
          <a:bodyPr/>
          <a:lstStyle>
            <a:lvl1pPr algn="l" defTabSz="3959992" rtl="0" eaLnBrk="1" latinLnBrk="0" hangingPunct="1">
              <a:lnSpc>
                <a:spcPct val="90000"/>
              </a:lnSpc>
              <a:spcBef>
                <a:spcPct val="0"/>
              </a:spcBef>
              <a:buNone/>
              <a:defRPr sz="19055" kern="1200">
                <a:solidFill>
                  <a:schemeClr val="tx1"/>
                </a:solidFill>
                <a:latin typeface="+mj-lt"/>
                <a:ea typeface="+mj-ea"/>
                <a:cs typeface="+mj-cs"/>
              </a:defRPr>
            </a:lvl1pPr>
          </a:lstStyle>
          <a:p>
            <a:r>
              <a:rPr lang="da-DK" sz="2338" b="1" dirty="0">
                <a:latin typeface="Meta Head IGM Cond Black" panose="02000A06040000020004" pitchFamily="2" charset="0"/>
              </a:rPr>
              <a:t>3. Situation at ZF </a:t>
            </a:r>
          </a:p>
          <a:p>
            <a:r>
              <a:rPr lang="da-DK" sz="1400" b="1" dirty="0">
                <a:latin typeface="Meta Head IGM Cond Black" panose="02000A06040000020004" pitchFamily="2" charset="0"/>
              </a:rPr>
              <a:t>Spring 2020</a:t>
            </a:r>
            <a:endParaRPr lang="de-DE" sz="1400" b="1" dirty="0">
              <a:latin typeface="Meta Head IGM Cond Black" panose="02000A06040000020004" pitchFamily="2" charset="0"/>
            </a:endParaRPr>
          </a:p>
        </p:txBody>
      </p:sp>
      <p:pic>
        <p:nvPicPr>
          <p:cNvPr id="3" name="Grafik 2"/>
          <p:cNvPicPr>
            <a:picLocks noChangeAspect="1"/>
          </p:cNvPicPr>
          <p:nvPr/>
        </p:nvPicPr>
        <p:blipFill>
          <a:blip r:embed="rId4"/>
          <a:stretch>
            <a:fillRect/>
          </a:stretch>
        </p:blipFill>
        <p:spPr>
          <a:xfrm>
            <a:off x="1468908" y="2740880"/>
            <a:ext cx="3697159" cy="2008180"/>
          </a:xfrm>
          <a:prstGeom prst="rect">
            <a:avLst/>
          </a:prstGeom>
        </p:spPr>
      </p:pic>
      <p:sp>
        <p:nvSpPr>
          <p:cNvPr id="2" name="Textfeld 1"/>
          <p:cNvSpPr txBox="1"/>
          <p:nvPr/>
        </p:nvSpPr>
        <p:spPr>
          <a:xfrm>
            <a:off x="1468908" y="2740880"/>
            <a:ext cx="2229033" cy="300082"/>
          </a:xfrm>
          <a:prstGeom prst="rect">
            <a:avLst/>
          </a:prstGeom>
          <a:solidFill>
            <a:schemeClr val="bg1"/>
          </a:solidFill>
        </p:spPr>
        <p:txBody>
          <a:bodyPr wrap="square" rtlCol="0">
            <a:spAutoFit/>
          </a:bodyPr>
          <a:lstStyle/>
          <a:p>
            <a:r>
              <a:rPr lang="de-DE" dirty="0" err="1">
                <a:latin typeface="+mj-lt"/>
              </a:rPr>
              <a:t>Announced</a:t>
            </a:r>
            <a:r>
              <a:rPr lang="de-DE" dirty="0">
                <a:latin typeface="+mj-lt"/>
              </a:rPr>
              <a:t> </a:t>
            </a:r>
            <a:r>
              <a:rPr lang="de-DE" dirty="0" err="1">
                <a:latin typeface="+mj-lt"/>
              </a:rPr>
              <a:t>job</a:t>
            </a:r>
            <a:r>
              <a:rPr lang="de-DE" dirty="0">
                <a:latin typeface="+mj-lt"/>
              </a:rPr>
              <a:t> </a:t>
            </a:r>
            <a:r>
              <a:rPr lang="de-DE" dirty="0" err="1">
                <a:latin typeface="+mj-lt"/>
              </a:rPr>
              <a:t>cuts</a:t>
            </a:r>
            <a:endParaRPr lang="de-DE" dirty="0">
              <a:latin typeface="+mj-lt"/>
            </a:endParaRPr>
          </a:p>
        </p:txBody>
      </p:sp>
    </p:spTree>
    <p:extLst>
      <p:ext uri="{BB962C8B-B14F-4D97-AF65-F5344CB8AC3E}">
        <p14:creationId xmlns:p14="http://schemas.microsoft.com/office/powerpoint/2010/main" val="411402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kales Scrollen 5"/>
          <p:cNvSpPr/>
          <p:nvPr/>
        </p:nvSpPr>
        <p:spPr>
          <a:xfrm>
            <a:off x="4367916" y="1667279"/>
            <a:ext cx="4666" cy="3732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5"/>
          </a:p>
        </p:txBody>
      </p:sp>
      <p:sp>
        <p:nvSpPr>
          <p:cNvPr id="8" name="Textfeld 7"/>
          <p:cNvSpPr txBox="1"/>
          <p:nvPr/>
        </p:nvSpPr>
        <p:spPr>
          <a:xfrm>
            <a:off x="5177118" y="2636634"/>
            <a:ext cx="3139888" cy="1601464"/>
          </a:xfrm>
          <a:prstGeom prst="rect">
            <a:avLst/>
          </a:prstGeom>
          <a:noFill/>
          <a:ln>
            <a:solidFill>
              <a:schemeClr val="tx1"/>
            </a:solidFill>
          </a:ln>
          <a:effectLst>
            <a:glow rad="139700">
              <a:schemeClr val="accent1">
                <a:satMod val="175000"/>
                <a:alpha val="40000"/>
              </a:schemeClr>
            </a:glow>
            <a:softEdge rad="127000"/>
          </a:effectLst>
          <a:scene3d>
            <a:camera prst="orthographicFront"/>
            <a:lightRig rig="threePt" dir="t"/>
          </a:scene3d>
          <a:sp3d extrusionH="12700">
            <a:bevelT/>
          </a:sp3d>
        </p:spPr>
        <p:txBody>
          <a:bodyPr wrap="square" rtlCol="0">
            <a:spAutoFit/>
          </a:bodyPr>
          <a:lstStyle/>
          <a:p>
            <a:pPr algn="ctr"/>
            <a:r>
              <a:rPr lang="en-US" sz="613" dirty="0">
                <a:solidFill>
                  <a:srgbClr val="3C3C3B"/>
                </a:solidFill>
              </a:rPr>
              <a:t>§4 Target image process:</a:t>
            </a:r>
          </a:p>
          <a:p>
            <a:pPr algn="ctr"/>
            <a:r>
              <a:rPr lang="en-US" sz="613" dirty="0">
                <a:solidFill>
                  <a:srgbClr val="3C3C3B"/>
                </a:solidFill>
              </a:rPr>
              <a:t>In an analysis phase, the effects of the Corona crisis and the upcoming transformation of industries are recorded for each location and a competency analysis (summary of strengths and weaknesses, technological position, competitiveness) is created. From this, goals and concrete measures for the development of the locations from an economic perspective and for strategic future orientation are derived. </a:t>
            </a:r>
            <a:r>
              <a:rPr lang="en-US" sz="613" b="1" dirty="0">
                <a:solidFill>
                  <a:srgbClr val="3C3C3B"/>
                </a:solidFill>
              </a:rPr>
              <a:t>This target image is created, discussed and discussed between the site management and the works council with the necessary information and, if necessary, with the help of specialist expertise</a:t>
            </a:r>
            <a:r>
              <a:rPr lang="en-US" sz="613" dirty="0">
                <a:solidFill>
                  <a:srgbClr val="3C3C3B"/>
                </a:solidFill>
              </a:rPr>
              <a:t>, and the resulting measures are defined. Topics and content of the target images are, in particular, future products and utilization, investments, employment, development of competitiveness and necessary qualifications.</a:t>
            </a:r>
          </a:p>
          <a:p>
            <a:pPr algn="ctr"/>
            <a:endParaRPr lang="en-US" sz="613" dirty="0">
              <a:solidFill>
                <a:srgbClr val="3C3C3B"/>
              </a:solidFill>
            </a:endParaRPr>
          </a:p>
          <a:p>
            <a:pPr algn="ctr"/>
            <a:r>
              <a:rPr lang="en-US" sz="613" b="1" dirty="0">
                <a:solidFill>
                  <a:srgbClr val="3C3C3B"/>
                </a:solidFill>
              </a:rPr>
              <a:t>The target images should at least specifically address the period up to 2025 in the fields mentioned and also show a perspective towards 2030</a:t>
            </a:r>
            <a:r>
              <a:rPr lang="en-US" sz="613" dirty="0">
                <a:solidFill>
                  <a:srgbClr val="3C3C3B"/>
                </a:solidFill>
              </a:rPr>
              <a:t>. If no agreement can be reached on a target image, the group-wide “Transformation and Employment Security” steering committee is contacted and consulted.</a:t>
            </a:r>
            <a:endParaRPr lang="de-DE" sz="613" dirty="0">
              <a:solidFill>
                <a:srgbClr val="3C3C3B"/>
              </a:solidFill>
            </a:endParaRPr>
          </a:p>
        </p:txBody>
      </p:sp>
      <p:sp>
        <p:nvSpPr>
          <p:cNvPr id="18" name="Nach oben gebogener Pfeil 17"/>
          <p:cNvSpPr/>
          <p:nvPr/>
        </p:nvSpPr>
        <p:spPr>
          <a:xfrm rot="5400000">
            <a:off x="3682703" y="3348801"/>
            <a:ext cx="769872" cy="1008722"/>
          </a:xfrm>
          <a:prstGeom prst="bentUp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5"/>
          </a:p>
        </p:txBody>
      </p:sp>
      <p:sp>
        <p:nvSpPr>
          <p:cNvPr id="2" name="Textfeld 1"/>
          <p:cNvSpPr txBox="1"/>
          <p:nvPr/>
        </p:nvSpPr>
        <p:spPr>
          <a:xfrm>
            <a:off x="204929" y="331604"/>
            <a:ext cx="4914546" cy="461665"/>
          </a:xfrm>
          <a:prstGeom prst="rect">
            <a:avLst/>
          </a:prstGeom>
          <a:noFill/>
          <a:ln>
            <a:noFill/>
          </a:ln>
        </p:spPr>
        <p:txBody>
          <a:bodyPr wrap="square" rtlCol="0">
            <a:spAutoFit/>
          </a:bodyPr>
          <a:lstStyle/>
          <a:p>
            <a:pPr>
              <a:buNone/>
            </a:pPr>
            <a:r>
              <a:rPr lang="de-DE" sz="2400" b="1" dirty="0">
                <a:latin typeface="Meta Head IGM Cond Black" panose="02000A06040000020004" pitchFamily="2" charset="0"/>
              </a:rPr>
              <a:t>Collective </a:t>
            </a:r>
            <a:r>
              <a:rPr lang="de-DE" sz="2400" b="1" dirty="0" err="1">
                <a:latin typeface="Meta Head IGM Cond Black" panose="02000A06040000020004" pitchFamily="2" charset="0"/>
              </a:rPr>
              <a:t>agreement</a:t>
            </a:r>
            <a:r>
              <a:rPr lang="de-DE" sz="2400" b="1" dirty="0">
                <a:latin typeface="Meta Head IGM Cond Black" panose="02000A06040000020004" pitchFamily="2" charset="0"/>
              </a:rPr>
              <a:t> </a:t>
            </a:r>
            <a:r>
              <a:rPr lang="de-DE" sz="2400" b="1" dirty="0" err="1">
                <a:latin typeface="Meta Head IGM Cond Black" panose="02000A06040000020004" pitchFamily="2" charset="0"/>
              </a:rPr>
              <a:t>transformation</a:t>
            </a:r>
            <a:r>
              <a:rPr lang="de-DE" sz="2400" b="1" dirty="0">
                <a:latin typeface="Meta Head IGM Cond Black" panose="02000A06040000020004" pitchFamily="2" charset="0"/>
              </a:rPr>
              <a:t> </a:t>
            </a:r>
          </a:p>
        </p:txBody>
      </p:sp>
      <p:sp>
        <p:nvSpPr>
          <p:cNvPr id="3" name="Textfeld 2"/>
          <p:cNvSpPr txBox="1"/>
          <p:nvPr/>
        </p:nvSpPr>
        <p:spPr>
          <a:xfrm>
            <a:off x="258710" y="962110"/>
            <a:ext cx="3832412" cy="2431435"/>
          </a:xfrm>
          <a:prstGeom prst="rect">
            <a:avLst/>
          </a:prstGeom>
          <a:noFill/>
        </p:spPr>
        <p:txBody>
          <a:bodyPr wrap="square" rtlCol="0">
            <a:spAutoFit/>
          </a:bodyPr>
          <a:lstStyle/>
          <a:p>
            <a:r>
              <a:rPr lang="de-DE" sz="800" b="1" dirty="0">
                <a:solidFill>
                  <a:srgbClr val="3C3C3B"/>
                </a:solidFill>
              </a:rPr>
              <a:t>Collective </a:t>
            </a:r>
            <a:r>
              <a:rPr lang="de-DE" sz="800" b="1" dirty="0" err="1">
                <a:solidFill>
                  <a:srgbClr val="3C3C3B"/>
                </a:solidFill>
              </a:rPr>
              <a:t>bargaining</a:t>
            </a:r>
            <a:r>
              <a:rPr lang="de-DE" sz="800" b="1" dirty="0">
                <a:solidFill>
                  <a:srgbClr val="3C3C3B"/>
                </a:solidFill>
              </a:rPr>
              <a:t> </a:t>
            </a:r>
            <a:r>
              <a:rPr lang="de-DE" sz="800" b="1" dirty="0" err="1">
                <a:solidFill>
                  <a:srgbClr val="3C3C3B"/>
                </a:solidFill>
              </a:rPr>
              <a:t>agreement</a:t>
            </a:r>
            <a:r>
              <a:rPr lang="de-DE" sz="800" b="1" dirty="0">
                <a:solidFill>
                  <a:srgbClr val="3C3C3B"/>
                </a:solidFill>
              </a:rPr>
              <a:t> </a:t>
            </a:r>
            <a:r>
              <a:rPr lang="de-DE" sz="800" b="1" dirty="0" err="1">
                <a:solidFill>
                  <a:srgbClr val="3C3C3B"/>
                </a:solidFill>
              </a:rPr>
              <a:t>transformation</a:t>
            </a:r>
            <a:r>
              <a:rPr lang="de-DE" sz="800" b="1" dirty="0">
                <a:solidFill>
                  <a:srgbClr val="3C3C3B"/>
                </a:solidFill>
              </a:rPr>
              <a:t>: </a:t>
            </a:r>
            <a:r>
              <a:rPr lang="de-DE" sz="800" b="1" dirty="0" err="1">
                <a:solidFill>
                  <a:srgbClr val="3C3C3B"/>
                </a:solidFill>
              </a:rPr>
              <a:t>two</a:t>
            </a:r>
            <a:r>
              <a:rPr lang="de-DE" sz="800" b="1" dirty="0">
                <a:solidFill>
                  <a:srgbClr val="3C3C3B"/>
                </a:solidFill>
              </a:rPr>
              <a:t> </a:t>
            </a:r>
            <a:r>
              <a:rPr lang="de-DE" sz="800" b="1" dirty="0" err="1">
                <a:solidFill>
                  <a:srgbClr val="3C3C3B"/>
                </a:solidFill>
              </a:rPr>
              <a:t>years</a:t>
            </a:r>
            <a:r>
              <a:rPr lang="de-DE" sz="800" b="1" dirty="0">
                <a:solidFill>
                  <a:srgbClr val="3C3C3B"/>
                </a:solidFill>
              </a:rPr>
              <a:t> </a:t>
            </a:r>
            <a:r>
              <a:rPr lang="de-DE" sz="800" b="1" dirty="0" err="1">
                <a:solidFill>
                  <a:srgbClr val="3C3C3B"/>
                </a:solidFill>
              </a:rPr>
              <a:t>of</a:t>
            </a:r>
            <a:r>
              <a:rPr lang="de-DE" sz="800" b="1" dirty="0">
                <a:solidFill>
                  <a:srgbClr val="3C3C3B"/>
                </a:solidFill>
              </a:rPr>
              <a:t> </a:t>
            </a:r>
            <a:r>
              <a:rPr lang="de-DE" sz="800" b="1" dirty="0" err="1">
                <a:solidFill>
                  <a:srgbClr val="3C3C3B"/>
                </a:solidFill>
              </a:rPr>
              <a:t>security</a:t>
            </a:r>
            <a:r>
              <a:rPr lang="de-DE" sz="800" b="1" dirty="0">
                <a:solidFill>
                  <a:srgbClr val="3C3C3B"/>
                </a:solidFill>
              </a:rPr>
              <a:t> </a:t>
            </a:r>
            <a:r>
              <a:rPr lang="de-DE" sz="800" b="1" dirty="0" err="1">
                <a:solidFill>
                  <a:srgbClr val="3C3C3B"/>
                </a:solidFill>
              </a:rPr>
              <a:t>for</a:t>
            </a:r>
            <a:r>
              <a:rPr lang="de-DE" sz="800" b="1" dirty="0">
                <a:solidFill>
                  <a:srgbClr val="3C3C3B"/>
                </a:solidFill>
              </a:rPr>
              <a:t> </a:t>
            </a:r>
            <a:r>
              <a:rPr lang="de-DE" sz="800" b="1" dirty="0" err="1">
                <a:solidFill>
                  <a:srgbClr val="3C3C3B"/>
                </a:solidFill>
              </a:rPr>
              <a:t>employees</a:t>
            </a:r>
            <a:r>
              <a:rPr lang="de-DE" sz="800" b="1" dirty="0">
                <a:solidFill>
                  <a:srgbClr val="3C3C3B"/>
                </a:solidFill>
              </a:rPr>
              <a:t> </a:t>
            </a:r>
            <a:r>
              <a:rPr lang="de-DE" sz="800" b="1" dirty="0" err="1">
                <a:solidFill>
                  <a:srgbClr val="3C3C3B"/>
                </a:solidFill>
              </a:rPr>
              <a:t>and</a:t>
            </a:r>
            <a:r>
              <a:rPr lang="de-DE" sz="800" b="1" dirty="0">
                <a:solidFill>
                  <a:srgbClr val="3C3C3B"/>
                </a:solidFill>
              </a:rPr>
              <a:t> </a:t>
            </a:r>
            <a:r>
              <a:rPr lang="de-DE" sz="800" b="1" dirty="0" err="1">
                <a:solidFill>
                  <a:srgbClr val="3C3C3B"/>
                </a:solidFill>
              </a:rPr>
              <a:t>flexibility</a:t>
            </a:r>
            <a:r>
              <a:rPr lang="de-DE" sz="800" b="1" dirty="0">
                <a:solidFill>
                  <a:srgbClr val="3C3C3B"/>
                </a:solidFill>
              </a:rPr>
              <a:t> </a:t>
            </a:r>
            <a:r>
              <a:rPr lang="de-DE" sz="800" b="1" dirty="0" err="1">
                <a:solidFill>
                  <a:srgbClr val="3C3C3B"/>
                </a:solidFill>
              </a:rPr>
              <a:t>for</a:t>
            </a:r>
            <a:r>
              <a:rPr lang="de-DE" sz="800" b="1" dirty="0">
                <a:solidFill>
                  <a:srgbClr val="3C3C3B"/>
                </a:solidFill>
              </a:rPr>
              <a:t> </a:t>
            </a:r>
            <a:r>
              <a:rPr lang="de-DE" sz="800" b="1" dirty="0" err="1">
                <a:solidFill>
                  <a:srgbClr val="3C3C3B"/>
                </a:solidFill>
              </a:rPr>
              <a:t>the</a:t>
            </a:r>
            <a:r>
              <a:rPr lang="de-DE" sz="800" b="1" dirty="0">
                <a:solidFill>
                  <a:srgbClr val="3C3C3B"/>
                </a:solidFill>
              </a:rPr>
              <a:t> </a:t>
            </a:r>
            <a:r>
              <a:rPr lang="de-DE" sz="800" b="1" dirty="0" err="1">
                <a:solidFill>
                  <a:srgbClr val="3C3C3B"/>
                </a:solidFill>
              </a:rPr>
              <a:t>company</a:t>
            </a:r>
            <a:endParaRPr lang="de-DE" sz="800" b="1" dirty="0">
              <a:solidFill>
                <a:srgbClr val="3C3C3B"/>
              </a:solidFill>
            </a:endParaRPr>
          </a:p>
          <a:p>
            <a:r>
              <a:rPr lang="de-DE" sz="800" dirty="0">
                <a:solidFill>
                  <a:srgbClr val="3C3C3B"/>
                </a:solidFill>
              </a:rPr>
              <a:t> </a:t>
            </a:r>
          </a:p>
          <a:p>
            <a:r>
              <a:rPr lang="de-DE" sz="800" dirty="0">
                <a:solidFill>
                  <a:srgbClr val="3C3C3B"/>
                </a:solidFill>
              </a:rPr>
              <a:t>- </a:t>
            </a:r>
            <a:r>
              <a:rPr lang="de-DE" sz="800" b="1" dirty="0" err="1">
                <a:solidFill>
                  <a:srgbClr val="3C3C3B"/>
                </a:solidFill>
              </a:rPr>
              <a:t>Employment</a:t>
            </a:r>
            <a:r>
              <a:rPr lang="de-DE" sz="800" b="1" dirty="0">
                <a:solidFill>
                  <a:srgbClr val="3C3C3B"/>
                </a:solidFill>
              </a:rPr>
              <a:t> </a:t>
            </a:r>
            <a:r>
              <a:rPr lang="de-DE" sz="800" b="1" dirty="0" err="1">
                <a:solidFill>
                  <a:srgbClr val="3C3C3B"/>
                </a:solidFill>
              </a:rPr>
              <a:t>security</a:t>
            </a:r>
            <a:r>
              <a:rPr lang="de-DE" sz="800" b="1" dirty="0">
                <a:solidFill>
                  <a:srgbClr val="3C3C3B"/>
                </a:solidFill>
              </a:rPr>
              <a:t> </a:t>
            </a:r>
            <a:r>
              <a:rPr lang="de-DE" sz="800" b="1" dirty="0" err="1">
                <a:solidFill>
                  <a:srgbClr val="3C3C3B"/>
                </a:solidFill>
              </a:rPr>
              <a:t>agreed</a:t>
            </a:r>
            <a:r>
              <a:rPr lang="de-DE" sz="800" b="1" dirty="0">
                <a:solidFill>
                  <a:srgbClr val="3C3C3B"/>
                </a:solidFill>
              </a:rPr>
              <a:t> </a:t>
            </a:r>
            <a:r>
              <a:rPr lang="de-DE" sz="800" b="1" dirty="0" err="1">
                <a:solidFill>
                  <a:srgbClr val="3C3C3B"/>
                </a:solidFill>
              </a:rPr>
              <a:t>until</a:t>
            </a:r>
            <a:r>
              <a:rPr lang="de-DE" sz="800" b="1" dirty="0">
                <a:solidFill>
                  <a:srgbClr val="3C3C3B"/>
                </a:solidFill>
              </a:rPr>
              <a:t> </a:t>
            </a:r>
            <a:r>
              <a:rPr lang="de-DE" sz="800" b="1" dirty="0" err="1">
                <a:solidFill>
                  <a:srgbClr val="3C3C3B"/>
                </a:solidFill>
              </a:rPr>
              <a:t>the</a:t>
            </a:r>
            <a:r>
              <a:rPr lang="de-DE" sz="800" b="1" dirty="0">
                <a:solidFill>
                  <a:srgbClr val="3C3C3B"/>
                </a:solidFill>
              </a:rPr>
              <a:t> end </a:t>
            </a:r>
            <a:r>
              <a:rPr lang="de-DE" sz="800" b="1" dirty="0" err="1">
                <a:solidFill>
                  <a:srgbClr val="3C3C3B"/>
                </a:solidFill>
              </a:rPr>
              <a:t>of</a:t>
            </a:r>
            <a:r>
              <a:rPr lang="de-DE" sz="800" b="1" dirty="0">
                <a:solidFill>
                  <a:srgbClr val="3C3C3B"/>
                </a:solidFill>
              </a:rPr>
              <a:t> 2022</a:t>
            </a:r>
          </a:p>
          <a:p>
            <a:r>
              <a:rPr lang="de-DE" sz="800" dirty="0">
                <a:solidFill>
                  <a:srgbClr val="3C3C3B"/>
                </a:solidFill>
              </a:rPr>
              <a:t> </a:t>
            </a:r>
          </a:p>
          <a:p>
            <a:r>
              <a:rPr lang="de-DE" sz="800" dirty="0">
                <a:solidFill>
                  <a:srgbClr val="3C3C3B"/>
                </a:solidFill>
              </a:rPr>
              <a:t>- ZF </a:t>
            </a:r>
            <a:r>
              <a:rPr lang="de-DE" sz="800" dirty="0" err="1">
                <a:solidFill>
                  <a:srgbClr val="3C3C3B"/>
                </a:solidFill>
              </a:rPr>
              <a:t>can</a:t>
            </a:r>
            <a:r>
              <a:rPr lang="de-DE" sz="800" dirty="0">
                <a:solidFill>
                  <a:srgbClr val="3C3C3B"/>
                </a:solidFill>
              </a:rPr>
              <a:t> </a:t>
            </a:r>
            <a:r>
              <a:rPr lang="de-DE" sz="800" dirty="0" err="1">
                <a:solidFill>
                  <a:srgbClr val="3C3C3B"/>
                </a:solidFill>
              </a:rPr>
              <a:t>adjust</a:t>
            </a:r>
            <a:r>
              <a:rPr lang="de-DE" sz="800" dirty="0">
                <a:solidFill>
                  <a:srgbClr val="3C3C3B"/>
                </a:solidFill>
              </a:rPr>
              <a:t> </a:t>
            </a:r>
            <a:r>
              <a:rPr lang="de-DE" sz="800" dirty="0" err="1">
                <a:solidFill>
                  <a:srgbClr val="3C3C3B"/>
                </a:solidFill>
              </a:rPr>
              <a:t>capacities</a:t>
            </a:r>
            <a:r>
              <a:rPr lang="de-DE" sz="800" dirty="0">
                <a:solidFill>
                  <a:srgbClr val="3C3C3B"/>
                </a:solidFill>
              </a:rPr>
              <a:t> </a:t>
            </a:r>
            <a:r>
              <a:rPr lang="de-DE" sz="800" dirty="0" err="1">
                <a:solidFill>
                  <a:srgbClr val="3C3C3B"/>
                </a:solidFill>
              </a:rPr>
              <a:t>through</a:t>
            </a:r>
            <a:r>
              <a:rPr lang="de-DE" sz="800" dirty="0">
                <a:solidFill>
                  <a:srgbClr val="3C3C3B"/>
                </a:solidFill>
              </a:rPr>
              <a:t> </a:t>
            </a:r>
            <a:r>
              <a:rPr lang="de-DE" sz="800" dirty="0" err="1">
                <a:solidFill>
                  <a:srgbClr val="3C3C3B"/>
                </a:solidFill>
              </a:rPr>
              <a:t>short</a:t>
            </a:r>
            <a:r>
              <a:rPr lang="de-DE" sz="800" dirty="0">
                <a:solidFill>
                  <a:srgbClr val="3C3C3B"/>
                </a:solidFill>
              </a:rPr>
              <a:t>-time </a:t>
            </a:r>
            <a:r>
              <a:rPr lang="de-DE" sz="800" dirty="0" err="1">
                <a:solidFill>
                  <a:srgbClr val="3C3C3B"/>
                </a:solidFill>
              </a:rPr>
              <a:t>work</a:t>
            </a:r>
            <a:r>
              <a:rPr lang="de-DE" sz="800" dirty="0">
                <a:solidFill>
                  <a:srgbClr val="3C3C3B"/>
                </a:solidFill>
              </a:rPr>
              <a:t>, </a:t>
            </a:r>
            <a:r>
              <a:rPr lang="de-DE" sz="800" dirty="0" err="1">
                <a:solidFill>
                  <a:srgbClr val="3C3C3B"/>
                </a:solidFill>
              </a:rPr>
              <a:t>reduction</a:t>
            </a:r>
            <a:r>
              <a:rPr lang="de-DE" sz="800" dirty="0">
                <a:solidFill>
                  <a:srgbClr val="3C3C3B"/>
                </a:solidFill>
              </a:rPr>
              <a:t> </a:t>
            </a:r>
            <a:r>
              <a:rPr lang="de-DE" sz="800" dirty="0" err="1">
                <a:solidFill>
                  <a:srgbClr val="3C3C3B"/>
                </a:solidFill>
              </a:rPr>
              <a:t>of</a:t>
            </a:r>
            <a:r>
              <a:rPr lang="de-DE" sz="800" dirty="0">
                <a:solidFill>
                  <a:srgbClr val="3C3C3B"/>
                </a:solidFill>
              </a:rPr>
              <a:t> </a:t>
            </a:r>
            <a:r>
              <a:rPr lang="de-DE" sz="800" dirty="0" err="1">
                <a:solidFill>
                  <a:srgbClr val="3C3C3B"/>
                </a:solidFill>
              </a:rPr>
              <a:t>working</a:t>
            </a:r>
            <a:r>
              <a:rPr lang="de-DE" sz="800" dirty="0">
                <a:solidFill>
                  <a:srgbClr val="3C3C3B"/>
                </a:solidFill>
              </a:rPr>
              <a:t> </a:t>
            </a:r>
            <a:r>
              <a:rPr lang="de-DE" sz="800" dirty="0" err="1">
                <a:solidFill>
                  <a:srgbClr val="3C3C3B"/>
                </a:solidFill>
              </a:rPr>
              <a:t>hours</a:t>
            </a:r>
            <a:r>
              <a:rPr lang="de-DE" sz="800" dirty="0">
                <a:solidFill>
                  <a:srgbClr val="3C3C3B"/>
                </a:solidFill>
              </a:rPr>
              <a:t> </a:t>
            </a:r>
            <a:r>
              <a:rPr lang="de-DE" sz="800" dirty="0" err="1">
                <a:solidFill>
                  <a:srgbClr val="3C3C3B"/>
                </a:solidFill>
              </a:rPr>
              <a:t>by</a:t>
            </a:r>
            <a:r>
              <a:rPr lang="de-DE" sz="800" dirty="0">
                <a:solidFill>
                  <a:srgbClr val="3C3C3B"/>
                </a:solidFill>
              </a:rPr>
              <a:t> </a:t>
            </a:r>
            <a:r>
              <a:rPr lang="de-DE" sz="800" dirty="0" err="1">
                <a:solidFill>
                  <a:srgbClr val="3C3C3B"/>
                </a:solidFill>
              </a:rPr>
              <a:t>up</a:t>
            </a:r>
            <a:r>
              <a:rPr lang="de-DE" sz="800" dirty="0">
                <a:solidFill>
                  <a:srgbClr val="3C3C3B"/>
                </a:solidFill>
              </a:rPr>
              <a:t> </a:t>
            </a:r>
            <a:r>
              <a:rPr lang="de-DE" sz="800" dirty="0" err="1">
                <a:solidFill>
                  <a:srgbClr val="3C3C3B"/>
                </a:solidFill>
              </a:rPr>
              <a:t>to</a:t>
            </a:r>
            <a:r>
              <a:rPr lang="de-DE" sz="800" dirty="0">
                <a:solidFill>
                  <a:srgbClr val="3C3C3B"/>
                </a:solidFill>
              </a:rPr>
              <a:t> 20 </a:t>
            </a:r>
            <a:r>
              <a:rPr lang="de-DE" sz="800" dirty="0" err="1">
                <a:solidFill>
                  <a:srgbClr val="3C3C3B"/>
                </a:solidFill>
              </a:rPr>
              <a:t>percent</a:t>
            </a:r>
            <a:r>
              <a:rPr lang="de-DE" sz="800" dirty="0">
                <a:solidFill>
                  <a:srgbClr val="3C3C3B"/>
                </a:solidFill>
              </a:rPr>
              <a:t>, partial </a:t>
            </a:r>
            <a:r>
              <a:rPr lang="de-DE" sz="800" dirty="0" err="1">
                <a:solidFill>
                  <a:srgbClr val="3C3C3B"/>
                </a:solidFill>
              </a:rPr>
              <a:t>retirement</a:t>
            </a:r>
            <a:r>
              <a:rPr lang="de-DE" sz="800" dirty="0">
                <a:solidFill>
                  <a:srgbClr val="3C3C3B"/>
                </a:solidFill>
              </a:rPr>
              <a:t> </a:t>
            </a:r>
            <a:r>
              <a:rPr lang="de-DE" sz="800" dirty="0" err="1">
                <a:solidFill>
                  <a:srgbClr val="3C3C3B"/>
                </a:solidFill>
              </a:rPr>
              <a:t>and</a:t>
            </a:r>
            <a:r>
              <a:rPr lang="de-DE" sz="800" dirty="0">
                <a:solidFill>
                  <a:srgbClr val="3C3C3B"/>
                </a:solidFill>
              </a:rPr>
              <a:t> </a:t>
            </a:r>
            <a:r>
              <a:rPr lang="de-DE" sz="800" dirty="0" err="1">
                <a:solidFill>
                  <a:srgbClr val="3C3C3B"/>
                </a:solidFill>
              </a:rPr>
              <a:t>severance</a:t>
            </a:r>
            <a:r>
              <a:rPr lang="de-DE" sz="800" dirty="0">
                <a:solidFill>
                  <a:srgbClr val="3C3C3B"/>
                </a:solidFill>
              </a:rPr>
              <a:t> </a:t>
            </a:r>
            <a:r>
              <a:rPr lang="de-DE" sz="800" dirty="0" err="1">
                <a:solidFill>
                  <a:srgbClr val="3C3C3B"/>
                </a:solidFill>
              </a:rPr>
              <a:t>payments</a:t>
            </a:r>
            <a:endParaRPr lang="de-DE" sz="800" dirty="0">
              <a:solidFill>
                <a:srgbClr val="3C3C3B"/>
              </a:solidFill>
            </a:endParaRPr>
          </a:p>
          <a:p>
            <a:r>
              <a:rPr lang="de-DE" sz="800" dirty="0">
                <a:solidFill>
                  <a:srgbClr val="3C3C3B"/>
                </a:solidFill>
              </a:rPr>
              <a:t> </a:t>
            </a:r>
          </a:p>
          <a:p>
            <a:r>
              <a:rPr lang="de-DE" sz="800" dirty="0">
                <a:solidFill>
                  <a:srgbClr val="3C3C3B"/>
                </a:solidFill>
              </a:rPr>
              <a:t> - The </a:t>
            </a:r>
            <a:r>
              <a:rPr lang="de-DE" sz="800" dirty="0" err="1">
                <a:solidFill>
                  <a:srgbClr val="3C3C3B"/>
                </a:solidFill>
              </a:rPr>
              <a:t>number</a:t>
            </a:r>
            <a:r>
              <a:rPr lang="de-DE" sz="800" dirty="0">
                <a:solidFill>
                  <a:srgbClr val="3C3C3B"/>
                </a:solidFill>
              </a:rPr>
              <a:t> </a:t>
            </a:r>
            <a:r>
              <a:rPr lang="de-DE" sz="800" dirty="0" err="1">
                <a:solidFill>
                  <a:srgbClr val="3C3C3B"/>
                </a:solidFill>
              </a:rPr>
              <a:t>of</a:t>
            </a:r>
            <a:r>
              <a:rPr lang="de-DE" sz="800" dirty="0">
                <a:solidFill>
                  <a:srgbClr val="3C3C3B"/>
                </a:solidFill>
              </a:rPr>
              <a:t> </a:t>
            </a:r>
            <a:r>
              <a:rPr lang="de-DE" sz="800" dirty="0" err="1">
                <a:solidFill>
                  <a:srgbClr val="3C3C3B"/>
                </a:solidFill>
              </a:rPr>
              <a:t>trainees</a:t>
            </a:r>
            <a:r>
              <a:rPr lang="de-DE" sz="800" dirty="0">
                <a:solidFill>
                  <a:srgbClr val="3C3C3B"/>
                </a:solidFill>
              </a:rPr>
              <a:t> </a:t>
            </a:r>
            <a:r>
              <a:rPr lang="de-DE" sz="800" dirty="0" err="1">
                <a:solidFill>
                  <a:srgbClr val="3C3C3B"/>
                </a:solidFill>
              </a:rPr>
              <a:t>remains</a:t>
            </a:r>
            <a:r>
              <a:rPr lang="de-DE" sz="800" dirty="0">
                <a:solidFill>
                  <a:srgbClr val="3C3C3B"/>
                </a:solidFill>
              </a:rPr>
              <a:t> at </a:t>
            </a:r>
            <a:r>
              <a:rPr lang="de-DE" sz="800" dirty="0" err="1">
                <a:solidFill>
                  <a:srgbClr val="3C3C3B"/>
                </a:solidFill>
              </a:rPr>
              <a:t>the</a:t>
            </a:r>
            <a:r>
              <a:rPr lang="de-DE" sz="800" dirty="0">
                <a:solidFill>
                  <a:srgbClr val="3C3C3B"/>
                </a:solidFill>
              </a:rPr>
              <a:t> </a:t>
            </a:r>
            <a:r>
              <a:rPr lang="de-DE" sz="800" dirty="0" err="1">
                <a:solidFill>
                  <a:srgbClr val="3C3C3B"/>
                </a:solidFill>
              </a:rPr>
              <a:t>current</a:t>
            </a:r>
            <a:r>
              <a:rPr lang="de-DE" sz="800" dirty="0">
                <a:solidFill>
                  <a:srgbClr val="3C3C3B"/>
                </a:solidFill>
              </a:rPr>
              <a:t> </a:t>
            </a:r>
            <a:r>
              <a:rPr lang="de-DE" sz="800" dirty="0" err="1">
                <a:solidFill>
                  <a:srgbClr val="3C3C3B"/>
                </a:solidFill>
              </a:rPr>
              <a:t>level</a:t>
            </a:r>
            <a:endParaRPr lang="de-DE" sz="800" dirty="0">
              <a:solidFill>
                <a:srgbClr val="3C3C3B"/>
              </a:solidFill>
            </a:endParaRPr>
          </a:p>
          <a:p>
            <a:r>
              <a:rPr lang="de-DE" sz="800" dirty="0">
                <a:solidFill>
                  <a:srgbClr val="3C3C3B"/>
                </a:solidFill>
              </a:rPr>
              <a:t> </a:t>
            </a:r>
          </a:p>
          <a:p>
            <a:r>
              <a:rPr lang="de-DE" sz="800" dirty="0">
                <a:solidFill>
                  <a:srgbClr val="3C3C3B"/>
                </a:solidFill>
              </a:rPr>
              <a:t>- </a:t>
            </a:r>
            <a:r>
              <a:rPr lang="de-DE" sz="800" b="1" dirty="0">
                <a:solidFill>
                  <a:srgbClr val="3C3C3B"/>
                </a:solidFill>
              </a:rPr>
              <a:t>The </a:t>
            </a:r>
            <a:r>
              <a:rPr lang="de-DE" sz="800" b="1" dirty="0" err="1">
                <a:solidFill>
                  <a:srgbClr val="3C3C3B"/>
                </a:solidFill>
              </a:rPr>
              <a:t>company</a:t>
            </a:r>
            <a:r>
              <a:rPr lang="de-DE" sz="800" b="1" dirty="0">
                <a:solidFill>
                  <a:srgbClr val="3C3C3B"/>
                </a:solidFill>
              </a:rPr>
              <a:t> </a:t>
            </a:r>
            <a:r>
              <a:rPr lang="de-DE" sz="800" b="1" dirty="0" err="1">
                <a:solidFill>
                  <a:srgbClr val="3C3C3B"/>
                </a:solidFill>
              </a:rPr>
              <a:t>and</a:t>
            </a:r>
            <a:r>
              <a:rPr lang="de-DE" sz="800" b="1" dirty="0">
                <a:solidFill>
                  <a:srgbClr val="3C3C3B"/>
                </a:solidFill>
              </a:rPr>
              <a:t> </a:t>
            </a:r>
            <a:r>
              <a:rPr lang="de-DE" sz="800" b="1" dirty="0" err="1">
                <a:solidFill>
                  <a:srgbClr val="3C3C3B"/>
                </a:solidFill>
              </a:rPr>
              <a:t>employee</a:t>
            </a:r>
            <a:r>
              <a:rPr lang="de-DE" sz="800" b="1" dirty="0">
                <a:solidFill>
                  <a:srgbClr val="3C3C3B"/>
                </a:solidFill>
              </a:rPr>
              <a:t> </a:t>
            </a:r>
            <a:r>
              <a:rPr lang="de-DE" sz="800" b="1" dirty="0" err="1">
                <a:solidFill>
                  <a:srgbClr val="3C3C3B"/>
                </a:solidFill>
              </a:rPr>
              <a:t>representatives</a:t>
            </a:r>
            <a:r>
              <a:rPr lang="de-DE" sz="800" b="1" dirty="0">
                <a:solidFill>
                  <a:srgbClr val="3C3C3B"/>
                </a:solidFill>
              </a:rPr>
              <a:t> </a:t>
            </a:r>
            <a:r>
              <a:rPr lang="de-DE" sz="800" b="1" dirty="0" err="1">
                <a:solidFill>
                  <a:srgbClr val="3C3C3B"/>
                </a:solidFill>
              </a:rPr>
              <a:t>work</a:t>
            </a:r>
            <a:r>
              <a:rPr lang="de-DE" sz="800" b="1" dirty="0">
                <a:solidFill>
                  <a:srgbClr val="3C3C3B"/>
                </a:solidFill>
              </a:rPr>
              <a:t> </a:t>
            </a:r>
            <a:r>
              <a:rPr lang="de-DE" sz="800" b="1" dirty="0" err="1">
                <a:solidFill>
                  <a:srgbClr val="3C3C3B"/>
                </a:solidFill>
              </a:rPr>
              <a:t>together</a:t>
            </a:r>
            <a:r>
              <a:rPr lang="de-DE" sz="800" b="1" dirty="0">
                <a:solidFill>
                  <a:srgbClr val="3C3C3B"/>
                </a:solidFill>
              </a:rPr>
              <a:t> </a:t>
            </a:r>
            <a:r>
              <a:rPr lang="de-DE" sz="800" b="1" dirty="0" err="1">
                <a:solidFill>
                  <a:srgbClr val="3C3C3B"/>
                </a:solidFill>
              </a:rPr>
              <a:t>to</a:t>
            </a:r>
            <a:r>
              <a:rPr lang="de-DE" sz="800" b="1" dirty="0">
                <a:solidFill>
                  <a:srgbClr val="3C3C3B"/>
                </a:solidFill>
              </a:rPr>
              <a:t> </a:t>
            </a:r>
            <a:r>
              <a:rPr lang="de-DE" sz="800" b="1" dirty="0" err="1">
                <a:solidFill>
                  <a:srgbClr val="3C3C3B"/>
                </a:solidFill>
              </a:rPr>
              <a:t>develop</a:t>
            </a:r>
            <a:r>
              <a:rPr lang="de-DE" sz="800" b="1" dirty="0">
                <a:solidFill>
                  <a:srgbClr val="3C3C3B"/>
                </a:solidFill>
              </a:rPr>
              <a:t> </a:t>
            </a:r>
            <a:r>
              <a:rPr lang="de-DE" sz="800" b="1" dirty="0" err="1">
                <a:solidFill>
                  <a:srgbClr val="3C3C3B"/>
                </a:solidFill>
              </a:rPr>
              <a:t>long</a:t>
            </a:r>
            <a:r>
              <a:rPr lang="de-DE" sz="800" b="1" dirty="0">
                <a:solidFill>
                  <a:srgbClr val="3C3C3B"/>
                </a:solidFill>
              </a:rPr>
              <a:t>-term </a:t>
            </a:r>
            <a:r>
              <a:rPr lang="de-DE" sz="800" b="1" dirty="0" err="1">
                <a:solidFill>
                  <a:srgbClr val="3C3C3B"/>
                </a:solidFill>
              </a:rPr>
              <a:t>visions</a:t>
            </a:r>
            <a:r>
              <a:rPr lang="de-DE" sz="800" b="1" dirty="0">
                <a:solidFill>
                  <a:srgbClr val="3C3C3B"/>
                </a:solidFill>
              </a:rPr>
              <a:t> </a:t>
            </a:r>
            <a:r>
              <a:rPr lang="de-DE" sz="800" b="1" dirty="0" err="1">
                <a:solidFill>
                  <a:srgbClr val="3C3C3B"/>
                </a:solidFill>
              </a:rPr>
              <a:t>of</a:t>
            </a:r>
            <a:r>
              <a:rPr lang="de-DE" sz="800" b="1" dirty="0">
                <a:solidFill>
                  <a:srgbClr val="3C3C3B"/>
                </a:solidFill>
              </a:rPr>
              <a:t> </a:t>
            </a:r>
            <a:r>
              <a:rPr lang="de-DE" sz="800" b="1" dirty="0" err="1">
                <a:solidFill>
                  <a:srgbClr val="3C3C3B"/>
                </a:solidFill>
              </a:rPr>
              <a:t>the</a:t>
            </a:r>
            <a:r>
              <a:rPr lang="de-DE" sz="800" b="1" dirty="0">
                <a:solidFill>
                  <a:srgbClr val="3C3C3B"/>
                </a:solidFill>
              </a:rPr>
              <a:t> </a:t>
            </a:r>
            <a:r>
              <a:rPr lang="de-DE" sz="800" b="1" dirty="0" err="1">
                <a:solidFill>
                  <a:srgbClr val="3C3C3B"/>
                </a:solidFill>
              </a:rPr>
              <a:t>future</a:t>
            </a:r>
            <a:r>
              <a:rPr lang="de-DE" sz="800" b="1" dirty="0">
                <a:solidFill>
                  <a:srgbClr val="3C3C3B"/>
                </a:solidFill>
              </a:rPr>
              <a:t> </a:t>
            </a:r>
            <a:r>
              <a:rPr lang="de-DE" sz="800" b="1" dirty="0" err="1">
                <a:solidFill>
                  <a:srgbClr val="3C3C3B"/>
                </a:solidFill>
              </a:rPr>
              <a:t>for</a:t>
            </a:r>
            <a:r>
              <a:rPr lang="de-DE" sz="800" b="1" dirty="0">
                <a:solidFill>
                  <a:srgbClr val="3C3C3B"/>
                </a:solidFill>
              </a:rPr>
              <a:t> </a:t>
            </a:r>
            <a:r>
              <a:rPr lang="de-DE" sz="800" b="1" dirty="0" err="1">
                <a:solidFill>
                  <a:srgbClr val="3C3C3B"/>
                </a:solidFill>
              </a:rPr>
              <a:t>the</a:t>
            </a:r>
            <a:r>
              <a:rPr lang="de-DE" sz="800" b="1" dirty="0">
                <a:solidFill>
                  <a:srgbClr val="3C3C3B"/>
                </a:solidFill>
              </a:rPr>
              <a:t> </a:t>
            </a:r>
            <a:r>
              <a:rPr lang="de-DE" sz="800" b="1" dirty="0" err="1">
                <a:solidFill>
                  <a:srgbClr val="3C3C3B"/>
                </a:solidFill>
              </a:rPr>
              <a:t>locations</a:t>
            </a:r>
            <a:endParaRPr lang="de-DE" sz="800" b="1" dirty="0">
              <a:solidFill>
                <a:srgbClr val="3C3C3B"/>
              </a:solidFill>
            </a:endParaRPr>
          </a:p>
          <a:p>
            <a:r>
              <a:rPr lang="de-DE" sz="800" dirty="0">
                <a:solidFill>
                  <a:srgbClr val="3C3C3B"/>
                </a:solidFill>
              </a:rPr>
              <a:t>  </a:t>
            </a:r>
          </a:p>
          <a:p>
            <a:r>
              <a:rPr lang="de-DE" sz="800" dirty="0">
                <a:solidFill>
                  <a:srgbClr val="3C3C3B"/>
                </a:solidFill>
              </a:rPr>
              <a:t>Agreement on </a:t>
            </a:r>
            <a:r>
              <a:rPr lang="de-DE" sz="800" dirty="0" err="1">
                <a:solidFill>
                  <a:srgbClr val="3C3C3B"/>
                </a:solidFill>
              </a:rPr>
              <a:t>the</a:t>
            </a:r>
            <a:r>
              <a:rPr lang="de-DE" sz="800" dirty="0">
                <a:solidFill>
                  <a:srgbClr val="3C3C3B"/>
                </a:solidFill>
              </a:rPr>
              <a:t> </a:t>
            </a:r>
            <a:r>
              <a:rPr lang="de-DE" sz="800" dirty="0" err="1">
                <a:solidFill>
                  <a:srgbClr val="3C3C3B"/>
                </a:solidFill>
              </a:rPr>
              <a:t>structural</a:t>
            </a:r>
            <a:r>
              <a:rPr lang="de-DE" sz="800" dirty="0">
                <a:solidFill>
                  <a:srgbClr val="3C3C3B"/>
                </a:solidFill>
              </a:rPr>
              <a:t> </a:t>
            </a:r>
            <a:r>
              <a:rPr lang="de-DE" sz="800" dirty="0" err="1">
                <a:solidFill>
                  <a:srgbClr val="3C3C3B"/>
                </a:solidFill>
              </a:rPr>
              <a:t>realignment</a:t>
            </a:r>
            <a:r>
              <a:rPr lang="de-DE" sz="800" dirty="0">
                <a:solidFill>
                  <a:srgbClr val="3C3C3B"/>
                </a:solidFill>
              </a:rPr>
              <a:t> </a:t>
            </a:r>
            <a:r>
              <a:rPr lang="de-DE" sz="800" dirty="0" err="1">
                <a:solidFill>
                  <a:srgbClr val="3C3C3B"/>
                </a:solidFill>
              </a:rPr>
              <a:t>of</a:t>
            </a:r>
            <a:r>
              <a:rPr lang="de-DE" sz="800" dirty="0">
                <a:solidFill>
                  <a:srgbClr val="3C3C3B"/>
                </a:solidFill>
              </a:rPr>
              <a:t> </a:t>
            </a:r>
            <a:r>
              <a:rPr lang="de-DE" sz="800" dirty="0" err="1">
                <a:solidFill>
                  <a:srgbClr val="3C3C3B"/>
                </a:solidFill>
              </a:rPr>
              <a:t>the</a:t>
            </a:r>
            <a:r>
              <a:rPr lang="de-DE" sz="800" dirty="0">
                <a:solidFill>
                  <a:srgbClr val="3C3C3B"/>
                </a:solidFill>
              </a:rPr>
              <a:t> </a:t>
            </a:r>
            <a:r>
              <a:rPr lang="de-DE" sz="800" dirty="0" err="1">
                <a:solidFill>
                  <a:srgbClr val="3C3C3B"/>
                </a:solidFill>
              </a:rPr>
              <a:t>company</a:t>
            </a:r>
            <a:r>
              <a:rPr lang="de-DE" sz="800" dirty="0">
                <a:solidFill>
                  <a:srgbClr val="3C3C3B"/>
                </a:solidFill>
              </a:rPr>
              <a:t> was </a:t>
            </a:r>
            <a:r>
              <a:rPr lang="de-DE" sz="800" dirty="0" err="1">
                <a:solidFill>
                  <a:srgbClr val="3C3C3B"/>
                </a:solidFill>
              </a:rPr>
              <a:t>reached</a:t>
            </a:r>
            <a:r>
              <a:rPr lang="de-DE" sz="800" dirty="0">
                <a:solidFill>
                  <a:srgbClr val="3C3C3B"/>
                </a:solidFill>
              </a:rPr>
              <a:t>.  This "Transformation" </a:t>
            </a:r>
            <a:r>
              <a:rPr lang="de-DE" sz="800" dirty="0" err="1">
                <a:solidFill>
                  <a:srgbClr val="3C3C3B"/>
                </a:solidFill>
              </a:rPr>
              <a:t>collective</a:t>
            </a:r>
            <a:r>
              <a:rPr lang="de-DE" sz="800" dirty="0">
                <a:solidFill>
                  <a:srgbClr val="3C3C3B"/>
                </a:solidFill>
              </a:rPr>
              <a:t> </a:t>
            </a:r>
            <a:r>
              <a:rPr lang="de-DE" sz="800" dirty="0" err="1">
                <a:solidFill>
                  <a:srgbClr val="3C3C3B"/>
                </a:solidFill>
              </a:rPr>
              <a:t>agreement</a:t>
            </a:r>
            <a:r>
              <a:rPr lang="de-DE" sz="800" dirty="0">
                <a:solidFill>
                  <a:srgbClr val="3C3C3B"/>
                </a:solidFill>
              </a:rPr>
              <a:t> </a:t>
            </a:r>
            <a:r>
              <a:rPr lang="de-DE" sz="800" dirty="0" err="1">
                <a:solidFill>
                  <a:srgbClr val="3C3C3B"/>
                </a:solidFill>
              </a:rPr>
              <a:t>applies</a:t>
            </a:r>
            <a:r>
              <a:rPr lang="de-DE" sz="800" dirty="0">
                <a:solidFill>
                  <a:srgbClr val="3C3C3B"/>
                </a:solidFill>
              </a:rPr>
              <a:t> </a:t>
            </a:r>
            <a:r>
              <a:rPr lang="de-DE" sz="800" dirty="0" err="1">
                <a:solidFill>
                  <a:srgbClr val="3C3C3B"/>
                </a:solidFill>
              </a:rPr>
              <a:t>until</a:t>
            </a:r>
            <a:r>
              <a:rPr lang="de-DE" sz="800" dirty="0">
                <a:solidFill>
                  <a:srgbClr val="3C3C3B"/>
                </a:solidFill>
              </a:rPr>
              <a:t> </a:t>
            </a:r>
            <a:r>
              <a:rPr lang="de-DE" sz="800" dirty="0" err="1">
                <a:solidFill>
                  <a:srgbClr val="3C3C3B"/>
                </a:solidFill>
              </a:rPr>
              <a:t>the</a:t>
            </a:r>
            <a:r>
              <a:rPr lang="de-DE" sz="800" dirty="0">
                <a:solidFill>
                  <a:srgbClr val="3C3C3B"/>
                </a:solidFill>
              </a:rPr>
              <a:t> end </a:t>
            </a:r>
            <a:r>
              <a:rPr lang="de-DE" sz="800" dirty="0" err="1">
                <a:solidFill>
                  <a:srgbClr val="3C3C3B"/>
                </a:solidFill>
              </a:rPr>
              <a:t>of</a:t>
            </a:r>
            <a:r>
              <a:rPr lang="de-DE" sz="800" dirty="0">
                <a:solidFill>
                  <a:srgbClr val="3C3C3B"/>
                </a:solidFill>
              </a:rPr>
              <a:t> 2022 </a:t>
            </a:r>
            <a:r>
              <a:rPr lang="de-DE" sz="800" dirty="0" err="1">
                <a:solidFill>
                  <a:srgbClr val="3C3C3B"/>
                </a:solidFill>
              </a:rPr>
              <a:t>for</a:t>
            </a:r>
            <a:r>
              <a:rPr lang="de-DE" sz="800" dirty="0">
                <a:solidFill>
                  <a:srgbClr val="3C3C3B"/>
                </a:solidFill>
              </a:rPr>
              <a:t> </a:t>
            </a:r>
            <a:r>
              <a:rPr lang="de-DE" sz="800" dirty="0" err="1">
                <a:solidFill>
                  <a:srgbClr val="3C3C3B"/>
                </a:solidFill>
              </a:rPr>
              <a:t>the</a:t>
            </a:r>
            <a:r>
              <a:rPr lang="de-DE" sz="800" dirty="0">
                <a:solidFill>
                  <a:srgbClr val="3C3C3B"/>
                </a:solidFill>
              </a:rPr>
              <a:t> </a:t>
            </a:r>
            <a:r>
              <a:rPr lang="de-DE" sz="800" dirty="0" err="1">
                <a:solidFill>
                  <a:srgbClr val="3C3C3B"/>
                </a:solidFill>
              </a:rPr>
              <a:t>approximately</a:t>
            </a:r>
            <a:r>
              <a:rPr lang="de-DE" sz="800" dirty="0">
                <a:solidFill>
                  <a:srgbClr val="3C3C3B"/>
                </a:solidFill>
              </a:rPr>
              <a:t> 50,000 </a:t>
            </a:r>
            <a:r>
              <a:rPr lang="de-DE" sz="800" dirty="0" err="1">
                <a:solidFill>
                  <a:srgbClr val="3C3C3B"/>
                </a:solidFill>
              </a:rPr>
              <a:t>collective</a:t>
            </a:r>
            <a:r>
              <a:rPr lang="de-DE" sz="800" dirty="0">
                <a:solidFill>
                  <a:srgbClr val="3C3C3B"/>
                </a:solidFill>
              </a:rPr>
              <a:t> </a:t>
            </a:r>
            <a:r>
              <a:rPr lang="de-DE" sz="800" dirty="0" err="1">
                <a:solidFill>
                  <a:srgbClr val="3C3C3B"/>
                </a:solidFill>
              </a:rPr>
              <a:t>bargaining</a:t>
            </a:r>
            <a:r>
              <a:rPr lang="de-DE" sz="800" dirty="0">
                <a:solidFill>
                  <a:srgbClr val="3C3C3B"/>
                </a:solidFill>
              </a:rPr>
              <a:t> </a:t>
            </a:r>
            <a:r>
              <a:rPr lang="de-DE" sz="800" dirty="0" err="1">
                <a:solidFill>
                  <a:srgbClr val="3C3C3B"/>
                </a:solidFill>
              </a:rPr>
              <a:t>employees</a:t>
            </a:r>
            <a:r>
              <a:rPr lang="de-DE" sz="800" dirty="0">
                <a:solidFill>
                  <a:srgbClr val="3C3C3B"/>
                </a:solidFill>
              </a:rPr>
              <a:t> in Germany </a:t>
            </a:r>
            <a:r>
              <a:rPr lang="de-DE" sz="800" dirty="0" err="1">
                <a:solidFill>
                  <a:srgbClr val="3C3C3B"/>
                </a:solidFill>
              </a:rPr>
              <a:t>and</a:t>
            </a:r>
            <a:r>
              <a:rPr lang="de-DE" sz="800" dirty="0">
                <a:solidFill>
                  <a:srgbClr val="3C3C3B"/>
                </a:solidFill>
              </a:rPr>
              <a:t> </a:t>
            </a:r>
            <a:r>
              <a:rPr lang="de-DE" sz="800" dirty="0" err="1">
                <a:solidFill>
                  <a:srgbClr val="3C3C3B"/>
                </a:solidFill>
              </a:rPr>
              <a:t>gives</a:t>
            </a:r>
            <a:r>
              <a:rPr lang="de-DE" sz="800" dirty="0">
                <a:solidFill>
                  <a:srgbClr val="3C3C3B"/>
                </a:solidFill>
              </a:rPr>
              <a:t> ZF </a:t>
            </a:r>
            <a:r>
              <a:rPr lang="de-DE" sz="800" dirty="0" err="1">
                <a:solidFill>
                  <a:srgbClr val="3C3C3B"/>
                </a:solidFill>
              </a:rPr>
              <a:t>the</a:t>
            </a:r>
            <a:r>
              <a:rPr lang="de-DE" sz="800" dirty="0">
                <a:solidFill>
                  <a:srgbClr val="3C3C3B"/>
                </a:solidFill>
              </a:rPr>
              <a:t> </a:t>
            </a:r>
            <a:r>
              <a:rPr lang="de-DE" sz="800" dirty="0" err="1">
                <a:solidFill>
                  <a:srgbClr val="3C3C3B"/>
                </a:solidFill>
              </a:rPr>
              <a:t>necessary</a:t>
            </a:r>
            <a:r>
              <a:rPr lang="de-DE" sz="800" dirty="0">
                <a:solidFill>
                  <a:srgbClr val="3C3C3B"/>
                </a:solidFill>
              </a:rPr>
              <a:t> </a:t>
            </a:r>
            <a:r>
              <a:rPr lang="de-DE" sz="800" dirty="0" err="1">
                <a:solidFill>
                  <a:srgbClr val="3C3C3B"/>
                </a:solidFill>
              </a:rPr>
              <a:t>flexibility</a:t>
            </a:r>
            <a:r>
              <a:rPr lang="de-DE" sz="800" dirty="0">
                <a:solidFill>
                  <a:srgbClr val="3C3C3B"/>
                </a:solidFill>
              </a:rPr>
              <a:t> </a:t>
            </a:r>
            <a:r>
              <a:rPr lang="de-DE" sz="800" dirty="0" err="1">
                <a:solidFill>
                  <a:srgbClr val="3C3C3B"/>
                </a:solidFill>
              </a:rPr>
              <a:t>to</a:t>
            </a:r>
            <a:r>
              <a:rPr lang="de-DE" sz="800" dirty="0">
                <a:solidFill>
                  <a:srgbClr val="3C3C3B"/>
                </a:solidFill>
              </a:rPr>
              <a:t> </a:t>
            </a:r>
            <a:r>
              <a:rPr lang="de-DE" sz="800" dirty="0" err="1">
                <a:solidFill>
                  <a:srgbClr val="3C3C3B"/>
                </a:solidFill>
              </a:rPr>
              <a:t>cope</a:t>
            </a:r>
            <a:r>
              <a:rPr lang="de-DE" sz="800" dirty="0">
                <a:solidFill>
                  <a:srgbClr val="3C3C3B"/>
                </a:solidFill>
              </a:rPr>
              <a:t> </a:t>
            </a:r>
            <a:r>
              <a:rPr lang="de-DE" sz="800" dirty="0" err="1">
                <a:solidFill>
                  <a:srgbClr val="3C3C3B"/>
                </a:solidFill>
              </a:rPr>
              <a:t>with</a:t>
            </a:r>
            <a:r>
              <a:rPr lang="de-DE" sz="800" dirty="0">
                <a:solidFill>
                  <a:srgbClr val="3C3C3B"/>
                </a:solidFill>
              </a:rPr>
              <a:t> </a:t>
            </a:r>
            <a:r>
              <a:rPr lang="de-DE" sz="800" dirty="0" err="1">
                <a:solidFill>
                  <a:srgbClr val="3C3C3B"/>
                </a:solidFill>
              </a:rPr>
              <a:t>the</a:t>
            </a:r>
            <a:r>
              <a:rPr lang="de-DE" sz="800" dirty="0">
                <a:solidFill>
                  <a:srgbClr val="3C3C3B"/>
                </a:solidFill>
              </a:rPr>
              <a:t> </a:t>
            </a:r>
            <a:r>
              <a:rPr lang="de-DE" sz="800" dirty="0" err="1">
                <a:solidFill>
                  <a:srgbClr val="3C3C3B"/>
                </a:solidFill>
              </a:rPr>
              <a:t>consequences</a:t>
            </a:r>
            <a:r>
              <a:rPr lang="de-DE" sz="800" dirty="0">
                <a:solidFill>
                  <a:srgbClr val="3C3C3B"/>
                </a:solidFill>
              </a:rPr>
              <a:t> </a:t>
            </a:r>
            <a:r>
              <a:rPr lang="de-DE" sz="800" dirty="0" err="1">
                <a:solidFill>
                  <a:srgbClr val="3C3C3B"/>
                </a:solidFill>
              </a:rPr>
              <a:t>of</a:t>
            </a:r>
            <a:r>
              <a:rPr lang="de-DE" sz="800" dirty="0">
                <a:solidFill>
                  <a:srgbClr val="3C3C3B"/>
                </a:solidFill>
              </a:rPr>
              <a:t> </a:t>
            </a:r>
            <a:r>
              <a:rPr lang="de-DE" sz="800" dirty="0" err="1">
                <a:solidFill>
                  <a:srgbClr val="3C3C3B"/>
                </a:solidFill>
              </a:rPr>
              <a:t>the</a:t>
            </a:r>
            <a:r>
              <a:rPr lang="de-DE" sz="800" dirty="0">
                <a:solidFill>
                  <a:srgbClr val="3C3C3B"/>
                </a:solidFill>
              </a:rPr>
              <a:t> </a:t>
            </a:r>
            <a:r>
              <a:rPr lang="de-DE" sz="800" dirty="0" err="1">
                <a:solidFill>
                  <a:srgbClr val="3C3C3B"/>
                </a:solidFill>
              </a:rPr>
              <a:t>economic</a:t>
            </a:r>
            <a:r>
              <a:rPr lang="de-DE" sz="800" dirty="0">
                <a:solidFill>
                  <a:srgbClr val="3C3C3B"/>
                </a:solidFill>
              </a:rPr>
              <a:t> </a:t>
            </a:r>
            <a:r>
              <a:rPr lang="de-DE" sz="800" dirty="0" err="1">
                <a:solidFill>
                  <a:srgbClr val="3C3C3B"/>
                </a:solidFill>
              </a:rPr>
              <a:t>crisis</a:t>
            </a:r>
            <a:r>
              <a:rPr lang="de-DE" sz="800" dirty="0">
                <a:solidFill>
                  <a:srgbClr val="3C3C3B"/>
                </a:solidFill>
              </a:rPr>
              <a:t> </a:t>
            </a:r>
            <a:r>
              <a:rPr lang="de-DE" sz="800" dirty="0" err="1">
                <a:solidFill>
                  <a:srgbClr val="3C3C3B"/>
                </a:solidFill>
              </a:rPr>
              <a:t>under</a:t>
            </a:r>
            <a:r>
              <a:rPr lang="de-DE" sz="800" dirty="0">
                <a:solidFill>
                  <a:srgbClr val="3C3C3B"/>
                </a:solidFill>
              </a:rPr>
              <a:t> </a:t>
            </a:r>
            <a:r>
              <a:rPr lang="de-DE" sz="800" dirty="0" err="1">
                <a:solidFill>
                  <a:srgbClr val="3C3C3B"/>
                </a:solidFill>
              </a:rPr>
              <a:t>the</a:t>
            </a:r>
            <a:r>
              <a:rPr lang="de-DE" sz="800" dirty="0">
                <a:solidFill>
                  <a:srgbClr val="3C3C3B"/>
                </a:solidFill>
              </a:rPr>
              <a:t> </a:t>
            </a:r>
            <a:r>
              <a:rPr lang="de-DE" sz="800" dirty="0" err="1">
                <a:solidFill>
                  <a:srgbClr val="3C3C3B"/>
                </a:solidFill>
              </a:rPr>
              <a:t>influence</a:t>
            </a:r>
            <a:r>
              <a:rPr lang="de-DE" sz="800" dirty="0">
                <a:solidFill>
                  <a:srgbClr val="3C3C3B"/>
                </a:solidFill>
              </a:rPr>
              <a:t> </a:t>
            </a:r>
            <a:r>
              <a:rPr lang="de-DE" sz="800" dirty="0" err="1">
                <a:solidFill>
                  <a:srgbClr val="3C3C3B"/>
                </a:solidFill>
              </a:rPr>
              <a:t>of</a:t>
            </a:r>
            <a:r>
              <a:rPr lang="de-DE" sz="800" dirty="0">
                <a:solidFill>
                  <a:srgbClr val="3C3C3B"/>
                </a:solidFill>
              </a:rPr>
              <a:t> </a:t>
            </a:r>
            <a:r>
              <a:rPr lang="de-DE" sz="800" dirty="0" err="1">
                <a:solidFill>
                  <a:srgbClr val="3C3C3B"/>
                </a:solidFill>
              </a:rPr>
              <a:t>the</a:t>
            </a:r>
            <a:r>
              <a:rPr lang="de-DE" sz="800" dirty="0">
                <a:solidFill>
                  <a:srgbClr val="3C3C3B"/>
                </a:solidFill>
              </a:rPr>
              <a:t> </a:t>
            </a:r>
            <a:r>
              <a:rPr lang="de-DE" sz="800" dirty="0" err="1">
                <a:solidFill>
                  <a:srgbClr val="3C3C3B"/>
                </a:solidFill>
              </a:rPr>
              <a:t>corona</a:t>
            </a:r>
            <a:r>
              <a:rPr lang="de-DE" sz="800" dirty="0">
                <a:solidFill>
                  <a:srgbClr val="3C3C3B"/>
                </a:solidFill>
              </a:rPr>
              <a:t> </a:t>
            </a:r>
            <a:r>
              <a:rPr lang="de-DE" sz="800" dirty="0" err="1">
                <a:solidFill>
                  <a:srgbClr val="3C3C3B"/>
                </a:solidFill>
              </a:rPr>
              <a:t>pandemic</a:t>
            </a:r>
            <a:r>
              <a:rPr lang="de-DE" sz="800" dirty="0">
                <a:solidFill>
                  <a:srgbClr val="3C3C3B"/>
                </a:solidFill>
              </a:rPr>
              <a:t> </a:t>
            </a:r>
            <a:r>
              <a:rPr lang="de-DE" sz="800" dirty="0" err="1">
                <a:solidFill>
                  <a:srgbClr val="3C3C3B"/>
                </a:solidFill>
              </a:rPr>
              <a:t>and</a:t>
            </a:r>
            <a:r>
              <a:rPr lang="de-DE" sz="800" dirty="0">
                <a:solidFill>
                  <a:srgbClr val="3C3C3B"/>
                </a:solidFill>
              </a:rPr>
              <a:t> </a:t>
            </a:r>
            <a:r>
              <a:rPr lang="de-DE" sz="800" b="1" dirty="0" err="1">
                <a:solidFill>
                  <a:srgbClr val="3C3C3B"/>
                </a:solidFill>
              </a:rPr>
              <a:t>to</a:t>
            </a:r>
            <a:r>
              <a:rPr lang="de-DE" sz="800" b="1" dirty="0">
                <a:solidFill>
                  <a:srgbClr val="3C3C3B"/>
                </a:solidFill>
              </a:rPr>
              <a:t> </a:t>
            </a:r>
            <a:r>
              <a:rPr lang="de-DE" sz="800" b="1" dirty="0" err="1">
                <a:solidFill>
                  <a:srgbClr val="3C3C3B"/>
                </a:solidFill>
              </a:rPr>
              <a:t>transform</a:t>
            </a:r>
            <a:r>
              <a:rPr lang="de-DE" sz="800" b="1" dirty="0">
                <a:solidFill>
                  <a:srgbClr val="3C3C3B"/>
                </a:solidFill>
              </a:rPr>
              <a:t> </a:t>
            </a:r>
            <a:r>
              <a:rPr lang="de-DE" sz="800" b="1" dirty="0" err="1">
                <a:solidFill>
                  <a:srgbClr val="3C3C3B"/>
                </a:solidFill>
              </a:rPr>
              <a:t>the</a:t>
            </a:r>
            <a:r>
              <a:rPr lang="de-DE" sz="800" b="1" dirty="0">
                <a:solidFill>
                  <a:srgbClr val="3C3C3B"/>
                </a:solidFill>
              </a:rPr>
              <a:t> </a:t>
            </a:r>
            <a:r>
              <a:rPr lang="de-DE" sz="800" b="1" dirty="0" err="1">
                <a:solidFill>
                  <a:srgbClr val="3C3C3B"/>
                </a:solidFill>
              </a:rPr>
              <a:t>company</a:t>
            </a:r>
            <a:r>
              <a:rPr lang="de-DE" sz="800" b="1" dirty="0">
                <a:solidFill>
                  <a:srgbClr val="3C3C3B"/>
                </a:solidFill>
              </a:rPr>
              <a:t> in </a:t>
            </a:r>
            <a:r>
              <a:rPr lang="de-DE" sz="800" b="1" dirty="0" err="1">
                <a:solidFill>
                  <a:srgbClr val="3C3C3B"/>
                </a:solidFill>
              </a:rPr>
              <a:t>the</a:t>
            </a:r>
            <a:r>
              <a:rPr lang="de-DE" sz="800" b="1" dirty="0">
                <a:solidFill>
                  <a:srgbClr val="3C3C3B"/>
                </a:solidFill>
              </a:rPr>
              <a:t> </a:t>
            </a:r>
            <a:r>
              <a:rPr lang="de-DE" sz="800" b="1" dirty="0" err="1">
                <a:solidFill>
                  <a:srgbClr val="3C3C3B"/>
                </a:solidFill>
              </a:rPr>
              <a:t>course</a:t>
            </a:r>
            <a:r>
              <a:rPr lang="de-DE" sz="800" b="1" dirty="0">
                <a:solidFill>
                  <a:srgbClr val="3C3C3B"/>
                </a:solidFill>
              </a:rPr>
              <a:t> </a:t>
            </a:r>
            <a:r>
              <a:rPr lang="de-DE" sz="800" b="1" dirty="0" err="1">
                <a:solidFill>
                  <a:srgbClr val="3C3C3B"/>
                </a:solidFill>
              </a:rPr>
              <a:t>of</a:t>
            </a:r>
            <a:r>
              <a:rPr lang="de-DE" sz="800" b="1" dirty="0">
                <a:solidFill>
                  <a:srgbClr val="3C3C3B"/>
                </a:solidFill>
              </a:rPr>
              <a:t> </a:t>
            </a:r>
            <a:r>
              <a:rPr lang="de-DE" sz="800" b="1" dirty="0" err="1">
                <a:solidFill>
                  <a:srgbClr val="3C3C3B"/>
                </a:solidFill>
              </a:rPr>
              <a:t>to</a:t>
            </a:r>
            <a:r>
              <a:rPr lang="de-DE" sz="800" b="1" dirty="0">
                <a:solidFill>
                  <a:srgbClr val="3C3C3B"/>
                </a:solidFill>
              </a:rPr>
              <a:t> </a:t>
            </a:r>
            <a:r>
              <a:rPr lang="de-DE" sz="800" b="1" dirty="0" err="1">
                <a:solidFill>
                  <a:srgbClr val="3C3C3B"/>
                </a:solidFill>
              </a:rPr>
              <a:t>further</a:t>
            </a:r>
            <a:r>
              <a:rPr lang="de-DE" sz="800" b="1" dirty="0">
                <a:solidFill>
                  <a:srgbClr val="3C3C3B"/>
                </a:solidFill>
              </a:rPr>
              <a:t> </a:t>
            </a:r>
            <a:r>
              <a:rPr lang="de-DE" sz="800" b="1" dirty="0" err="1">
                <a:solidFill>
                  <a:srgbClr val="3C3C3B"/>
                </a:solidFill>
              </a:rPr>
              <a:t>advance</a:t>
            </a:r>
            <a:r>
              <a:rPr lang="de-DE" sz="800" b="1" dirty="0">
                <a:solidFill>
                  <a:srgbClr val="3C3C3B"/>
                </a:solidFill>
              </a:rPr>
              <a:t> </a:t>
            </a:r>
            <a:r>
              <a:rPr lang="de-DE" sz="800" b="1" dirty="0" err="1">
                <a:solidFill>
                  <a:srgbClr val="3C3C3B"/>
                </a:solidFill>
              </a:rPr>
              <a:t>mobility</a:t>
            </a:r>
            <a:r>
              <a:rPr lang="de-DE" sz="800" b="1" dirty="0">
                <a:solidFill>
                  <a:srgbClr val="3C3C3B"/>
                </a:solidFill>
              </a:rPr>
              <a:t> </a:t>
            </a:r>
            <a:r>
              <a:rPr lang="de-DE" sz="800" b="1" dirty="0" err="1">
                <a:solidFill>
                  <a:srgbClr val="3C3C3B"/>
                </a:solidFill>
              </a:rPr>
              <a:t>change</a:t>
            </a:r>
            <a:endParaRPr lang="de-DE" sz="800" b="1" dirty="0">
              <a:solidFill>
                <a:srgbClr val="3C3C3B"/>
              </a:solidFill>
            </a:endParaRPr>
          </a:p>
        </p:txBody>
      </p:sp>
    </p:spTree>
    <p:extLst>
      <p:ext uri="{BB962C8B-B14F-4D97-AF65-F5344CB8AC3E}">
        <p14:creationId xmlns:p14="http://schemas.microsoft.com/office/powerpoint/2010/main" val="100251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8746" y="211335"/>
            <a:ext cx="5400000" cy="405000"/>
          </a:xfrm>
        </p:spPr>
        <p:txBody>
          <a:bodyPr/>
          <a:lstStyle/>
          <a:p>
            <a:r>
              <a:rPr lang="en-US" sz="2338" dirty="0">
                <a:solidFill>
                  <a:schemeClr val="tx1"/>
                </a:solidFill>
                <a:latin typeface="Meta Head IGM Cond Black" panose="02000A06040000020004" pitchFamily="2" charset="0"/>
              </a:rPr>
              <a:t>Target image process at ZF</a:t>
            </a:r>
            <a:br>
              <a:rPr lang="en-US" sz="2338" dirty="0">
                <a:solidFill>
                  <a:schemeClr val="tx1"/>
                </a:solidFill>
                <a:latin typeface="Meta Head IGM Cond Black" panose="02000A06040000020004" pitchFamily="2" charset="0"/>
              </a:rPr>
            </a:br>
            <a:r>
              <a:rPr lang="en-US" sz="1400" dirty="0">
                <a:solidFill>
                  <a:schemeClr val="tx1"/>
                </a:solidFill>
                <a:latin typeface="Meta Head IGM Cond Black" panose="02000A06040000020004" pitchFamily="2" charset="0"/>
              </a:rPr>
              <a:t>§4 in the collective agreement transformation</a:t>
            </a:r>
            <a:endParaRPr lang="de-DE" sz="1400" dirty="0">
              <a:solidFill>
                <a:schemeClr val="tx1"/>
              </a:solidFill>
              <a:latin typeface="Meta Head IGM Cond Black" panose="02000A06040000020004" pitchFamily="2" charset="0"/>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997627549"/>
              </p:ext>
            </p:extLst>
          </p:nvPr>
        </p:nvGraphicFramePr>
        <p:xfrm>
          <a:off x="1910781" y="778954"/>
          <a:ext cx="5580993" cy="4209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p:cNvSpPr txBox="1"/>
          <p:nvPr/>
        </p:nvSpPr>
        <p:spPr>
          <a:xfrm>
            <a:off x="2132343" y="1486253"/>
            <a:ext cx="648072" cy="300082"/>
          </a:xfrm>
          <a:prstGeom prst="rect">
            <a:avLst/>
          </a:prstGeom>
          <a:noFill/>
        </p:spPr>
        <p:txBody>
          <a:bodyPr wrap="square" rtlCol="0">
            <a:spAutoFit/>
          </a:bodyPr>
          <a:lstStyle/>
          <a:p>
            <a:r>
              <a:rPr lang="de-DE" b="1" dirty="0">
                <a:latin typeface="Meta Head IGM T Cond Light" panose="02000506030000020004" pitchFamily="50" charset="0"/>
              </a:rPr>
              <a:t>Analysis</a:t>
            </a:r>
          </a:p>
        </p:txBody>
      </p:sp>
      <p:sp>
        <p:nvSpPr>
          <p:cNvPr id="8" name="Textfeld 7"/>
          <p:cNvSpPr txBox="1"/>
          <p:nvPr/>
        </p:nvSpPr>
        <p:spPr>
          <a:xfrm>
            <a:off x="2409566" y="2493634"/>
            <a:ext cx="849710" cy="715581"/>
          </a:xfrm>
          <a:prstGeom prst="rect">
            <a:avLst/>
          </a:prstGeom>
          <a:noFill/>
        </p:spPr>
        <p:txBody>
          <a:bodyPr wrap="square" rtlCol="0">
            <a:spAutoFit/>
          </a:bodyPr>
          <a:lstStyle/>
          <a:p>
            <a:pPr algn="ctr"/>
            <a:r>
              <a:rPr lang="en-US" b="1" dirty="0">
                <a:latin typeface="Meta Head IGM T Cond Light" panose="02000506030000020004" pitchFamily="50" charset="0"/>
              </a:rPr>
              <a:t>Derivation of goals and measures</a:t>
            </a:r>
            <a:endParaRPr lang="de-DE" b="1" dirty="0">
              <a:latin typeface="Meta Head IGM T Cond Light" panose="02000506030000020004" pitchFamily="50" charset="0"/>
            </a:endParaRPr>
          </a:p>
        </p:txBody>
      </p:sp>
      <p:sp>
        <p:nvSpPr>
          <p:cNvPr id="9" name="Textfeld 8"/>
          <p:cNvSpPr txBox="1"/>
          <p:nvPr/>
        </p:nvSpPr>
        <p:spPr>
          <a:xfrm>
            <a:off x="2078338" y="3805241"/>
            <a:ext cx="866568" cy="923330"/>
          </a:xfrm>
          <a:prstGeom prst="rect">
            <a:avLst/>
          </a:prstGeom>
          <a:noFill/>
        </p:spPr>
        <p:txBody>
          <a:bodyPr wrap="square" rtlCol="0">
            <a:spAutoFit/>
          </a:bodyPr>
          <a:lstStyle/>
          <a:p>
            <a:pPr algn="ctr"/>
            <a:r>
              <a:rPr lang="en-US" b="1" dirty="0">
                <a:latin typeface="Meta Head IGM T Cond Light" panose="02000506030000020004" pitchFamily="50" charset="0"/>
              </a:rPr>
              <a:t>Creation of target image location</a:t>
            </a:r>
            <a:endParaRPr lang="de-DE" b="1" dirty="0">
              <a:latin typeface="Meta Head IGM T Cond Light" panose="02000506030000020004" pitchFamily="50" charset="0"/>
            </a:endParaRPr>
          </a:p>
        </p:txBody>
      </p:sp>
      <p:sp>
        <p:nvSpPr>
          <p:cNvPr id="3" name="Textfeld 2"/>
          <p:cNvSpPr txBox="1"/>
          <p:nvPr/>
        </p:nvSpPr>
        <p:spPr>
          <a:xfrm>
            <a:off x="3410592" y="3452490"/>
            <a:ext cx="4081182" cy="1323439"/>
          </a:xfrm>
          <a:prstGeom prst="rect">
            <a:avLst/>
          </a:prstGeom>
          <a:noFill/>
        </p:spPr>
        <p:txBody>
          <a:bodyPr wrap="square" rtlCol="0">
            <a:spAutoFit/>
          </a:bodyPr>
          <a:lstStyle/>
          <a:p>
            <a:r>
              <a:rPr lang="en-US" sz="1600" dirty="0">
                <a:solidFill>
                  <a:schemeClr val="bg1"/>
                </a:solidFill>
              </a:rPr>
              <a:t>Future products and utilization</a:t>
            </a:r>
          </a:p>
          <a:p>
            <a:r>
              <a:rPr lang="en-US" sz="1600" dirty="0">
                <a:solidFill>
                  <a:schemeClr val="bg1"/>
                </a:solidFill>
              </a:rPr>
              <a:t>Investment and employment</a:t>
            </a:r>
          </a:p>
          <a:p>
            <a:r>
              <a:rPr lang="en-US" sz="1600" dirty="0">
                <a:solidFill>
                  <a:schemeClr val="bg1"/>
                </a:solidFill>
              </a:rPr>
              <a:t>Development of competitiveness</a:t>
            </a:r>
          </a:p>
          <a:p>
            <a:r>
              <a:rPr lang="en-US" sz="1600" dirty="0">
                <a:solidFill>
                  <a:schemeClr val="bg1"/>
                </a:solidFill>
              </a:rPr>
              <a:t>Necessary qualification</a:t>
            </a:r>
          </a:p>
          <a:p>
            <a:r>
              <a:rPr lang="en-US" sz="1600" dirty="0">
                <a:solidFill>
                  <a:schemeClr val="bg1"/>
                </a:solidFill>
              </a:rPr>
              <a:t>Future direction until 2025 and 2030</a:t>
            </a:r>
            <a:endParaRPr lang="de-DE" sz="1600" dirty="0">
              <a:solidFill>
                <a:schemeClr val="bg1"/>
              </a:solidFill>
            </a:endParaRPr>
          </a:p>
        </p:txBody>
      </p:sp>
    </p:spTree>
    <p:extLst>
      <p:ext uri="{BB962C8B-B14F-4D97-AF65-F5344CB8AC3E}">
        <p14:creationId xmlns:p14="http://schemas.microsoft.com/office/powerpoint/2010/main" val="3866331079"/>
      </p:ext>
    </p:extLst>
  </p:cSld>
  <p:clrMapOvr>
    <a:masterClrMapping/>
  </p:clrMapOvr>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M-Powerpoint-Vorlage-16zu9_NEU.pptx" id="{99AC4CB3-0A83-4ADF-974A-EBEDE6992F8B}" vid="{9595B962-D4D0-40ED-835C-34C41D16DF7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804</Words>
  <Application>Microsoft Office PowerPoint</Application>
  <PresentationFormat>Bildschirmpräsentation (16:9)</PresentationFormat>
  <Paragraphs>117</Paragraphs>
  <Slides>13</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Meta Head IGM Cond Black</vt:lpstr>
      <vt:lpstr>Meta Head IGM T Cond Light</vt:lpstr>
      <vt:lpstr>Meta IGM</vt:lpstr>
      <vt:lpstr>Meta Head IGM Cond Light</vt:lpstr>
      <vt:lpstr>Office</vt:lpstr>
      <vt:lpstr>PowerPoint-Präsentation</vt:lpstr>
      <vt:lpstr>Topics</vt:lpstr>
      <vt:lpstr>PowerPoint-Präsentation</vt:lpstr>
      <vt:lpstr>PowerPoint-Präsentation</vt:lpstr>
      <vt:lpstr>PowerPoint-Präsentation</vt:lpstr>
      <vt:lpstr>PowerPoint-Präsentation</vt:lpstr>
      <vt:lpstr>PowerPoint-Präsentation</vt:lpstr>
      <vt:lpstr>PowerPoint-Präsentation</vt:lpstr>
      <vt:lpstr>Target image process at ZF §4 in the collective agreement transformation</vt:lpstr>
      <vt:lpstr>PowerPoint-Präsentation</vt:lpstr>
      <vt:lpstr>PowerPoint-Präsentation</vt:lpstr>
      <vt:lpstr>PowerPoint-Präsentation</vt:lpstr>
      <vt:lpstr>PowerPoint-Präsentation</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Woischneck, Nick</dc:creator>
  <cp:lastModifiedBy>Woischneck, Nick</cp:lastModifiedBy>
  <cp:revision>33</cp:revision>
  <dcterms:created xsi:type="dcterms:W3CDTF">2023-11-06T10:12:45Z</dcterms:created>
  <dcterms:modified xsi:type="dcterms:W3CDTF">2024-03-07T14:32:41Z</dcterms:modified>
</cp:coreProperties>
</file>