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582" r:id="rId6"/>
    <p:sldId id="444" r:id="rId7"/>
    <p:sldId id="674" r:id="rId8"/>
    <p:sldId id="656" r:id="rId9"/>
    <p:sldId id="660" r:id="rId10"/>
    <p:sldId id="681" r:id="rId11"/>
    <p:sldId id="682" r:id="rId12"/>
    <p:sldId id="683" r:id="rId13"/>
    <p:sldId id="586" r:id="rId14"/>
  </p:sldIdLst>
  <p:sldSz cx="12192000" cy="6858000"/>
  <p:notesSz cx="6807200"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7E34A-9B2F-45BA-9763-18F7743F611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BE"/>
        </a:p>
      </dgm:t>
    </dgm:pt>
    <dgm:pt modelId="{9526FD62-F314-4A4F-AA2A-75AF511E97E8}">
      <dgm:prSet phldrT="[Text]" custT="1"/>
      <dgm:spPr/>
      <dgm:t>
        <a:bodyPr/>
        <a:lstStyle/>
        <a:p>
          <a:r>
            <a:rPr lang="en-GB" sz="1800" b="1" dirty="0"/>
            <a:t>1. </a:t>
          </a:r>
          <a:r>
            <a:rPr lang="en-US" sz="1800" b="1" dirty="0"/>
            <a:t>An industrial policy fit for ambitious climate goals </a:t>
          </a:r>
          <a:endParaRPr lang="en-BE" sz="1800" b="1" dirty="0"/>
        </a:p>
        <a:p>
          <a:r>
            <a:rPr lang="de-DE" sz="1800" b="1" dirty="0"/>
            <a:t>and good quality jobs</a:t>
          </a:r>
          <a:endParaRPr lang="en-BE" sz="1800" b="1" dirty="0"/>
        </a:p>
      </dgm:t>
    </dgm:pt>
    <dgm:pt modelId="{EC64AAF9-0725-4F06-A601-66EC65944870}" type="parTrans" cxnId="{B9CA14D9-4DA5-45FF-BF5C-66D615BEE201}">
      <dgm:prSet/>
      <dgm:spPr/>
      <dgm:t>
        <a:bodyPr/>
        <a:lstStyle/>
        <a:p>
          <a:endParaRPr lang="en-BE"/>
        </a:p>
      </dgm:t>
    </dgm:pt>
    <dgm:pt modelId="{FC43BEB8-DF47-4215-8963-BE6BFAB17048}" type="sibTrans" cxnId="{B9CA14D9-4DA5-45FF-BF5C-66D615BEE201}">
      <dgm:prSet/>
      <dgm:spPr/>
      <dgm:t>
        <a:bodyPr/>
        <a:lstStyle/>
        <a:p>
          <a:endParaRPr lang="en-BE"/>
        </a:p>
      </dgm:t>
    </dgm:pt>
    <dgm:pt modelId="{99252920-F2CF-404E-8E01-3103E3D61FCA}">
      <dgm:prSet phldrT="[Text]" custT="1"/>
      <dgm:spPr/>
      <dgm:t>
        <a:bodyPr/>
        <a:lstStyle/>
        <a:p>
          <a:r>
            <a:rPr lang="en-GB" sz="1800" b="1" dirty="0"/>
            <a:t>2. Funding the transition</a:t>
          </a:r>
          <a:endParaRPr lang="en-BE" sz="1800" b="1" dirty="0"/>
        </a:p>
      </dgm:t>
    </dgm:pt>
    <dgm:pt modelId="{8AF14492-E813-4188-BBD2-4EB483F2DFA7}" type="parTrans" cxnId="{7D50FBA4-6303-4A6A-9847-E8FBC7F40B90}">
      <dgm:prSet/>
      <dgm:spPr/>
      <dgm:t>
        <a:bodyPr/>
        <a:lstStyle/>
        <a:p>
          <a:endParaRPr lang="en-BE"/>
        </a:p>
      </dgm:t>
    </dgm:pt>
    <dgm:pt modelId="{07C316EF-BF63-424C-8B31-7289F7C8F807}" type="sibTrans" cxnId="{7D50FBA4-6303-4A6A-9847-E8FBC7F40B90}">
      <dgm:prSet/>
      <dgm:spPr/>
      <dgm:t>
        <a:bodyPr/>
        <a:lstStyle/>
        <a:p>
          <a:endParaRPr lang="en-BE"/>
        </a:p>
      </dgm:t>
    </dgm:pt>
    <dgm:pt modelId="{2EC2B0F9-E186-4067-97E3-97B76DE3298B}">
      <dgm:prSet phldrT="[Text]" custT="1"/>
      <dgm:spPr/>
      <dgm:t>
        <a:bodyPr/>
        <a:lstStyle/>
        <a:p>
          <a:r>
            <a:rPr lang="en-GB" sz="1800" b="1" dirty="0"/>
            <a:t>3. </a:t>
          </a:r>
          <a:r>
            <a:rPr lang="en-US" sz="1800" b="1" dirty="0"/>
            <a:t>Stronger collective bargaining and social dialogue</a:t>
          </a:r>
          <a:endParaRPr lang="en-BE" sz="1800" b="1" dirty="0"/>
        </a:p>
      </dgm:t>
    </dgm:pt>
    <dgm:pt modelId="{AFEE8D60-550C-45AD-9714-7CAAA3CEF6E9}" type="parTrans" cxnId="{F5D5302D-B3D2-4475-9AED-D4CFEC9FB3AC}">
      <dgm:prSet/>
      <dgm:spPr/>
      <dgm:t>
        <a:bodyPr/>
        <a:lstStyle/>
        <a:p>
          <a:endParaRPr lang="en-BE"/>
        </a:p>
      </dgm:t>
    </dgm:pt>
    <dgm:pt modelId="{3A418E5D-B85C-484C-B70C-DB69DB43AFEE}" type="sibTrans" cxnId="{F5D5302D-B3D2-4475-9AED-D4CFEC9FB3AC}">
      <dgm:prSet/>
      <dgm:spPr/>
      <dgm:t>
        <a:bodyPr/>
        <a:lstStyle/>
        <a:p>
          <a:endParaRPr lang="en-BE"/>
        </a:p>
      </dgm:t>
    </dgm:pt>
    <dgm:pt modelId="{C36ED1D5-CEE3-4899-A5AC-B3D795775F8F}">
      <dgm:prSet custT="1"/>
      <dgm:spPr/>
      <dgm:t>
        <a:bodyPr/>
        <a:lstStyle/>
        <a:p>
          <a:r>
            <a:rPr lang="en-GB" sz="1800" b="1" dirty="0"/>
            <a:t>4. A tool of workers’ rights and companies duties to anticipate and shape the change </a:t>
          </a:r>
          <a:endParaRPr lang="en-BE" sz="1800" b="1" dirty="0"/>
        </a:p>
      </dgm:t>
    </dgm:pt>
    <dgm:pt modelId="{60CB8585-1C8A-47F7-8198-69D05CE895ED}" type="parTrans" cxnId="{5F70B975-12C3-4147-A9FC-E53D943960AB}">
      <dgm:prSet/>
      <dgm:spPr/>
      <dgm:t>
        <a:bodyPr/>
        <a:lstStyle/>
        <a:p>
          <a:endParaRPr lang="en-BE"/>
        </a:p>
      </dgm:t>
    </dgm:pt>
    <dgm:pt modelId="{99548888-F8A4-4F89-8728-EC48FA6402CF}" type="sibTrans" cxnId="{5F70B975-12C3-4147-A9FC-E53D943960AB}">
      <dgm:prSet/>
      <dgm:spPr/>
      <dgm:t>
        <a:bodyPr/>
        <a:lstStyle/>
        <a:p>
          <a:endParaRPr lang="en-BE"/>
        </a:p>
      </dgm:t>
    </dgm:pt>
    <dgm:pt modelId="{D9E40887-BBEA-4422-BE46-88C16306BE07}">
      <dgm:prSet custT="1"/>
      <dgm:spPr/>
      <dgm:t>
        <a:bodyPr/>
        <a:lstStyle/>
        <a:p>
          <a:r>
            <a:rPr lang="en-GB" sz="1800" b="1" dirty="0"/>
            <a:t>5. Tackling new skills needs and a right to quality training and lifelong learning </a:t>
          </a:r>
          <a:endParaRPr lang="en-BE" sz="1800" b="1" dirty="0"/>
        </a:p>
      </dgm:t>
    </dgm:pt>
    <dgm:pt modelId="{38F5B8C9-D47F-4750-B24D-F4BB916470E7}" type="parTrans" cxnId="{4E83B7E3-733D-4271-AE8E-AFF1916F2468}">
      <dgm:prSet/>
      <dgm:spPr/>
      <dgm:t>
        <a:bodyPr/>
        <a:lstStyle/>
        <a:p>
          <a:endParaRPr lang="en-BE"/>
        </a:p>
      </dgm:t>
    </dgm:pt>
    <dgm:pt modelId="{38052FF0-A2D5-4C9C-B51B-8610DB1326F4}" type="sibTrans" cxnId="{4E83B7E3-733D-4271-AE8E-AFF1916F2468}">
      <dgm:prSet/>
      <dgm:spPr/>
      <dgm:t>
        <a:bodyPr/>
        <a:lstStyle/>
        <a:p>
          <a:endParaRPr lang="en-BE"/>
        </a:p>
      </dgm:t>
    </dgm:pt>
    <dgm:pt modelId="{0C1BF294-75A7-42CC-9F86-F1A9C1ED8A62}" type="pres">
      <dgm:prSet presAssocID="{C557E34A-9B2F-45BA-9763-18F7743F6116}" presName="linear" presStyleCnt="0">
        <dgm:presLayoutVars>
          <dgm:animLvl val="lvl"/>
          <dgm:resizeHandles val="exact"/>
        </dgm:presLayoutVars>
      </dgm:prSet>
      <dgm:spPr/>
    </dgm:pt>
    <dgm:pt modelId="{4A82DDBF-CC87-4046-A6C7-12AFB7D7F6DA}" type="pres">
      <dgm:prSet presAssocID="{9526FD62-F314-4A4F-AA2A-75AF511E97E8}" presName="parentText" presStyleLbl="node1" presStyleIdx="0" presStyleCnt="5" custScaleY="99693">
        <dgm:presLayoutVars>
          <dgm:chMax val="0"/>
          <dgm:bulletEnabled val="1"/>
        </dgm:presLayoutVars>
      </dgm:prSet>
      <dgm:spPr/>
    </dgm:pt>
    <dgm:pt modelId="{D1DF26ED-51BB-457A-8D1C-D445DFBFFF4B}" type="pres">
      <dgm:prSet presAssocID="{FC43BEB8-DF47-4215-8963-BE6BFAB17048}" presName="spacer" presStyleCnt="0"/>
      <dgm:spPr/>
    </dgm:pt>
    <dgm:pt modelId="{399FC3C9-61A5-4BCE-9A73-C901C8DB4D5C}" type="pres">
      <dgm:prSet presAssocID="{99252920-F2CF-404E-8E01-3103E3D61FCA}" presName="parentText" presStyleLbl="node1" presStyleIdx="1" presStyleCnt="5">
        <dgm:presLayoutVars>
          <dgm:chMax val="0"/>
          <dgm:bulletEnabled val="1"/>
        </dgm:presLayoutVars>
      </dgm:prSet>
      <dgm:spPr/>
    </dgm:pt>
    <dgm:pt modelId="{BA85149E-C963-44AC-87BA-D8ACB96A9358}" type="pres">
      <dgm:prSet presAssocID="{07C316EF-BF63-424C-8B31-7289F7C8F807}" presName="spacer" presStyleCnt="0"/>
      <dgm:spPr/>
    </dgm:pt>
    <dgm:pt modelId="{BDDE66FB-070C-473B-A4AE-F8F9900644EB}" type="pres">
      <dgm:prSet presAssocID="{2EC2B0F9-E186-4067-97E3-97B76DE3298B}" presName="parentText" presStyleLbl="node1" presStyleIdx="2" presStyleCnt="5" custScaleY="108248" custLinFactNeighborY="-22830">
        <dgm:presLayoutVars>
          <dgm:chMax val="0"/>
          <dgm:bulletEnabled val="1"/>
        </dgm:presLayoutVars>
      </dgm:prSet>
      <dgm:spPr/>
    </dgm:pt>
    <dgm:pt modelId="{C4B4E66A-F164-48FE-B189-FE635CC6A2AD}" type="pres">
      <dgm:prSet presAssocID="{3A418E5D-B85C-484C-B70C-DB69DB43AFEE}" presName="spacer" presStyleCnt="0"/>
      <dgm:spPr/>
    </dgm:pt>
    <dgm:pt modelId="{F46E7113-2D5C-452C-BAF7-E60C25202DA8}" type="pres">
      <dgm:prSet presAssocID="{C36ED1D5-CEE3-4899-A5AC-B3D795775F8F}" presName="parentText" presStyleLbl="node1" presStyleIdx="3" presStyleCnt="5">
        <dgm:presLayoutVars>
          <dgm:chMax val="0"/>
          <dgm:bulletEnabled val="1"/>
        </dgm:presLayoutVars>
      </dgm:prSet>
      <dgm:spPr/>
    </dgm:pt>
    <dgm:pt modelId="{DEF04777-3EFB-4E84-81FF-2A5BACC1AB1E}" type="pres">
      <dgm:prSet presAssocID="{99548888-F8A4-4F89-8728-EC48FA6402CF}" presName="spacer" presStyleCnt="0"/>
      <dgm:spPr/>
    </dgm:pt>
    <dgm:pt modelId="{31E8747F-95CD-4DD6-BECF-471E8C0C5C33}" type="pres">
      <dgm:prSet presAssocID="{D9E40887-BBEA-4422-BE46-88C16306BE07}" presName="parentText" presStyleLbl="node1" presStyleIdx="4" presStyleCnt="5">
        <dgm:presLayoutVars>
          <dgm:chMax val="0"/>
          <dgm:bulletEnabled val="1"/>
        </dgm:presLayoutVars>
      </dgm:prSet>
      <dgm:spPr/>
    </dgm:pt>
  </dgm:ptLst>
  <dgm:cxnLst>
    <dgm:cxn modelId="{33F48028-3DC3-46DA-AC66-EF7B7C30D11B}" type="presOf" srcId="{9526FD62-F314-4A4F-AA2A-75AF511E97E8}" destId="{4A82DDBF-CC87-4046-A6C7-12AFB7D7F6DA}" srcOrd="0" destOrd="0" presId="urn:microsoft.com/office/officeart/2005/8/layout/vList2"/>
    <dgm:cxn modelId="{F5D5302D-B3D2-4475-9AED-D4CFEC9FB3AC}" srcId="{C557E34A-9B2F-45BA-9763-18F7743F6116}" destId="{2EC2B0F9-E186-4067-97E3-97B76DE3298B}" srcOrd="2" destOrd="0" parTransId="{AFEE8D60-550C-45AD-9714-7CAAA3CEF6E9}" sibTransId="{3A418E5D-B85C-484C-B70C-DB69DB43AFEE}"/>
    <dgm:cxn modelId="{879A6933-4EE6-4436-8999-29881A4B12E5}" type="presOf" srcId="{C557E34A-9B2F-45BA-9763-18F7743F6116}" destId="{0C1BF294-75A7-42CC-9F86-F1A9C1ED8A62}" srcOrd="0" destOrd="0" presId="urn:microsoft.com/office/officeart/2005/8/layout/vList2"/>
    <dgm:cxn modelId="{5F70B975-12C3-4147-A9FC-E53D943960AB}" srcId="{C557E34A-9B2F-45BA-9763-18F7743F6116}" destId="{C36ED1D5-CEE3-4899-A5AC-B3D795775F8F}" srcOrd="3" destOrd="0" parTransId="{60CB8585-1C8A-47F7-8198-69D05CE895ED}" sibTransId="{99548888-F8A4-4F89-8728-EC48FA6402CF}"/>
    <dgm:cxn modelId="{0B836D91-169B-4F92-8E6C-4D16C99D6E81}" type="presOf" srcId="{99252920-F2CF-404E-8E01-3103E3D61FCA}" destId="{399FC3C9-61A5-4BCE-9A73-C901C8DB4D5C}" srcOrd="0" destOrd="0" presId="urn:microsoft.com/office/officeart/2005/8/layout/vList2"/>
    <dgm:cxn modelId="{7D50FBA4-6303-4A6A-9847-E8FBC7F40B90}" srcId="{C557E34A-9B2F-45BA-9763-18F7743F6116}" destId="{99252920-F2CF-404E-8E01-3103E3D61FCA}" srcOrd="1" destOrd="0" parTransId="{8AF14492-E813-4188-BBD2-4EB483F2DFA7}" sibTransId="{07C316EF-BF63-424C-8B31-7289F7C8F807}"/>
    <dgm:cxn modelId="{BD7253AC-5805-43C1-A193-B57C5AE31BF8}" type="presOf" srcId="{2EC2B0F9-E186-4067-97E3-97B76DE3298B}" destId="{BDDE66FB-070C-473B-A4AE-F8F9900644EB}" srcOrd="0" destOrd="0" presId="urn:microsoft.com/office/officeart/2005/8/layout/vList2"/>
    <dgm:cxn modelId="{46ADE4C8-10B4-429A-8563-6B464B200453}" type="presOf" srcId="{D9E40887-BBEA-4422-BE46-88C16306BE07}" destId="{31E8747F-95CD-4DD6-BECF-471E8C0C5C33}" srcOrd="0" destOrd="0" presId="urn:microsoft.com/office/officeart/2005/8/layout/vList2"/>
    <dgm:cxn modelId="{A660E1D3-E786-40F5-9E60-C1F9FEB8AF05}" type="presOf" srcId="{C36ED1D5-CEE3-4899-A5AC-B3D795775F8F}" destId="{F46E7113-2D5C-452C-BAF7-E60C25202DA8}" srcOrd="0" destOrd="0" presId="urn:microsoft.com/office/officeart/2005/8/layout/vList2"/>
    <dgm:cxn modelId="{B9CA14D9-4DA5-45FF-BF5C-66D615BEE201}" srcId="{C557E34A-9B2F-45BA-9763-18F7743F6116}" destId="{9526FD62-F314-4A4F-AA2A-75AF511E97E8}" srcOrd="0" destOrd="0" parTransId="{EC64AAF9-0725-4F06-A601-66EC65944870}" sibTransId="{FC43BEB8-DF47-4215-8963-BE6BFAB17048}"/>
    <dgm:cxn modelId="{4E83B7E3-733D-4271-AE8E-AFF1916F2468}" srcId="{C557E34A-9B2F-45BA-9763-18F7743F6116}" destId="{D9E40887-BBEA-4422-BE46-88C16306BE07}" srcOrd="4" destOrd="0" parTransId="{38F5B8C9-D47F-4750-B24D-F4BB916470E7}" sibTransId="{38052FF0-A2D5-4C9C-B51B-8610DB1326F4}"/>
    <dgm:cxn modelId="{810468D9-B71E-43E9-A1B1-AEE2E4985CFB}" type="presParOf" srcId="{0C1BF294-75A7-42CC-9F86-F1A9C1ED8A62}" destId="{4A82DDBF-CC87-4046-A6C7-12AFB7D7F6DA}" srcOrd="0" destOrd="0" presId="urn:microsoft.com/office/officeart/2005/8/layout/vList2"/>
    <dgm:cxn modelId="{315DC6DA-20D3-421F-8216-322673224D26}" type="presParOf" srcId="{0C1BF294-75A7-42CC-9F86-F1A9C1ED8A62}" destId="{D1DF26ED-51BB-457A-8D1C-D445DFBFFF4B}" srcOrd="1" destOrd="0" presId="urn:microsoft.com/office/officeart/2005/8/layout/vList2"/>
    <dgm:cxn modelId="{7D51A1E4-4489-429B-B1D6-74FBCB3D97EF}" type="presParOf" srcId="{0C1BF294-75A7-42CC-9F86-F1A9C1ED8A62}" destId="{399FC3C9-61A5-4BCE-9A73-C901C8DB4D5C}" srcOrd="2" destOrd="0" presId="urn:microsoft.com/office/officeart/2005/8/layout/vList2"/>
    <dgm:cxn modelId="{FAE5D7E2-30DB-4E32-920A-C11C66F66C86}" type="presParOf" srcId="{0C1BF294-75A7-42CC-9F86-F1A9C1ED8A62}" destId="{BA85149E-C963-44AC-87BA-D8ACB96A9358}" srcOrd="3" destOrd="0" presId="urn:microsoft.com/office/officeart/2005/8/layout/vList2"/>
    <dgm:cxn modelId="{894D92DB-0037-418B-B859-27ED0970D152}" type="presParOf" srcId="{0C1BF294-75A7-42CC-9F86-F1A9C1ED8A62}" destId="{BDDE66FB-070C-473B-A4AE-F8F9900644EB}" srcOrd="4" destOrd="0" presId="urn:microsoft.com/office/officeart/2005/8/layout/vList2"/>
    <dgm:cxn modelId="{BB736C61-F503-4123-80BD-BF6FE4B64556}" type="presParOf" srcId="{0C1BF294-75A7-42CC-9F86-F1A9C1ED8A62}" destId="{C4B4E66A-F164-48FE-B189-FE635CC6A2AD}" srcOrd="5" destOrd="0" presId="urn:microsoft.com/office/officeart/2005/8/layout/vList2"/>
    <dgm:cxn modelId="{CD180DDF-7FD4-4281-B9F1-B4276CDEBA42}" type="presParOf" srcId="{0C1BF294-75A7-42CC-9F86-F1A9C1ED8A62}" destId="{F46E7113-2D5C-452C-BAF7-E60C25202DA8}" srcOrd="6" destOrd="0" presId="urn:microsoft.com/office/officeart/2005/8/layout/vList2"/>
    <dgm:cxn modelId="{12BCF3C4-5DE9-4F6B-99FF-7925250963B3}" type="presParOf" srcId="{0C1BF294-75A7-42CC-9F86-F1A9C1ED8A62}" destId="{DEF04777-3EFB-4E84-81FF-2A5BACC1AB1E}" srcOrd="7" destOrd="0" presId="urn:microsoft.com/office/officeart/2005/8/layout/vList2"/>
    <dgm:cxn modelId="{A1A4CAC0-3C76-4D06-BEDD-F96110288128}" type="presParOf" srcId="{0C1BF294-75A7-42CC-9F86-F1A9C1ED8A62}" destId="{31E8747F-95CD-4DD6-BECF-471E8C0C5C3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2DDBF-CC87-4046-A6C7-12AFB7D7F6DA}">
      <dsp:nvSpPr>
        <dsp:cNvPr id="0" name=""/>
        <dsp:cNvSpPr/>
      </dsp:nvSpPr>
      <dsp:spPr>
        <a:xfrm>
          <a:off x="0" y="46427"/>
          <a:ext cx="6550438" cy="85847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1. </a:t>
          </a:r>
          <a:r>
            <a:rPr lang="en-US" sz="1800" b="1" kern="1200" dirty="0"/>
            <a:t>An industrial policy fit for ambitious climate goals </a:t>
          </a:r>
          <a:endParaRPr lang="en-BE" sz="1800" b="1" kern="1200" dirty="0"/>
        </a:p>
        <a:p>
          <a:pPr marL="0" lvl="0" indent="0" algn="l" defTabSz="800100">
            <a:lnSpc>
              <a:spcPct val="90000"/>
            </a:lnSpc>
            <a:spcBef>
              <a:spcPct val="0"/>
            </a:spcBef>
            <a:spcAft>
              <a:spcPct val="35000"/>
            </a:spcAft>
            <a:buNone/>
          </a:pPr>
          <a:r>
            <a:rPr lang="de-DE" sz="1800" b="1" kern="1200" dirty="0"/>
            <a:t>and good quality jobs</a:t>
          </a:r>
          <a:endParaRPr lang="en-BE" sz="1800" b="1" kern="1200" dirty="0"/>
        </a:p>
      </dsp:txBody>
      <dsp:txXfrm>
        <a:off x="41907" y="88334"/>
        <a:ext cx="6466624" cy="774662"/>
      </dsp:txXfrm>
    </dsp:sp>
    <dsp:sp modelId="{399FC3C9-61A5-4BCE-9A73-C901C8DB4D5C}">
      <dsp:nvSpPr>
        <dsp:cNvPr id="0" name=""/>
        <dsp:cNvSpPr/>
      </dsp:nvSpPr>
      <dsp:spPr>
        <a:xfrm>
          <a:off x="0" y="1037383"/>
          <a:ext cx="6550438" cy="86112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2. Funding the transition</a:t>
          </a:r>
          <a:endParaRPr lang="en-BE" sz="1800" b="1" kern="1200" dirty="0"/>
        </a:p>
      </dsp:txBody>
      <dsp:txXfrm>
        <a:off x="42036" y="1079419"/>
        <a:ext cx="6466366" cy="777048"/>
      </dsp:txXfrm>
    </dsp:sp>
    <dsp:sp modelId="{BDDE66FB-070C-473B-A4AE-F8F9900644EB}">
      <dsp:nvSpPr>
        <dsp:cNvPr id="0" name=""/>
        <dsp:cNvSpPr/>
      </dsp:nvSpPr>
      <dsp:spPr>
        <a:xfrm>
          <a:off x="0" y="2000738"/>
          <a:ext cx="6550438" cy="93214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3. </a:t>
          </a:r>
          <a:r>
            <a:rPr lang="en-US" sz="1800" b="1" kern="1200" dirty="0"/>
            <a:t>Stronger collective bargaining and social dialogue</a:t>
          </a:r>
          <a:endParaRPr lang="en-BE" sz="1800" b="1" kern="1200" dirty="0"/>
        </a:p>
      </dsp:txBody>
      <dsp:txXfrm>
        <a:off x="45504" y="2046242"/>
        <a:ext cx="6459430" cy="841137"/>
      </dsp:txXfrm>
    </dsp:sp>
    <dsp:sp modelId="{F46E7113-2D5C-452C-BAF7-E60C25202DA8}">
      <dsp:nvSpPr>
        <dsp:cNvPr id="0" name=""/>
        <dsp:cNvSpPr/>
      </dsp:nvSpPr>
      <dsp:spPr>
        <a:xfrm>
          <a:off x="0" y="3095608"/>
          <a:ext cx="6550438" cy="86112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4. A tool of workers’ rights and companies duties to anticipate and shape the change </a:t>
          </a:r>
          <a:endParaRPr lang="en-BE" sz="1800" b="1" kern="1200" dirty="0"/>
        </a:p>
      </dsp:txBody>
      <dsp:txXfrm>
        <a:off x="42036" y="3137644"/>
        <a:ext cx="6466366" cy="777048"/>
      </dsp:txXfrm>
    </dsp:sp>
    <dsp:sp modelId="{31E8747F-95CD-4DD6-BECF-471E8C0C5C33}">
      <dsp:nvSpPr>
        <dsp:cNvPr id="0" name=""/>
        <dsp:cNvSpPr/>
      </dsp:nvSpPr>
      <dsp:spPr>
        <a:xfrm>
          <a:off x="0" y="4089208"/>
          <a:ext cx="6550438" cy="86112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5. Tackling new skills needs and a right to quality training and lifelong learning </a:t>
          </a:r>
          <a:endParaRPr lang="en-BE" sz="1800" b="1" kern="1200" dirty="0"/>
        </a:p>
      </dsp:txBody>
      <dsp:txXfrm>
        <a:off x="42036" y="4131244"/>
        <a:ext cx="6466366"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529" cy="499033"/>
          </a:xfrm>
          <a:prstGeom prst="rect">
            <a:avLst/>
          </a:prstGeom>
        </p:spPr>
        <p:txBody>
          <a:bodyPr vert="horz" lIns="91532" tIns="45765" rIns="91532" bIns="45765" rtlCol="0"/>
          <a:lstStyle>
            <a:lvl1pPr algn="l">
              <a:defRPr sz="1200"/>
            </a:lvl1pPr>
          </a:lstStyle>
          <a:p>
            <a:endParaRPr lang="fr-FR"/>
          </a:p>
        </p:txBody>
      </p:sp>
      <p:sp>
        <p:nvSpPr>
          <p:cNvPr id="3" name="Date Placeholder 2"/>
          <p:cNvSpPr>
            <a:spLocks noGrp="1"/>
          </p:cNvSpPr>
          <p:nvPr>
            <p:ph type="dt" sz="quarter" idx="1"/>
          </p:nvPr>
        </p:nvSpPr>
        <p:spPr>
          <a:xfrm>
            <a:off x="3855082" y="2"/>
            <a:ext cx="2950529" cy="499033"/>
          </a:xfrm>
          <a:prstGeom prst="rect">
            <a:avLst/>
          </a:prstGeom>
        </p:spPr>
        <p:txBody>
          <a:bodyPr vert="horz" lIns="91532" tIns="45765" rIns="91532" bIns="45765" rtlCol="0"/>
          <a:lstStyle>
            <a:lvl1pPr algn="r">
              <a:defRPr sz="1200"/>
            </a:lvl1pPr>
          </a:lstStyle>
          <a:p>
            <a:fld id="{42D9E5B9-4893-4B51-AB17-BBAF61901767}" type="datetimeFigureOut">
              <a:rPr lang="fr-FR" smtClean="0"/>
              <a:t>13/12/2022</a:t>
            </a:fld>
            <a:endParaRPr lang="fr-FR"/>
          </a:p>
        </p:txBody>
      </p:sp>
      <p:sp>
        <p:nvSpPr>
          <p:cNvPr id="4" name="Footer Placeholder 3"/>
          <p:cNvSpPr>
            <a:spLocks noGrp="1"/>
          </p:cNvSpPr>
          <p:nvPr>
            <p:ph type="ftr" sz="quarter" idx="2"/>
          </p:nvPr>
        </p:nvSpPr>
        <p:spPr>
          <a:xfrm>
            <a:off x="2" y="9440308"/>
            <a:ext cx="2950529" cy="499033"/>
          </a:xfrm>
          <a:prstGeom prst="rect">
            <a:avLst/>
          </a:prstGeom>
        </p:spPr>
        <p:txBody>
          <a:bodyPr vert="horz" lIns="91532" tIns="45765" rIns="91532" bIns="45765" rtlCol="0" anchor="b"/>
          <a:lstStyle>
            <a:lvl1pPr algn="l">
              <a:defRPr sz="1200"/>
            </a:lvl1pPr>
          </a:lstStyle>
          <a:p>
            <a:endParaRPr lang="fr-FR"/>
          </a:p>
        </p:txBody>
      </p:sp>
      <p:sp>
        <p:nvSpPr>
          <p:cNvPr id="5" name="Slide Number Placeholder 4"/>
          <p:cNvSpPr>
            <a:spLocks noGrp="1"/>
          </p:cNvSpPr>
          <p:nvPr>
            <p:ph type="sldNum" sz="quarter" idx="3"/>
          </p:nvPr>
        </p:nvSpPr>
        <p:spPr>
          <a:xfrm>
            <a:off x="3855082" y="9440308"/>
            <a:ext cx="2950529" cy="499033"/>
          </a:xfrm>
          <a:prstGeom prst="rect">
            <a:avLst/>
          </a:prstGeom>
        </p:spPr>
        <p:txBody>
          <a:bodyPr vert="horz" lIns="91532" tIns="45765" rIns="91532" bIns="45765" rtlCol="0" anchor="b"/>
          <a:lstStyle>
            <a:lvl1pPr algn="r">
              <a:defRPr sz="1200"/>
            </a:lvl1pPr>
          </a:lstStyle>
          <a:p>
            <a:fld id="{C59AB008-510C-4CBC-81BB-1E0F317D250A}" type="slidenum">
              <a:rPr lang="fr-FR" smtClean="0"/>
              <a:t>‹#›</a:t>
            </a:fld>
            <a:endParaRPr lang="fr-FR"/>
          </a:p>
        </p:txBody>
      </p:sp>
    </p:spTree>
    <p:extLst>
      <p:ext uri="{BB962C8B-B14F-4D97-AF65-F5344CB8AC3E}">
        <p14:creationId xmlns:p14="http://schemas.microsoft.com/office/powerpoint/2010/main" val="21320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529" cy="499033"/>
          </a:xfrm>
          <a:prstGeom prst="rect">
            <a:avLst/>
          </a:prstGeom>
        </p:spPr>
        <p:txBody>
          <a:bodyPr vert="horz" lIns="91532" tIns="45765" rIns="91532" bIns="45765" rtlCol="0"/>
          <a:lstStyle>
            <a:lvl1pPr algn="l">
              <a:defRPr sz="1200"/>
            </a:lvl1pPr>
          </a:lstStyle>
          <a:p>
            <a:endParaRPr lang="fr-FR"/>
          </a:p>
        </p:txBody>
      </p:sp>
      <p:sp>
        <p:nvSpPr>
          <p:cNvPr id="3" name="Date Placeholder 2"/>
          <p:cNvSpPr>
            <a:spLocks noGrp="1"/>
          </p:cNvSpPr>
          <p:nvPr>
            <p:ph type="dt" idx="1"/>
          </p:nvPr>
        </p:nvSpPr>
        <p:spPr>
          <a:xfrm>
            <a:off x="3855082" y="2"/>
            <a:ext cx="2950529" cy="499033"/>
          </a:xfrm>
          <a:prstGeom prst="rect">
            <a:avLst/>
          </a:prstGeom>
        </p:spPr>
        <p:txBody>
          <a:bodyPr vert="horz" lIns="91532" tIns="45765" rIns="91532" bIns="45765" rtlCol="0"/>
          <a:lstStyle>
            <a:lvl1pPr algn="r">
              <a:defRPr sz="1200"/>
            </a:lvl1pPr>
          </a:lstStyle>
          <a:p>
            <a:fld id="{71357D4A-06A6-471C-8528-20CE482CD54B}" type="datetimeFigureOut">
              <a:rPr lang="fr-FR" smtClean="0"/>
              <a:t>13/12/2022</a:t>
            </a:fld>
            <a:endParaRPr lang="fr-FR"/>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532" tIns="45765" rIns="91532" bIns="45765" rtlCol="0" anchor="ctr"/>
          <a:lstStyle/>
          <a:p>
            <a:endParaRPr lang="fr-FR"/>
          </a:p>
        </p:txBody>
      </p:sp>
      <p:sp>
        <p:nvSpPr>
          <p:cNvPr id="5" name="Notes Placeholder 4"/>
          <p:cNvSpPr>
            <a:spLocks noGrp="1"/>
          </p:cNvSpPr>
          <p:nvPr>
            <p:ph type="body" sz="quarter" idx="3"/>
          </p:nvPr>
        </p:nvSpPr>
        <p:spPr>
          <a:xfrm>
            <a:off x="680405" y="4783724"/>
            <a:ext cx="5446396" cy="3912800"/>
          </a:xfrm>
          <a:prstGeom prst="rect">
            <a:avLst/>
          </a:prstGeom>
        </p:spPr>
        <p:txBody>
          <a:bodyPr vert="horz" lIns="91532" tIns="45765" rIns="91532" bIns="457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endParaRPr lang="fr-FR"/>
          </a:p>
        </p:txBody>
      </p:sp>
      <p:sp>
        <p:nvSpPr>
          <p:cNvPr id="6" name="Footer Placeholder 5"/>
          <p:cNvSpPr>
            <a:spLocks noGrp="1"/>
          </p:cNvSpPr>
          <p:nvPr>
            <p:ph type="ftr" sz="quarter" idx="4"/>
          </p:nvPr>
        </p:nvSpPr>
        <p:spPr>
          <a:xfrm>
            <a:off x="2" y="9440308"/>
            <a:ext cx="2950529" cy="499033"/>
          </a:xfrm>
          <a:prstGeom prst="rect">
            <a:avLst/>
          </a:prstGeom>
        </p:spPr>
        <p:txBody>
          <a:bodyPr vert="horz" lIns="91532" tIns="45765" rIns="91532" bIns="45765" rtlCol="0" anchor="b"/>
          <a:lstStyle>
            <a:lvl1pPr algn="l">
              <a:defRPr sz="1200"/>
            </a:lvl1pPr>
          </a:lstStyle>
          <a:p>
            <a:endParaRPr lang="fr-FR"/>
          </a:p>
        </p:txBody>
      </p:sp>
      <p:sp>
        <p:nvSpPr>
          <p:cNvPr id="7" name="Slide Number Placeholder 6"/>
          <p:cNvSpPr>
            <a:spLocks noGrp="1"/>
          </p:cNvSpPr>
          <p:nvPr>
            <p:ph type="sldNum" sz="quarter" idx="5"/>
          </p:nvPr>
        </p:nvSpPr>
        <p:spPr>
          <a:xfrm>
            <a:off x="3855082" y="9440308"/>
            <a:ext cx="2950529" cy="499033"/>
          </a:xfrm>
          <a:prstGeom prst="rect">
            <a:avLst/>
          </a:prstGeom>
        </p:spPr>
        <p:txBody>
          <a:bodyPr vert="horz" lIns="91532" tIns="45765" rIns="91532" bIns="45765" rtlCol="0" anchor="b"/>
          <a:lstStyle>
            <a:lvl1pPr algn="r">
              <a:defRPr sz="1200"/>
            </a:lvl1pPr>
          </a:lstStyle>
          <a:p>
            <a:fld id="{5CEA0B10-FC02-44D1-AF0B-9867B7120207}" type="slidenum">
              <a:rPr lang="fr-FR" smtClean="0"/>
              <a:t>‹#›</a:t>
            </a:fld>
            <a:endParaRPr lang="fr-FR"/>
          </a:p>
        </p:txBody>
      </p:sp>
    </p:spTree>
    <p:extLst>
      <p:ext uri="{BB962C8B-B14F-4D97-AF65-F5344CB8AC3E}">
        <p14:creationId xmlns:p14="http://schemas.microsoft.com/office/powerpoint/2010/main" val="5962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A0B10-FC02-44D1-AF0B-9867B7120207}" type="slidenum">
              <a:rPr lang="fr-FR" smtClean="0"/>
              <a:t>1</a:t>
            </a:fld>
            <a:endParaRPr lang="fr-FR"/>
          </a:p>
        </p:txBody>
      </p:sp>
    </p:spTree>
    <p:extLst>
      <p:ext uri="{BB962C8B-B14F-4D97-AF65-F5344CB8AC3E}">
        <p14:creationId xmlns:p14="http://schemas.microsoft.com/office/powerpoint/2010/main" val="308797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2</a:t>
            </a:fld>
            <a:endParaRPr lang="fr-FR">
              <a:solidFill>
                <a:prstClr val="black"/>
              </a:solidFill>
              <a:latin typeface="Calibri" panose="020F0502020204030204"/>
            </a:endParaRPr>
          </a:p>
        </p:txBody>
      </p:sp>
    </p:spTree>
    <p:extLst>
      <p:ext uri="{BB962C8B-B14F-4D97-AF65-F5344CB8AC3E}">
        <p14:creationId xmlns:p14="http://schemas.microsoft.com/office/powerpoint/2010/main" val="27821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4</a:t>
            </a:fld>
            <a:endParaRPr lang="fr-FR">
              <a:solidFill>
                <a:prstClr val="black"/>
              </a:solidFill>
              <a:latin typeface="Calibri" panose="020F0502020204030204"/>
            </a:endParaRPr>
          </a:p>
        </p:txBody>
      </p:sp>
    </p:spTree>
    <p:extLst>
      <p:ext uri="{BB962C8B-B14F-4D97-AF65-F5344CB8AC3E}">
        <p14:creationId xmlns:p14="http://schemas.microsoft.com/office/powerpoint/2010/main" val="175904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5</a:t>
            </a:fld>
            <a:endParaRPr lang="fr-FR">
              <a:solidFill>
                <a:prstClr val="black"/>
              </a:solidFill>
              <a:latin typeface="Calibri" panose="020F0502020204030204"/>
            </a:endParaRPr>
          </a:p>
        </p:txBody>
      </p:sp>
    </p:spTree>
    <p:extLst>
      <p:ext uri="{BB962C8B-B14F-4D97-AF65-F5344CB8AC3E}">
        <p14:creationId xmlns:p14="http://schemas.microsoft.com/office/powerpoint/2010/main" val="365530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6</a:t>
            </a:fld>
            <a:endParaRPr lang="fr-FR">
              <a:solidFill>
                <a:prstClr val="black"/>
              </a:solidFill>
              <a:latin typeface="Calibri" panose="020F0502020204030204"/>
            </a:endParaRPr>
          </a:p>
        </p:txBody>
      </p:sp>
    </p:spTree>
    <p:extLst>
      <p:ext uri="{BB962C8B-B14F-4D97-AF65-F5344CB8AC3E}">
        <p14:creationId xmlns:p14="http://schemas.microsoft.com/office/powerpoint/2010/main" val="119766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7</a:t>
            </a:fld>
            <a:endParaRPr lang="fr-FR">
              <a:solidFill>
                <a:prstClr val="black"/>
              </a:solidFill>
              <a:latin typeface="Calibri" panose="020F0502020204030204"/>
            </a:endParaRPr>
          </a:p>
        </p:txBody>
      </p:sp>
    </p:spTree>
    <p:extLst>
      <p:ext uri="{BB962C8B-B14F-4D97-AF65-F5344CB8AC3E}">
        <p14:creationId xmlns:p14="http://schemas.microsoft.com/office/powerpoint/2010/main" val="3589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8</a:t>
            </a:fld>
            <a:endParaRPr lang="fr-FR">
              <a:solidFill>
                <a:prstClr val="black"/>
              </a:solidFill>
              <a:latin typeface="Calibri" panose="020F0502020204030204"/>
            </a:endParaRPr>
          </a:p>
        </p:txBody>
      </p:sp>
    </p:spTree>
    <p:extLst>
      <p:ext uri="{BB962C8B-B14F-4D97-AF65-F5344CB8AC3E}">
        <p14:creationId xmlns:p14="http://schemas.microsoft.com/office/powerpoint/2010/main" val="347015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9</a:t>
            </a:fld>
            <a:endParaRPr lang="fr-FR">
              <a:solidFill>
                <a:prstClr val="black"/>
              </a:solidFill>
              <a:latin typeface="Calibri" panose="020F0502020204030204"/>
            </a:endParaRPr>
          </a:p>
        </p:txBody>
      </p:sp>
    </p:spTree>
    <p:extLst>
      <p:ext uri="{BB962C8B-B14F-4D97-AF65-F5344CB8AC3E}">
        <p14:creationId xmlns:p14="http://schemas.microsoft.com/office/powerpoint/2010/main" val="12280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497">
              <a:defRPr/>
            </a:pPr>
            <a:fld id="{5CEA0B10-FC02-44D1-AF0B-9867B7120207}" type="slidenum">
              <a:rPr lang="fr-FR">
                <a:solidFill>
                  <a:prstClr val="black"/>
                </a:solidFill>
                <a:latin typeface="Calibri" panose="020F0502020204030204"/>
              </a:rPr>
              <a:pPr defTabSz="915497">
                <a:defRPr/>
              </a:pPr>
              <a:t>10</a:t>
            </a:fld>
            <a:endParaRPr lang="fr-FR">
              <a:solidFill>
                <a:prstClr val="black"/>
              </a:solidFill>
              <a:latin typeface="Calibri" panose="020F0502020204030204"/>
            </a:endParaRPr>
          </a:p>
        </p:txBody>
      </p:sp>
    </p:spTree>
    <p:extLst>
      <p:ext uri="{BB962C8B-B14F-4D97-AF65-F5344CB8AC3E}">
        <p14:creationId xmlns:p14="http://schemas.microsoft.com/office/powerpoint/2010/main" val="328219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9BDB6A0D-729C-47C3-9AB1-9603F8D9AD45}" type="datetimeFigureOut">
              <a:rPr lang="fr-FR" smtClean="0"/>
              <a:t>13/12/2022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75833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9BDB6A0D-729C-47C3-9AB1-9603F8D9AD45}" type="datetimeFigureOut">
              <a:rPr lang="fr-FR" smtClean="0"/>
              <a:t>13/12/2022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18487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9BDB6A0D-729C-47C3-9AB1-9603F8D9AD45}" type="datetimeFigureOut">
              <a:rPr lang="fr-FR" smtClean="0"/>
              <a:t>13/12/2022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229624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9BDB6A0D-729C-47C3-9AB1-9603F8D9AD45}" type="datetimeFigureOut">
              <a:rPr lang="fr-FR" smtClean="0"/>
              <a:t>13/12/2022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232246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DB6A0D-729C-47C3-9AB1-9603F8D9AD45}" type="datetimeFigureOut">
              <a:rPr lang="fr-FR" smtClean="0"/>
              <a:t>13/12/2022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314327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9BDB6A0D-729C-47C3-9AB1-9603F8D9AD45}" type="datetimeFigureOut">
              <a:rPr lang="fr-FR" smtClean="0"/>
              <a:t>13/12/2022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234216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9BDB6A0D-729C-47C3-9AB1-9603F8D9AD45}" type="datetimeFigureOut">
              <a:rPr lang="fr-FR" smtClean="0"/>
              <a:t>13/12/2022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56823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9BDB6A0D-729C-47C3-9AB1-9603F8D9AD45}" type="datetimeFigureOut">
              <a:rPr lang="fr-FR" smtClean="0"/>
              <a:t>13/12/2022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185176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B6A0D-729C-47C3-9AB1-9603F8D9AD45}" type="datetimeFigureOut">
              <a:rPr lang="fr-FR" smtClean="0"/>
              <a:t>13/12/2022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189376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B6A0D-729C-47C3-9AB1-9603F8D9AD45}" type="datetimeFigureOut">
              <a:rPr lang="fr-FR" smtClean="0"/>
              <a:t>13/12/2022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57512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B6A0D-729C-47C3-9AB1-9603F8D9AD45}" type="datetimeFigureOut">
              <a:rPr lang="fr-FR" smtClean="0"/>
              <a:t>13/12/2022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FF0D71-508E-46A8-BDCC-67220160ABD2}" type="slidenum">
              <a:rPr lang="fr-FR" smtClean="0"/>
              <a:t>‹#›</a:t>
            </a:fld>
            <a:endParaRPr lang="fr-FR"/>
          </a:p>
        </p:txBody>
      </p:sp>
    </p:spTree>
    <p:extLst>
      <p:ext uri="{BB962C8B-B14F-4D97-AF65-F5344CB8AC3E}">
        <p14:creationId xmlns:p14="http://schemas.microsoft.com/office/powerpoint/2010/main" val="371325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 </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B6A0D-729C-47C3-9AB1-9603F8D9AD45}" type="datetimeFigureOut">
              <a:rPr lang="fr-FR" smtClean="0"/>
              <a:t>13/12/2022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F0D71-508E-46A8-BDCC-67220160ABD2}" type="slidenum">
              <a:rPr lang="fr-FR" smtClean="0"/>
              <a:t>‹#›</a:t>
            </a:fld>
            <a:endParaRPr lang="fr-FR"/>
          </a:p>
        </p:txBody>
      </p:sp>
    </p:spTree>
    <p:extLst>
      <p:ext uri="{BB962C8B-B14F-4D97-AF65-F5344CB8AC3E}">
        <p14:creationId xmlns:p14="http://schemas.microsoft.com/office/powerpoint/2010/main" val="425885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ur-lex.europa.eu/legal-content/EN/TXT/?uri=CELEX:52020SC01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16A1304-B43A-4FE2-A6BE-7324AFC91E08}"/>
              </a:ext>
            </a:extLst>
          </p:cNvPr>
          <p:cNvSpPr>
            <a:spLocks noGrp="1"/>
          </p:cNvSpPr>
          <p:nvPr>
            <p:ph type="title"/>
          </p:nvPr>
        </p:nvSpPr>
        <p:spPr>
          <a:xfrm>
            <a:off x="1296955" y="4419599"/>
            <a:ext cx="9395928" cy="2022298"/>
          </a:xfrm>
        </p:spPr>
        <p:txBody>
          <a:bodyPr vert="horz" lIns="91440" tIns="45720" rIns="91440" bIns="45720" rtlCol="0" anchor="ctr">
            <a:normAutofit/>
          </a:bodyPr>
          <a:lstStyle/>
          <a:p>
            <a:pPr algn="ctr"/>
            <a:br>
              <a:rPr lang="en-US" sz="1700" b="1" kern="1200" dirty="0">
                <a:solidFill>
                  <a:schemeClr val="tx1"/>
                </a:solidFill>
                <a:latin typeface="+mj-lt"/>
                <a:ea typeface="+mj-ea"/>
                <a:cs typeface="+mj-cs"/>
              </a:rPr>
            </a:br>
            <a:r>
              <a:rPr lang="en-US" sz="3200" b="1" kern="1200" dirty="0">
                <a:solidFill>
                  <a:schemeClr val="tx1"/>
                </a:solidFill>
                <a:latin typeface="+mj-lt"/>
                <a:ea typeface="+mj-ea"/>
                <a:cs typeface="+mj-cs"/>
              </a:rPr>
              <a:t>What is a Just Transition?</a:t>
            </a:r>
            <a:br>
              <a:rPr lang="en-US" sz="1700" b="1"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endParaRPr lang="en-US" sz="1700" kern="1200" dirty="0">
              <a:solidFill>
                <a:schemeClr val="tx1"/>
              </a:solidFill>
              <a:latin typeface="+mj-lt"/>
              <a:ea typeface="+mj-ea"/>
              <a:cs typeface="+mj-cs"/>
            </a:endParaRPr>
          </a:p>
        </p:txBody>
      </p:sp>
      <p:sp>
        <p:nvSpPr>
          <p:cNvPr id="8" name="Text Placeholder 7">
            <a:extLst>
              <a:ext uri="{FF2B5EF4-FFF2-40B4-BE49-F238E27FC236}">
                <a16:creationId xmlns:a16="http://schemas.microsoft.com/office/drawing/2014/main" id="{0951B535-3C99-48AC-916E-8561F9F37F77}"/>
              </a:ext>
            </a:extLst>
          </p:cNvPr>
          <p:cNvSpPr>
            <a:spLocks noGrp="1"/>
          </p:cNvSpPr>
          <p:nvPr>
            <p:ph type="body" idx="1"/>
          </p:nvPr>
        </p:nvSpPr>
        <p:spPr>
          <a:xfrm>
            <a:off x="641604" y="5667121"/>
            <a:ext cx="10908792" cy="548640"/>
          </a:xfrm>
        </p:spPr>
        <p:txBody>
          <a:bodyPr vert="horz" lIns="91440" tIns="45720" rIns="91440" bIns="45720" rtlCol="0" anchor="ctr">
            <a:normAutofit/>
          </a:bodyPr>
          <a:lstStyle/>
          <a:p>
            <a:pPr algn="ctr"/>
            <a:endParaRPr lang="en-US" kern="1200" dirty="0">
              <a:solidFill>
                <a:schemeClr val="tx1"/>
              </a:solidFill>
              <a:latin typeface="+mn-lt"/>
              <a:ea typeface="+mn-ea"/>
              <a:cs typeface="+mn-cs"/>
            </a:endParaRPr>
          </a:p>
          <a:p>
            <a:pPr lvl="0" algn="ctr"/>
            <a:endParaRPr lang="en-US" kern="1200" dirty="0">
              <a:solidFill>
                <a:schemeClr val="tx1"/>
              </a:solidFill>
              <a:latin typeface="+mn-lt"/>
              <a:ea typeface="+mn-ea"/>
              <a:cs typeface="+mn-cs"/>
            </a:endParaRPr>
          </a:p>
          <a:p>
            <a:pPr algn="ctr"/>
            <a:endParaRPr lang="en-US"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5EB5A504-056E-4001-B346-C195B94411DD}"/>
              </a:ext>
            </a:extLst>
          </p:cNvPr>
          <p:cNvPicPr>
            <a:picLocks noChangeAspect="1"/>
          </p:cNvPicPr>
          <p:nvPr/>
        </p:nvPicPr>
        <p:blipFill rotWithShape="1">
          <a:blip r:embed="rId3"/>
          <a:srcRect t="632"/>
          <a:stretch/>
        </p:blipFill>
        <p:spPr>
          <a:xfrm>
            <a:off x="6" y="-51382"/>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5" name="Picture 14">
            <a:extLst>
              <a:ext uri="{FF2B5EF4-FFF2-40B4-BE49-F238E27FC236}">
                <a16:creationId xmlns:a16="http://schemas.microsoft.com/office/drawing/2014/main" id="{05259D72-080F-464A-837D-479DA442A3AA}"/>
              </a:ext>
            </a:extLst>
          </p:cNvPr>
          <p:cNvPicPr>
            <a:picLocks noChangeAspect="1"/>
          </p:cNvPicPr>
          <p:nvPr/>
        </p:nvPicPr>
        <p:blipFill rotWithShape="1">
          <a:blip r:embed="rId4"/>
          <a:srcRect r="9689" b="-2"/>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07"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468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379DEC9-DEB9-412F-9473-20D60C98DC84}"/>
              </a:ext>
            </a:extLst>
          </p:cNvPr>
          <p:cNvPicPr>
            <a:picLocks noChangeAspect="1"/>
          </p:cNvPicPr>
          <p:nvPr/>
        </p:nvPicPr>
        <p:blipFill rotWithShape="1">
          <a:blip r:embed="rId3"/>
          <a:srcRect t="1837" r="1" b="29"/>
          <a:stretch/>
        </p:blipFill>
        <p:spPr>
          <a:xfrm>
            <a:off x="196850" y="173518"/>
            <a:ext cx="11798300" cy="65127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81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716" y="499397"/>
            <a:ext cx="5929422" cy="1640180"/>
          </a:xfrm>
        </p:spPr>
        <p:txBody>
          <a:bodyPr anchor="b">
            <a:normAutofit/>
          </a:bodyPr>
          <a:lstStyle/>
          <a:p>
            <a:br>
              <a:rPr lang="de-DE" sz="2800" b="1" dirty="0">
                <a:latin typeface="Verdana" panose="020B0604030504040204" pitchFamily="34" charset="0"/>
                <a:ea typeface="Verdana" panose="020B0604030504040204" pitchFamily="34" charset="0"/>
                <a:cs typeface="Verdana" panose="020B0604030504040204" pitchFamily="34" charset="0"/>
              </a:rPr>
            </a:br>
            <a:r>
              <a:rPr lang="de-DE" sz="2800" b="1" dirty="0">
                <a:latin typeface="Verdana" panose="020B0604030504040204" pitchFamily="34" charset="0"/>
                <a:ea typeface="Verdana" panose="020B0604030504040204" pitchFamily="34" charset="0"/>
                <a:cs typeface="Verdana" panose="020B0604030504040204" pitchFamily="34" charset="0"/>
              </a:rPr>
              <a:t>EU Green Deal - Transforming our economy, jobs and way of life</a:t>
            </a:r>
            <a:endParaRPr lang="fr-FR"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49717" y="2423820"/>
            <a:ext cx="5929422" cy="3912759"/>
          </a:xfrm>
        </p:spPr>
        <p:txBody>
          <a:bodyPr>
            <a:normAutofit/>
          </a:bodyPr>
          <a:lstStyle/>
          <a:p>
            <a:r>
              <a:rPr lang="en-GB" sz="1700" dirty="0"/>
              <a:t>Paris Agreement - limiting global warming to well below 2°C, preferably 1.5°C </a:t>
            </a:r>
          </a:p>
          <a:p>
            <a:r>
              <a:rPr lang="en-GB" sz="1700" dirty="0"/>
              <a:t>EU Green Deal - climate neutrality by 2050 with an ambitious action plan</a:t>
            </a:r>
          </a:p>
          <a:p>
            <a:r>
              <a:rPr lang="en-GB" sz="1700" dirty="0"/>
              <a:t>EU climate law also sets a 55% greenhouse gas emission reduction target by 2030</a:t>
            </a:r>
          </a:p>
          <a:p>
            <a:r>
              <a:rPr lang="en-GB" sz="1700" dirty="0"/>
              <a:t>‘Fit for 55% -Package’ revises essential legal base in the field of energy, transport and climate – 13 proposals</a:t>
            </a:r>
          </a:p>
          <a:p>
            <a:r>
              <a:rPr lang="en-GB" sz="1700" dirty="0"/>
              <a:t>+ additional proposals: 3</a:t>
            </a:r>
            <a:r>
              <a:rPr lang="en-GB" sz="1700" baseline="30000" dirty="0"/>
              <a:t>rd</a:t>
            </a:r>
            <a:r>
              <a:rPr lang="en-GB" sz="1700" dirty="0"/>
              <a:t> Energy Package for Gas, Reducing Methane emissions in the energy sector, Energy Performance of Buildings, Council Recommendation social dimension</a:t>
            </a:r>
          </a:p>
          <a:p>
            <a:r>
              <a:rPr lang="en-GB" sz="1700" dirty="0"/>
              <a:t>Energy crisis and </a:t>
            </a:r>
            <a:r>
              <a:rPr lang="en-GB" sz="1700" dirty="0" err="1"/>
              <a:t>REPowerEU</a:t>
            </a:r>
            <a:r>
              <a:rPr lang="en-GB" sz="1700" dirty="0"/>
              <a:t> impacting the transition</a:t>
            </a:r>
          </a:p>
        </p:txBody>
      </p:sp>
      <p:pic>
        <p:nvPicPr>
          <p:cNvPr id="7" name="Picture 6">
            <a:extLst>
              <a:ext uri="{FF2B5EF4-FFF2-40B4-BE49-F238E27FC236}">
                <a16:creationId xmlns:a16="http://schemas.microsoft.com/office/drawing/2014/main" id="{94F46C50-53CB-4872-AEDE-DF6363322036}"/>
              </a:ext>
            </a:extLst>
          </p:cNvPr>
          <p:cNvPicPr>
            <a:picLocks noChangeAspect="1"/>
          </p:cNvPicPr>
          <p:nvPr/>
        </p:nvPicPr>
        <p:blipFill>
          <a:blip r:embed="rId3"/>
          <a:stretch>
            <a:fillRect/>
          </a:stretch>
        </p:blipFill>
        <p:spPr>
          <a:xfrm>
            <a:off x="6826434" y="1257846"/>
            <a:ext cx="5420967" cy="45265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28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4ACF5-046A-4867-AD18-8ED5C8A98875}"/>
              </a:ext>
            </a:extLst>
          </p:cNvPr>
          <p:cNvSpPr>
            <a:spLocks noGrp="1"/>
          </p:cNvSpPr>
          <p:nvPr>
            <p:ph type="title"/>
          </p:nvPr>
        </p:nvSpPr>
        <p:spPr>
          <a:xfrm>
            <a:off x="838200" y="375205"/>
            <a:ext cx="10958945" cy="1450419"/>
          </a:xfrm>
        </p:spPr>
        <p:txBody>
          <a:bodyPr>
            <a:normAutofit fontScale="90000"/>
          </a:bodyPr>
          <a:lstStyle/>
          <a:p>
            <a:r>
              <a:rPr lang="fr-BE" sz="4000" b="1" dirty="0">
                <a:solidFill>
                  <a:srgbClr val="002060"/>
                </a:solidFill>
                <a:latin typeface="Verdana" panose="020B0604030504040204" pitchFamily="34" charset="0"/>
                <a:ea typeface="Verdana" panose="020B0604030504040204" pitchFamily="34" charset="0"/>
              </a:rPr>
              <a:t>Moving to 55 % - a quick and </a:t>
            </a:r>
            <a:r>
              <a:rPr lang="fr-BE" sz="4000" b="1" dirty="0" err="1">
                <a:solidFill>
                  <a:srgbClr val="002060"/>
                </a:solidFill>
                <a:latin typeface="Verdana" panose="020B0604030504040204" pitchFamily="34" charset="0"/>
                <a:ea typeface="Verdana" panose="020B0604030504040204" pitchFamily="34" charset="0"/>
              </a:rPr>
              <a:t>deep</a:t>
            </a:r>
            <a:r>
              <a:rPr lang="fr-BE" sz="4000" b="1" dirty="0">
                <a:solidFill>
                  <a:srgbClr val="002060"/>
                </a:solidFill>
                <a:latin typeface="Verdana" panose="020B0604030504040204" pitchFamily="34" charset="0"/>
                <a:ea typeface="Verdana" panose="020B0604030504040204" pitchFamily="34" charset="0"/>
              </a:rPr>
              <a:t> structural change for </a:t>
            </a:r>
            <a:r>
              <a:rPr lang="fr-BE" sz="4000" b="1" dirty="0" err="1">
                <a:solidFill>
                  <a:srgbClr val="002060"/>
                </a:solidFill>
                <a:latin typeface="Verdana" panose="020B0604030504040204" pitchFamily="34" charset="0"/>
                <a:ea typeface="Verdana" panose="020B0604030504040204" pitchFamily="34" charset="0"/>
              </a:rPr>
              <a:t>industry</a:t>
            </a:r>
            <a:br>
              <a:rPr lang="fr-BE" b="1" dirty="0">
                <a:solidFill>
                  <a:schemeClr val="tx2"/>
                </a:solidFill>
              </a:rPr>
            </a:br>
            <a:endParaRPr lang="en-BE" dirty="0"/>
          </a:p>
        </p:txBody>
      </p:sp>
      <p:sp>
        <p:nvSpPr>
          <p:cNvPr id="3" name="Espace réservé du contenu 2">
            <a:extLst>
              <a:ext uri="{FF2B5EF4-FFF2-40B4-BE49-F238E27FC236}">
                <a16:creationId xmlns:a16="http://schemas.microsoft.com/office/drawing/2014/main" id="{EDE50DEA-C6B8-4662-85A1-9D2FE99A5535}"/>
              </a:ext>
            </a:extLst>
          </p:cNvPr>
          <p:cNvSpPr>
            <a:spLocks noGrp="1"/>
          </p:cNvSpPr>
          <p:nvPr>
            <p:ph idx="1"/>
          </p:nvPr>
        </p:nvSpPr>
        <p:spPr>
          <a:xfrm>
            <a:off x="838200" y="1825624"/>
            <a:ext cx="10515600" cy="4544353"/>
          </a:xfrm>
        </p:spPr>
        <p:txBody>
          <a:bodyPr>
            <a:normAutofit fontScale="92500" lnSpcReduction="20000"/>
          </a:bodyPr>
          <a:lstStyle/>
          <a:p>
            <a:pPr marL="0" indent="0">
              <a:buNone/>
            </a:pPr>
            <a:r>
              <a:rPr lang="en-US" dirty="0"/>
              <a:t>Approximately a </a:t>
            </a:r>
            <a:r>
              <a:rPr lang="en-US" b="1" dirty="0"/>
              <a:t>tripling of annual emission reductions </a:t>
            </a:r>
            <a:r>
              <a:rPr lang="en-US" dirty="0"/>
              <a:t>compared to what the EU achieved from 1990 to 2018</a:t>
            </a:r>
            <a:endParaRPr lang="fr-BE" dirty="0"/>
          </a:p>
          <a:p>
            <a:pPr marL="0" indent="0">
              <a:buNone/>
            </a:pPr>
            <a:r>
              <a:rPr lang="fr-BE" b="1" dirty="0" err="1"/>
              <a:t>Unprecedented</a:t>
            </a:r>
            <a:r>
              <a:rPr lang="fr-BE" b="1" dirty="0"/>
              <a:t> intensification of </a:t>
            </a:r>
            <a:r>
              <a:rPr lang="fr-BE" b="1" dirty="0" err="1"/>
              <a:t>emission</a:t>
            </a:r>
            <a:r>
              <a:rPr lang="fr-BE" b="1" dirty="0"/>
              <a:t> </a:t>
            </a:r>
            <a:r>
              <a:rPr lang="fr-BE" b="1" dirty="0" err="1"/>
              <a:t>reductions</a:t>
            </a:r>
            <a:r>
              <a:rPr lang="fr-BE" b="1" dirty="0"/>
              <a:t> for industries</a:t>
            </a:r>
          </a:p>
          <a:p>
            <a:pPr marL="0" indent="0">
              <a:buNone/>
            </a:pPr>
            <a:r>
              <a:rPr lang="fr-BE" b="1" dirty="0" err="1"/>
              <a:t>Employment</a:t>
            </a:r>
            <a:r>
              <a:rPr lang="fr-BE" b="1" dirty="0"/>
              <a:t>:</a:t>
            </a:r>
          </a:p>
          <a:p>
            <a:pPr lvl="1"/>
            <a:r>
              <a:rPr lang="fr-BE" dirty="0"/>
              <a:t>25 million </a:t>
            </a:r>
            <a:r>
              <a:rPr lang="fr-BE" dirty="0" err="1"/>
              <a:t>industrial</a:t>
            </a:r>
            <a:r>
              <a:rPr lang="fr-BE" dirty="0"/>
              <a:t> jobs </a:t>
            </a:r>
            <a:r>
              <a:rPr lang="fr-BE" dirty="0" err="1"/>
              <a:t>across</a:t>
            </a:r>
            <a:r>
              <a:rPr lang="fr-BE" dirty="0"/>
              <a:t> Europe face changes</a:t>
            </a:r>
          </a:p>
          <a:p>
            <a:pPr lvl="1"/>
            <a:r>
              <a:rPr lang="fr-BE" dirty="0"/>
              <a:t>No </a:t>
            </a:r>
            <a:r>
              <a:rPr lang="fr-BE" dirty="0" err="1"/>
              <a:t>significant</a:t>
            </a:r>
            <a:r>
              <a:rPr lang="fr-BE" dirty="0"/>
              <a:t> impact at macro </a:t>
            </a:r>
            <a:r>
              <a:rPr lang="fr-BE" dirty="0" err="1"/>
              <a:t>level</a:t>
            </a:r>
            <a:r>
              <a:rPr lang="fr-BE" dirty="0"/>
              <a:t> (as for GDP) but </a:t>
            </a:r>
            <a:r>
              <a:rPr lang="fr-BE" b="1" dirty="0" err="1"/>
              <a:t>significant</a:t>
            </a:r>
            <a:r>
              <a:rPr lang="fr-BE" b="1" dirty="0"/>
              <a:t> impact in </a:t>
            </a:r>
            <a:r>
              <a:rPr lang="fr-BE" b="1" dirty="0" err="1"/>
              <a:t>some</a:t>
            </a:r>
            <a:r>
              <a:rPr lang="fr-BE" b="1" dirty="0"/>
              <a:t> </a:t>
            </a:r>
            <a:r>
              <a:rPr lang="fr-BE" b="1" dirty="0" err="1"/>
              <a:t>sectors</a:t>
            </a:r>
            <a:r>
              <a:rPr lang="fr-BE" b="1" dirty="0"/>
              <a:t> and </a:t>
            </a:r>
            <a:r>
              <a:rPr lang="fr-BE" b="1" dirty="0" err="1"/>
              <a:t>regions</a:t>
            </a:r>
            <a:endParaRPr lang="fr-BE" b="1" dirty="0"/>
          </a:p>
          <a:p>
            <a:pPr lvl="1"/>
            <a:r>
              <a:rPr lang="fr-BE" dirty="0"/>
              <a:t>Low </a:t>
            </a:r>
            <a:r>
              <a:rPr lang="fr-BE" dirty="0" err="1"/>
              <a:t>level</a:t>
            </a:r>
            <a:r>
              <a:rPr lang="fr-BE" dirty="0"/>
              <a:t> of </a:t>
            </a:r>
            <a:r>
              <a:rPr lang="fr-BE" dirty="0" err="1"/>
              <a:t>sectoral</a:t>
            </a:r>
            <a:r>
              <a:rPr lang="fr-BE" dirty="0"/>
              <a:t> </a:t>
            </a:r>
            <a:r>
              <a:rPr lang="fr-BE" dirty="0" err="1"/>
              <a:t>granularity</a:t>
            </a:r>
            <a:r>
              <a:rPr lang="fr-BE" dirty="0"/>
              <a:t>: automotive or </a:t>
            </a:r>
            <a:r>
              <a:rPr lang="fr-BE" dirty="0" err="1"/>
              <a:t>aerospace</a:t>
            </a:r>
            <a:r>
              <a:rPr lang="fr-BE" dirty="0"/>
              <a:t> </a:t>
            </a:r>
            <a:r>
              <a:rPr lang="fr-BE" dirty="0" err="1"/>
              <a:t>missing</a:t>
            </a:r>
            <a:endParaRPr lang="fr-BE" dirty="0"/>
          </a:p>
          <a:p>
            <a:pPr marL="0" indent="0">
              <a:buNone/>
            </a:pPr>
            <a:r>
              <a:rPr lang="fr-BE" b="1" dirty="0"/>
              <a:t>Investment challenge</a:t>
            </a:r>
            <a:r>
              <a:rPr lang="fr-BE" dirty="0"/>
              <a:t>: </a:t>
            </a:r>
            <a:r>
              <a:rPr lang="en-GB" dirty="0"/>
              <a:t>on average </a:t>
            </a:r>
            <a:r>
              <a:rPr lang="en-GB" b="1" dirty="0"/>
              <a:t>EUR 438 bn of additional annual investment </a:t>
            </a:r>
            <a:r>
              <a:rPr lang="en-GB" dirty="0"/>
              <a:t>needed, equivalent to 2.7-3% of GDP</a:t>
            </a:r>
            <a:endParaRPr lang="en-GB" dirty="0">
              <a:effectLst/>
            </a:endParaRPr>
          </a:p>
          <a:p>
            <a:pPr marL="0" indent="0">
              <a:buNone/>
            </a:pPr>
            <a:endParaRPr lang="fr-BE" dirty="0"/>
          </a:p>
          <a:p>
            <a:pPr marL="0" indent="0">
              <a:buNone/>
            </a:pPr>
            <a:r>
              <a:rPr lang="fr-BE" sz="1500" dirty="0"/>
              <a:t>Source: 2030 </a:t>
            </a:r>
            <a:r>
              <a:rPr lang="fr-BE" sz="1500" dirty="0" err="1"/>
              <a:t>Climate</a:t>
            </a:r>
            <a:r>
              <a:rPr lang="fr-BE" sz="1500" dirty="0"/>
              <a:t> Plan </a:t>
            </a:r>
            <a:r>
              <a:rPr lang="fr-BE" sz="1500" dirty="0" err="1"/>
              <a:t>is</a:t>
            </a:r>
            <a:r>
              <a:rPr lang="fr-BE" sz="1500" dirty="0"/>
              <a:t> </a:t>
            </a:r>
            <a:r>
              <a:rPr lang="fr-BE" sz="1500" dirty="0" err="1"/>
              <a:t>accompanied</a:t>
            </a:r>
            <a:r>
              <a:rPr lang="fr-BE" sz="1500" dirty="0"/>
              <a:t> by an in-</a:t>
            </a:r>
            <a:r>
              <a:rPr lang="fr-BE" sz="1500" dirty="0" err="1"/>
              <a:t>depth</a:t>
            </a:r>
            <a:r>
              <a:rPr lang="fr-BE" sz="1500" dirty="0"/>
              <a:t> Impact </a:t>
            </a:r>
            <a:r>
              <a:rPr lang="fr-BE" sz="1500" dirty="0" err="1"/>
              <a:t>Assessment</a:t>
            </a:r>
            <a:r>
              <a:rPr lang="fr-BE" sz="1500" dirty="0"/>
              <a:t> </a:t>
            </a:r>
            <a:r>
              <a:rPr lang="fr-BE" sz="1500" dirty="0" err="1"/>
              <a:t>based</a:t>
            </a:r>
            <a:r>
              <a:rPr lang="fr-BE" sz="1500" dirty="0"/>
              <a:t> on a modeling </a:t>
            </a:r>
            <a:r>
              <a:rPr lang="fr-BE" sz="1500" dirty="0" err="1"/>
              <a:t>exercise</a:t>
            </a:r>
            <a:r>
              <a:rPr lang="fr-BE" sz="1500" dirty="0"/>
              <a:t> </a:t>
            </a:r>
            <a:r>
              <a:rPr lang="fr-BE" sz="1500" dirty="0" err="1"/>
              <a:t>presenting</a:t>
            </a:r>
            <a:r>
              <a:rPr lang="fr-BE" sz="1500" dirty="0"/>
              <a:t> four main scenarios; </a:t>
            </a:r>
            <a:r>
              <a:rPr lang="fr-BE" sz="1500" dirty="0" err="1"/>
              <a:t>Each</a:t>
            </a:r>
            <a:r>
              <a:rPr lang="fr-BE" sz="1500" dirty="0"/>
              <a:t> scenario combines </a:t>
            </a:r>
            <a:r>
              <a:rPr lang="fr-BE" sz="1500" dirty="0" err="1"/>
              <a:t>various</a:t>
            </a:r>
            <a:r>
              <a:rPr lang="fr-BE" sz="1500" dirty="0"/>
              <a:t> </a:t>
            </a:r>
            <a:r>
              <a:rPr lang="fr-BE" sz="1500" dirty="0" err="1"/>
              <a:t>policy</a:t>
            </a:r>
            <a:r>
              <a:rPr lang="fr-BE" sz="1500" dirty="0"/>
              <a:t> options and </a:t>
            </a:r>
            <a:r>
              <a:rPr lang="fr-BE" sz="1500" dirty="0" err="1"/>
              <a:t>assumptions</a:t>
            </a:r>
            <a:r>
              <a:rPr lang="fr-BE" sz="1500" dirty="0"/>
              <a:t> (scope of ETS, </a:t>
            </a:r>
            <a:r>
              <a:rPr lang="fr-BE" sz="1500" dirty="0" err="1"/>
              <a:t>Regulatory</a:t>
            </a:r>
            <a:r>
              <a:rPr lang="fr-BE" sz="1500" dirty="0"/>
              <a:t> </a:t>
            </a:r>
            <a:r>
              <a:rPr lang="fr-BE" sz="1500" dirty="0" err="1"/>
              <a:t>tools</a:t>
            </a:r>
            <a:r>
              <a:rPr lang="fr-BE" sz="1500" dirty="0"/>
              <a:t>, C </a:t>
            </a:r>
            <a:r>
              <a:rPr lang="fr-BE" sz="1500" dirty="0" err="1"/>
              <a:t>pricing</a:t>
            </a:r>
            <a:r>
              <a:rPr lang="fr-BE" sz="1500" dirty="0"/>
              <a:t>, Bunkers) : </a:t>
            </a:r>
            <a:r>
              <a:rPr lang="fr-BE" sz="1500" dirty="0">
                <a:hlinkClick r:id="rId2"/>
              </a:rPr>
              <a:t>https://eur-lex.europa.eu/legal-content/EN/TXT/?uri=CELEX:52020SC0176</a:t>
            </a:r>
            <a:endParaRPr lang="fr-BE" sz="1500" dirty="0"/>
          </a:p>
          <a:p>
            <a:pPr lvl="1"/>
            <a:endParaRPr lang="fr-BE" dirty="0"/>
          </a:p>
          <a:p>
            <a:endParaRPr lang="fr-BE" dirty="0"/>
          </a:p>
          <a:p>
            <a:endParaRPr lang="en-BE" dirty="0"/>
          </a:p>
        </p:txBody>
      </p:sp>
      <p:pic>
        <p:nvPicPr>
          <p:cNvPr id="4" name="Picture 4">
            <a:extLst>
              <a:ext uri="{FF2B5EF4-FFF2-40B4-BE49-F238E27FC236}">
                <a16:creationId xmlns:a16="http://schemas.microsoft.com/office/drawing/2014/main" id="{6C5A3DEB-C6BC-4B5B-B2E1-8F611BCCC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6" name="Rectangle 5">
            <a:extLst>
              <a:ext uri="{FF2B5EF4-FFF2-40B4-BE49-F238E27FC236}">
                <a16:creationId xmlns:a16="http://schemas.microsoft.com/office/drawing/2014/main" id="{616418AE-060F-42EC-BA8D-1F6545EDAC55}"/>
              </a:ext>
            </a:extLst>
          </p:cNvPr>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1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6" y="205483"/>
            <a:ext cx="10623480" cy="1487086"/>
          </a:xfrm>
        </p:spPr>
        <p:txBody>
          <a:bodyPr anchor="ctr">
            <a:noAutofit/>
          </a:bodyPr>
          <a:lstStyle/>
          <a:p>
            <a:pPr algn="ctr"/>
            <a:r>
              <a:rPr lang="de-DE" sz="3200" b="1" dirty="0">
                <a:solidFill>
                  <a:srgbClr val="002060"/>
                </a:solidFill>
                <a:latin typeface="+mn-lt"/>
                <a:ea typeface="Verdana" panose="020B0604030504040204" pitchFamily="34" charset="0"/>
                <a:cs typeface="Verdana" panose="020B0604030504040204" pitchFamily="34" charset="0"/>
              </a:rPr>
              <a:t>What is proposed in terms of Just Transition?</a:t>
            </a:r>
            <a:endParaRPr lang="fr-FR" sz="3200" b="1" dirty="0">
              <a:solidFill>
                <a:srgbClr val="002060"/>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37691" y="1571945"/>
            <a:ext cx="10294705" cy="4746661"/>
          </a:xfrm>
        </p:spPr>
        <p:txBody>
          <a:bodyPr anchor="t">
            <a:normAutofit/>
          </a:bodyPr>
          <a:lstStyle/>
          <a:p>
            <a:r>
              <a:rPr lang="en-GB" sz="2400" dirty="0">
                <a:solidFill>
                  <a:schemeClr val="tx1">
                    <a:lumMod val="65000"/>
                    <a:lumOff val="35000"/>
                  </a:schemeClr>
                </a:solidFill>
              </a:rPr>
              <a:t>As part of the European Green Deal a Just Transition Mechanism was set up for coal and carbon-intensive regions, including a Just Transition Fund worth €17.5bn, however it does not provide funding for other sectors/region in transition</a:t>
            </a:r>
          </a:p>
          <a:p>
            <a:r>
              <a:rPr lang="en-GB" sz="2400" dirty="0">
                <a:solidFill>
                  <a:schemeClr val="tx1">
                    <a:lumMod val="65000"/>
                    <a:lumOff val="35000"/>
                  </a:schemeClr>
                </a:solidFill>
              </a:rPr>
              <a:t>A Social Climate Fund has been proposed alongside the introduction of a separate ETS for buildings and transport to alleviate the redistributive impacts of higher prices for transport and housing</a:t>
            </a:r>
          </a:p>
          <a:p>
            <a:r>
              <a:rPr lang="en-GB" sz="2400" dirty="0">
                <a:solidFill>
                  <a:schemeClr val="tx1">
                    <a:lumMod val="65000"/>
                    <a:lumOff val="35000"/>
                  </a:schemeClr>
                </a:solidFill>
              </a:rPr>
              <a:t>A Council Recommendation for a fair transition to climate neutrality proposes a set of measures addressing the social dimension, but recommendations are soft law </a:t>
            </a:r>
            <a:r>
              <a:rPr lang="en-GB" sz="2400" dirty="0">
                <a:solidFill>
                  <a:schemeClr val="tx1">
                    <a:lumMod val="65000"/>
                    <a:lumOff val="35000"/>
                  </a:schemeClr>
                </a:solidFill>
                <a:sym typeface="Wingdings" panose="05000000000000000000" pitchFamily="2" charset="2"/>
              </a:rPr>
              <a:t> </a:t>
            </a:r>
            <a:r>
              <a:rPr lang="en-GB" sz="2400" dirty="0">
                <a:solidFill>
                  <a:schemeClr val="tx1">
                    <a:lumMod val="65000"/>
                    <a:lumOff val="35000"/>
                  </a:schemeClr>
                </a:solidFill>
              </a:rPr>
              <a:t>Member States are not required to adopt them</a:t>
            </a:r>
          </a:p>
          <a:p>
            <a:pPr marL="0" indent="0">
              <a:buNone/>
            </a:pPr>
            <a:endParaRPr lang="en-GB" sz="2400" dirty="0">
              <a:solidFill>
                <a:schemeClr val="tx1">
                  <a:lumMod val="65000"/>
                  <a:lumOff val="35000"/>
                </a:schemeClr>
              </a:solidFill>
            </a:endParaRPr>
          </a:p>
          <a:p>
            <a:pPr marL="0" indent="0">
              <a:buNone/>
            </a:pPr>
            <a:endParaRPr lang="en-GB" sz="2400" dirty="0">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89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B96755BB-F3CE-4442-741F-7EB20EC4E4C5}"/>
              </a:ext>
            </a:extLst>
          </p:cNvPr>
          <p:cNvPicPr>
            <a:picLocks noChangeAspect="1"/>
          </p:cNvPicPr>
          <p:nvPr/>
        </p:nvPicPr>
        <p:blipFill rotWithShape="1">
          <a:blip r:embed="rId3"/>
          <a:srcRect t="6881" b="8850"/>
          <a:stretch/>
        </p:blipFill>
        <p:spPr>
          <a:xfrm>
            <a:off x="20" y="0"/>
            <a:ext cx="12191980" cy="6857990"/>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47899EF-508C-92C0-BF4F-9F6D1C434C32}"/>
              </a:ext>
            </a:extLst>
          </p:cNvPr>
          <p:cNvSpPr/>
          <p:nvPr/>
        </p:nvSpPr>
        <p:spPr>
          <a:xfrm>
            <a:off x="-133165" y="1970842"/>
            <a:ext cx="4150759" cy="247304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t>IndustriAll</a:t>
            </a:r>
            <a:r>
              <a:rPr lang="en-GB" sz="2800" b="1" dirty="0"/>
              <a:t> Europe’ Just Transition Manifesto</a:t>
            </a:r>
            <a:endParaRPr lang="en-BE" sz="2800" b="1" dirty="0"/>
          </a:p>
        </p:txBody>
      </p:sp>
    </p:spTree>
    <p:extLst>
      <p:ext uri="{BB962C8B-B14F-4D97-AF65-F5344CB8AC3E}">
        <p14:creationId xmlns:p14="http://schemas.microsoft.com/office/powerpoint/2010/main" val="366352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9" y="123290"/>
            <a:ext cx="6002110" cy="1736332"/>
          </a:xfrm>
        </p:spPr>
        <p:txBody>
          <a:bodyPr>
            <a:normAutofit/>
          </a:bodyPr>
          <a:lstStyle/>
          <a:p>
            <a:r>
              <a:rPr lang="de-DE" sz="3200" b="1" dirty="0">
                <a:solidFill>
                  <a:schemeClr val="accent5">
                    <a:lumMod val="50000"/>
                  </a:schemeClr>
                </a:solidFill>
                <a:latin typeface="+mn-lt"/>
                <a:ea typeface="Verdana" panose="020B0604030504040204" pitchFamily="34" charset="0"/>
                <a:cs typeface="Verdana" panose="020B0604030504040204" pitchFamily="34" charset="0"/>
              </a:rPr>
              <a:t>Our Just Transition Manifesto</a:t>
            </a:r>
            <a:endParaRPr lang="fr-FR" sz="3200" b="1" dirty="0">
              <a:solidFill>
                <a:schemeClr val="accent5">
                  <a:lumMod val="50000"/>
                </a:schemeClr>
              </a:solidFill>
              <a:latin typeface="+mn-lt"/>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17">
            <a:extLst>
              <a:ext uri="{FF2B5EF4-FFF2-40B4-BE49-F238E27FC236}">
                <a16:creationId xmlns:a16="http://schemas.microsoft.com/office/drawing/2014/main" id="{B5159AC6-7EB8-34CD-CA76-D0BE8A235F5C}"/>
              </a:ext>
            </a:extLst>
          </p:cNvPr>
          <p:cNvGraphicFramePr>
            <a:graphicFrameLocks noGrp="1"/>
          </p:cNvGraphicFramePr>
          <p:nvPr>
            <p:ph idx="1"/>
            <p:extLst>
              <p:ext uri="{D42A27DB-BD31-4B8C-83A1-F6EECF244321}">
                <p14:modId xmlns:p14="http://schemas.microsoft.com/office/powerpoint/2010/main" val="3548163779"/>
              </p:ext>
            </p:extLst>
          </p:nvPr>
        </p:nvGraphicFramePr>
        <p:xfrm>
          <a:off x="836679" y="1582220"/>
          <a:ext cx="6550439" cy="4996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9CDEC6E6-FFD8-ADDB-F585-AF7969A1E85B}"/>
              </a:ext>
            </a:extLst>
          </p:cNvPr>
          <p:cNvPicPr>
            <a:picLocks noChangeAspect="1"/>
          </p:cNvPicPr>
          <p:nvPr/>
        </p:nvPicPr>
        <p:blipFill>
          <a:blip r:embed="rId9"/>
          <a:stretch>
            <a:fillRect/>
          </a:stretch>
        </p:blipFill>
        <p:spPr>
          <a:xfrm>
            <a:off x="7387118" y="0"/>
            <a:ext cx="4794755" cy="6581756"/>
          </a:xfrm>
          <a:prstGeom prst="rect">
            <a:avLst/>
          </a:prstGeom>
        </p:spPr>
      </p:pic>
    </p:spTree>
    <p:extLst>
      <p:ext uri="{BB962C8B-B14F-4D97-AF65-F5344CB8AC3E}">
        <p14:creationId xmlns:p14="http://schemas.microsoft.com/office/powerpoint/2010/main" val="162234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6" y="64313"/>
            <a:ext cx="10623480" cy="1487086"/>
          </a:xfrm>
        </p:spPr>
        <p:txBody>
          <a:bodyPr anchor="ctr">
            <a:noAutofit/>
          </a:bodyPr>
          <a:lstStyle/>
          <a:p>
            <a:pPr algn="ctr"/>
            <a:r>
              <a:rPr lang="de-DE" sz="3200" b="1" dirty="0">
                <a:solidFill>
                  <a:srgbClr val="002060"/>
                </a:solidFill>
                <a:latin typeface="+mn-lt"/>
                <a:ea typeface="Verdana" panose="020B0604030504040204" pitchFamily="34" charset="0"/>
                <a:cs typeface="Verdana" panose="020B0604030504040204" pitchFamily="34" charset="0"/>
              </a:rPr>
              <a:t>Don‘t wait until your company comes up with a plan, create your own trade union agenda!</a:t>
            </a:r>
            <a:endParaRPr lang="fr-FR" sz="3200" b="1" dirty="0">
              <a:solidFill>
                <a:srgbClr val="002060"/>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37691" y="1461247"/>
            <a:ext cx="10294705" cy="5106606"/>
          </a:xfrm>
        </p:spPr>
        <p:txBody>
          <a:bodyPr anchor="t">
            <a:normAutofit/>
          </a:bodyPr>
          <a:lstStyle/>
          <a:p>
            <a:pPr marL="0" indent="0">
              <a:buNone/>
            </a:pPr>
            <a:r>
              <a:rPr lang="en-GB" sz="2400" b="1" dirty="0">
                <a:sym typeface="Wingdings" panose="05000000000000000000" pitchFamily="2" charset="2"/>
              </a:rPr>
              <a:t>#1	Develop your own trade union agenda. </a:t>
            </a:r>
          </a:p>
          <a:p>
            <a:pPr marL="0" indent="0">
              <a:buNone/>
            </a:pPr>
            <a:r>
              <a:rPr lang="en-GB" sz="2400" b="1" dirty="0">
                <a:sym typeface="Wingdings" panose="05000000000000000000" pitchFamily="2" charset="2"/>
              </a:rPr>
              <a:t>	</a:t>
            </a:r>
            <a:r>
              <a:rPr lang="en-GB" sz="2400" dirty="0">
                <a:sym typeface="Wingdings" panose="05000000000000000000" pitchFamily="2" charset="2"/>
              </a:rPr>
              <a:t>Assess your company’s scenarios. </a:t>
            </a:r>
          </a:p>
          <a:p>
            <a:pPr marL="0" indent="0">
              <a:buNone/>
            </a:pPr>
            <a:r>
              <a:rPr lang="en-GB" sz="2400" dirty="0">
                <a:sym typeface="Wingdings" panose="05000000000000000000" pitchFamily="2" charset="2"/>
              </a:rPr>
              <a:t>	Coordinate internally.</a:t>
            </a:r>
          </a:p>
          <a:p>
            <a:pPr marL="0" indent="0">
              <a:buNone/>
            </a:pPr>
            <a:endParaRPr lang="en-GB" sz="2400" b="1" dirty="0">
              <a:sym typeface="Wingdings" panose="05000000000000000000" pitchFamily="2" charset="2"/>
            </a:endParaRPr>
          </a:p>
          <a:p>
            <a:pPr marL="0" indent="0">
              <a:buNone/>
            </a:pPr>
            <a:r>
              <a:rPr lang="en-GB" sz="2400" b="1" dirty="0">
                <a:sym typeface="Wingdings" panose="05000000000000000000" pitchFamily="2" charset="2"/>
              </a:rPr>
              <a:t>#2	Get involved in your company</a:t>
            </a:r>
          </a:p>
          <a:p>
            <a:pPr marL="0" indent="0">
              <a:buNone/>
            </a:pPr>
            <a:r>
              <a:rPr lang="en-GB" sz="2400" b="1" dirty="0">
                <a:sym typeface="Wingdings" panose="05000000000000000000" pitchFamily="2" charset="2"/>
              </a:rPr>
              <a:t>	</a:t>
            </a:r>
            <a:r>
              <a:rPr lang="en-GB" sz="2400" dirty="0">
                <a:sym typeface="Wingdings" panose="05000000000000000000" pitchFamily="2" charset="2"/>
              </a:rPr>
              <a:t>Decarbonisation is a topic for social dialogue in Companies</a:t>
            </a:r>
          </a:p>
          <a:p>
            <a:pPr marL="0" indent="0">
              <a:buNone/>
            </a:pPr>
            <a:endParaRPr lang="en-GB" sz="2400" b="1" dirty="0">
              <a:sym typeface="Wingdings" panose="05000000000000000000" pitchFamily="2" charset="2"/>
            </a:endParaRPr>
          </a:p>
          <a:p>
            <a:pPr marL="0" indent="0">
              <a:buNone/>
            </a:pPr>
            <a:r>
              <a:rPr lang="en-GB" sz="2400" b="1" dirty="0">
                <a:sym typeface="Wingdings" panose="05000000000000000000" pitchFamily="2" charset="2"/>
              </a:rPr>
              <a:t>#3	Discuss with management. </a:t>
            </a:r>
          </a:p>
          <a:p>
            <a:pPr marL="0" indent="0">
              <a:buNone/>
            </a:pPr>
            <a:r>
              <a:rPr lang="en-GB" sz="2400" b="1" dirty="0">
                <a:sym typeface="Wingdings" panose="05000000000000000000" pitchFamily="2" charset="2"/>
              </a:rPr>
              <a:t>	</a:t>
            </a:r>
            <a:r>
              <a:rPr lang="en-GB" sz="2400" dirty="0">
                <a:sym typeface="Wingdings" panose="05000000000000000000" pitchFamily="2" charset="2"/>
              </a:rPr>
              <a:t>Bring up decarbonisation in your EWC. Engage in information and 	consultation.</a:t>
            </a:r>
          </a:p>
          <a:p>
            <a:pPr marL="0" indent="0">
              <a:buNone/>
            </a:pPr>
            <a:endParaRPr lang="en-GB" sz="2400" dirty="0">
              <a:solidFill>
                <a:schemeClr val="tx1">
                  <a:lumMod val="65000"/>
                  <a:lumOff val="35000"/>
                </a:schemeClr>
              </a:solidFill>
              <a:sym typeface="Wingdings" panose="05000000000000000000" pitchFamily="2" charset="2"/>
            </a:endParaRPr>
          </a:p>
          <a:p>
            <a:pPr marL="457200" indent="-457200">
              <a:buFont typeface="+mj-lt"/>
              <a:buAutoNum type="arabicPeriod"/>
            </a:pPr>
            <a:endParaRPr lang="en-GB" sz="2400" dirty="0">
              <a:solidFill>
                <a:schemeClr val="tx1">
                  <a:lumMod val="65000"/>
                  <a:lumOff val="35000"/>
                </a:schemeClr>
              </a:solidFill>
              <a:sym typeface="Wingdings" panose="05000000000000000000" pitchFamily="2" charset="2"/>
            </a:endParaRPr>
          </a:p>
          <a:p>
            <a:pPr marL="0" indent="0">
              <a:buNone/>
            </a:pPr>
            <a:endParaRPr lang="en-GB" sz="2400" dirty="0">
              <a:solidFill>
                <a:schemeClr val="tx1">
                  <a:lumMod val="65000"/>
                  <a:lumOff val="35000"/>
                </a:schemeClr>
              </a:solidFill>
              <a:sym typeface="Wingdings" panose="05000000000000000000" pitchFamily="2" charset="2"/>
            </a:endParaRPr>
          </a:p>
          <a:p>
            <a:pPr marL="0" indent="0">
              <a:buNone/>
            </a:pPr>
            <a:endParaRPr lang="en-GB" sz="2400" b="1" dirty="0">
              <a:solidFill>
                <a:schemeClr val="tx1">
                  <a:lumMod val="65000"/>
                  <a:lumOff val="35000"/>
                </a:schemeClr>
              </a:solidFill>
              <a:sym typeface="Wingdings" panose="05000000000000000000" pitchFamily="2" charset="2"/>
            </a:endParaRPr>
          </a:p>
          <a:p>
            <a:pPr marL="0" indent="0">
              <a:buNone/>
            </a:pPr>
            <a:endParaRPr lang="en-GB" sz="2400" b="1" dirty="0">
              <a:solidFill>
                <a:schemeClr val="tx1">
                  <a:lumMod val="65000"/>
                  <a:lumOff val="35000"/>
                </a:schemeClr>
              </a:solidFill>
            </a:endParaRPr>
          </a:p>
          <a:p>
            <a:pPr marL="0" indent="0">
              <a:buNone/>
            </a:pPr>
            <a:endParaRPr lang="en-GB" sz="2400" b="1" dirty="0">
              <a:solidFill>
                <a:schemeClr val="tx1">
                  <a:lumMod val="65000"/>
                  <a:lumOff val="35000"/>
                </a:schemeClr>
              </a:solidFill>
            </a:endParaRPr>
          </a:p>
          <a:p>
            <a:pPr marL="0" indent="0">
              <a:buNone/>
            </a:pPr>
            <a:endParaRPr lang="en-GB" sz="2400" b="1" dirty="0">
              <a:solidFill>
                <a:schemeClr val="tx1">
                  <a:lumMod val="65000"/>
                  <a:lumOff val="35000"/>
                </a:schemeClr>
              </a:solidFill>
            </a:endParaRPr>
          </a:p>
          <a:p>
            <a:pPr marL="0" indent="0">
              <a:buNone/>
            </a:pPr>
            <a:endParaRPr lang="en-GB" sz="2400" b="1" dirty="0">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E1C2B51-8656-84D5-C58F-CD53ECFAC2F4}"/>
              </a:ext>
            </a:extLst>
          </p:cNvPr>
          <p:cNvPicPr>
            <a:picLocks noChangeAspect="1"/>
          </p:cNvPicPr>
          <p:nvPr/>
        </p:nvPicPr>
        <p:blipFill>
          <a:blip r:embed="rId4"/>
          <a:stretch>
            <a:fillRect/>
          </a:stretch>
        </p:blipFill>
        <p:spPr>
          <a:xfrm>
            <a:off x="7215241" y="1349931"/>
            <a:ext cx="4861410" cy="1598402"/>
          </a:xfrm>
          <a:prstGeom prst="rect">
            <a:avLst/>
          </a:prstGeom>
        </p:spPr>
      </p:pic>
    </p:spTree>
    <p:extLst>
      <p:ext uri="{BB962C8B-B14F-4D97-AF65-F5344CB8AC3E}">
        <p14:creationId xmlns:p14="http://schemas.microsoft.com/office/powerpoint/2010/main" val="245054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6" y="64313"/>
            <a:ext cx="10623480" cy="1487086"/>
          </a:xfrm>
        </p:spPr>
        <p:txBody>
          <a:bodyPr anchor="ctr">
            <a:noAutofit/>
          </a:bodyPr>
          <a:lstStyle/>
          <a:p>
            <a:pPr algn="ctr"/>
            <a:r>
              <a:rPr lang="de-DE" sz="3200" b="1" dirty="0">
                <a:solidFill>
                  <a:srgbClr val="002060"/>
                </a:solidFill>
                <a:latin typeface="+mn-lt"/>
                <a:ea typeface="Verdana" panose="020B0604030504040204" pitchFamily="34" charset="0"/>
                <a:cs typeface="Verdana" panose="020B0604030504040204" pitchFamily="34" charset="0"/>
              </a:rPr>
              <a:t>Just Transition Coalition Automotive/Mobility:</a:t>
            </a:r>
            <a:br>
              <a:rPr lang="de-DE" sz="3200" b="1" dirty="0">
                <a:solidFill>
                  <a:srgbClr val="002060"/>
                </a:solidFill>
                <a:latin typeface="+mn-lt"/>
                <a:ea typeface="Verdana" panose="020B0604030504040204" pitchFamily="34" charset="0"/>
                <a:cs typeface="Verdana" panose="020B0604030504040204" pitchFamily="34" charset="0"/>
              </a:rPr>
            </a:br>
            <a:r>
              <a:rPr lang="de-DE" sz="3200" b="1" dirty="0">
                <a:solidFill>
                  <a:srgbClr val="002060"/>
                </a:solidFill>
                <a:latin typeface="+mn-lt"/>
                <a:ea typeface="Verdana" panose="020B0604030504040204" pitchFamily="34" charset="0"/>
                <a:cs typeface="Verdana" panose="020B0604030504040204" pitchFamily="34" charset="0"/>
              </a:rPr>
              <a:t>Common call for action for a Just Transition Framework</a:t>
            </a:r>
            <a:endParaRPr lang="fr-FR" sz="3200" b="1" dirty="0">
              <a:solidFill>
                <a:srgbClr val="002060"/>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37691" y="1461247"/>
            <a:ext cx="10294705" cy="5106606"/>
          </a:xfrm>
        </p:spPr>
        <p:txBody>
          <a:bodyPr anchor="t">
            <a:normAutofit/>
          </a:bodyPr>
          <a:lstStyle/>
          <a:p>
            <a:pPr marL="457200" indent="-457200">
              <a:buFont typeface="+mj-lt"/>
              <a:buAutoNum type="arabicPeriod"/>
            </a:pPr>
            <a:r>
              <a:rPr lang="en-US" sz="2400" dirty="0">
                <a:solidFill>
                  <a:schemeClr val="tx1">
                    <a:lumMod val="65000"/>
                    <a:lumOff val="35000"/>
                  </a:schemeClr>
                </a:solidFill>
                <a:sym typeface="Wingdings" panose="05000000000000000000" pitchFamily="2" charset="2"/>
              </a:rPr>
              <a:t>Mapping of employment impacts at company, regional and national levels to ensure effective skills intelligence and anticipation of change.</a:t>
            </a:r>
          </a:p>
          <a:p>
            <a:pPr marL="457200" indent="-457200">
              <a:buFont typeface="+mj-lt"/>
              <a:buAutoNum type="arabicPeriod"/>
            </a:pPr>
            <a:r>
              <a:rPr lang="en-US" sz="2400" dirty="0">
                <a:solidFill>
                  <a:schemeClr val="tx1">
                    <a:lumMod val="65000"/>
                    <a:lumOff val="35000"/>
                  </a:schemeClr>
                </a:solidFill>
                <a:sym typeface="Wingdings" panose="05000000000000000000" pitchFamily="2" charset="2"/>
              </a:rPr>
              <a:t>Policy support and exchanges of best practices: the extension of the Just Transition Platform to the scope of the European Green Deal.</a:t>
            </a:r>
          </a:p>
          <a:p>
            <a:pPr marL="457200" indent="-457200">
              <a:buFont typeface="+mj-lt"/>
              <a:buAutoNum type="arabicPeriod"/>
            </a:pPr>
            <a:r>
              <a:rPr lang="en-US" sz="2400" dirty="0">
                <a:solidFill>
                  <a:schemeClr val="tx1">
                    <a:lumMod val="65000"/>
                    <a:lumOff val="35000"/>
                  </a:schemeClr>
                </a:solidFill>
                <a:sym typeface="Wingdings" panose="05000000000000000000" pitchFamily="2" charset="2"/>
              </a:rPr>
              <a:t>Transition planning and social dialogue, including negotiated transition plans at company, regional and sectoral levels, and strengthening of social dialogue through binding social conditionality on access to EU funds.</a:t>
            </a:r>
          </a:p>
          <a:p>
            <a:pPr marL="457200" indent="-457200">
              <a:buFont typeface="+mj-lt"/>
              <a:buAutoNum type="arabicPeriod"/>
            </a:pPr>
            <a:r>
              <a:rPr lang="en-US" sz="2400" dirty="0">
                <a:solidFill>
                  <a:schemeClr val="tx1">
                    <a:lumMod val="65000"/>
                    <a:lumOff val="35000"/>
                  </a:schemeClr>
                </a:solidFill>
                <a:sym typeface="Wingdings" panose="05000000000000000000" pitchFamily="2" charset="2"/>
              </a:rPr>
              <a:t>Adequate resources for active </a:t>
            </a:r>
            <a:r>
              <a:rPr lang="en-US" sz="2400" dirty="0" err="1">
                <a:solidFill>
                  <a:schemeClr val="tx1">
                    <a:lumMod val="65000"/>
                    <a:lumOff val="35000"/>
                  </a:schemeClr>
                </a:solidFill>
                <a:sym typeface="Wingdings" panose="05000000000000000000" pitchFamily="2" charset="2"/>
              </a:rPr>
              <a:t>labour</a:t>
            </a:r>
            <a:r>
              <a:rPr lang="en-US" sz="2400" dirty="0">
                <a:solidFill>
                  <a:schemeClr val="tx1">
                    <a:lumMod val="65000"/>
                    <a:lumOff val="35000"/>
                  </a:schemeClr>
                </a:solidFill>
                <a:sym typeface="Wingdings" panose="05000000000000000000" pitchFamily="2" charset="2"/>
              </a:rPr>
              <a:t> market policies, including retraining and upskilling, through a dedicated fund for the mobility ecosystem.</a:t>
            </a:r>
            <a:endParaRPr lang="en-GB" sz="2400" dirty="0">
              <a:solidFill>
                <a:schemeClr val="tx1">
                  <a:lumMod val="65000"/>
                  <a:lumOff val="35000"/>
                </a:schemeClr>
              </a:solidFill>
              <a:sym typeface="Wingdings" panose="05000000000000000000" pitchFamily="2" charset="2"/>
            </a:endParaRPr>
          </a:p>
          <a:p>
            <a:pPr marL="0" indent="0">
              <a:buNone/>
            </a:pPr>
            <a:endParaRPr lang="en-GB" sz="2400" b="1" dirty="0">
              <a:solidFill>
                <a:schemeClr val="tx1">
                  <a:lumMod val="65000"/>
                  <a:lumOff val="35000"/>
                </a:schemeClr>
              </a:solidFill>
              <a:sym typeface="Wingdings" panose="05000000000000000000" pitchFamily="2" charset="2"/>
            </a:endParaRPr>
          </a:p>
          <a:p>
            <a:pPr marL="0" indent="0">
              <a:buNone/>
            </a:pPr>
            <a:endParaRPr lang="en-GB" sz="2400" b="1" dirty="0">
              <a:solidFill>
                <a:schemeClr val="tx1">
                  <a:lumMod val="65000"/>
                  <a:lumOff val="35000"/>
                </a:schemeClr>
              </a:solidFill>
            </a:endParaRPr>
          </a:p>
          <a:p>
            <a:pPr marL="0" indent="0">
              <a:buNone/>
            </a:pPr>
            <a:endParaRPr lang="en-GB" sz="2400" b="1" dirty="0">
              <a:solidFill>
                <a:schemeClr val="tx1">
                  <a:lumMod val="65000"/>
                  <a:lumOff val="35000"/>
                </a:schemeClr>
              </a:solidFill>
            </a:endParaRPr>
          </a:p>
          <a:p>
            <a:pPr marL="0" indent="0">
              <a:buNone/>
            </a:pPr>
            <a:endParaRPr lang="en-GB" sz="2400" b="1" dirty="0">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5EB9BA1-E23B-ABFB-538D-A557054675C9}"/>
              </a:ext>
            </a:extLst>
          </p:cNvPr>
          <p:cNvPicPr>
            <a:picLocks noChangeAspect="1"/>
          </p:cNvPicPr>
          <p:nvPr/>
        </p:nvPicPr>
        <p:blipFill>
          <a:blip r:embed="rId4"/>
          <a:stretch>
            <a:fillRect/>
          </a:stretch>
        </p:blipFill>
        <p:spPr>
          <a:xfrm>
            <a:off x="8396193" y="5009322"/>
            <a:ext cx="3795807" cy="1848678"/>
          </a:xfrm>
          <a:prstGeom prst="rect">
            <a:avLst/>
          </a:prstGeom>
        </p:spPr>
      </p:pic>
    </p:spTree>
    <p:extLst>
      <p:ext uri="{BB962C8B-B14F-4D97-AF65-F5344CB8AC3E}">
        <p14:creationId xmlns:p14="http://schemas.microsoft.com/office/powerpoint/2010/main" val="355647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6" y="64313"/>
            <a:ext cx="10623480" cy="1145362"/>
          </a:xfrm>
        </p:spPr>
        <p:txBody>
          <a:bodyPr anchor="ctr">
            <a:noAutofit/>
          </a:bodyPr>
          <a:lstStyle/>
          <a:p>
            <a:pPr algn="ctr"/>
            <a:r>
              <a:rPr lang="fr-FR" sz="3200" b="1" dirty="0">
                <a:solidFill>
                  <a:srgbClr val="002060"/>
                </a:solidFill>
                <a:latin typeface="+mn-lt"/>
                <a:ea typeface="Verdana" panose="020B0604030504040204" pitchFamily="34" charset="0"/>
                <a:cs typeface="Verdana" panose="020B0604030504040204" pitchFamily="34" charset="0"/>
              </a:rPr>
              <a:t>JT in Trialogue CO2 standards cars and vans</a:t>
            </a:r>
          </a:p>
        </p:txBody>
      </p:sp>
      <p:sp>
        <p:nvSpPr>
          <p:cNvPr id="3" name="Content Placeholder 2"/>
          <p:cNvSpPr>
            <a:spLocks noGrp="1"/>
          </p:cNvSpPr>
          <p:nvPr>
            <p:ph idx="1"/>
          </p:nvPr>
        </p:nvSpPr>
        <p:spPr>
          <a:xfrm>
            <a:off x="1104900" y="1123950"/>
            <a:ext cx="10227496" cy="5443903"/>
          </a:xfrm>
        </p:spPr>
        <p:txBody>
          <a:bodyPr anchor="t">
            <a:normAutofit fontScale="92500" lnSpcReduction="10000"/>
          </a:bodyPr>
          <a:lstStyle/>
          <a:p>
            <a:pPr marL="0" indent="0">
              <a:buNone/>
            </a:pPr>
            <a:r>
              <a:rPr lang="en-GB" sz="1800" b="1" i="1" dirty="0">
                <a:effectLst/>
                <a:latin typeface="Times New Roman" panose="02020603050405020304" pitchFamily="18" charset="0"/>
                <a:ea typeface="Calibri" panose="020F0502020204030204" pitchFamily="34" charset="0"/>
              </a:rPr>
              <a:t>(11a)   In order to </a:t>
            </a:r>
            <a:r>
              <a:rPr lang="en-GB" sz="1800" b="1" i="1" dirty="0">
                <a:effectLst/>
                <a:highlight>
                  <a:srgbClr val="FFFF00"/>
                </a:highlight>
                <a:latin typeface="Times New Roman" panose="02020603050405020304" pitchFamily="18" charset="0"/>
                <a:ea typeface="Calibri" panose="020F0502020204030204" pitchFamily="34" charset="0"/>
              </a:rPr>
              <a:t>identify funding gaps in ensuring a just transition in the automotive supply chain, and with particular attention for SMEs and the regions that are most affected by the transition</a:t>
            </a:r>
            <a:r>
              <a:rPr lang="en-GB" sz="1800" b="1" i="1" dirty="0">
                <a:effectLst/>
                <a:latin typeface="Times New Roman" panose="02020603050405020304" pitchFamily="18" charset="0"/>
                <a:ea typeface="Calibri" panose="020F0502020204030204" pitchFamily="34" charset="0"/>
              </a:rPr>
              <a:t>, the Commission should, by 31 December 2025 at the same time of the first </a:t>
            </a:r>
            <a:r>
              <a:rPr lang="en-GB" sz="1800" b="1" i="1" dirty="0">
                <a:effectLst/>
                <a:highlight>
                  <a:srgbClr val="FFFF00"/>
                </a:highlight>
                <a:latin typeface="Times New Roman" panose="02020603050405020304" pitchFamily="18" charset="0"/>
                <a:ea typeface="Calibri" panose="020F0502020204030204" pitchFamily="34" charset="0"/>
              </a:rPr>
              <a:t>progress report</a:t>
            </a:r>
            <a:r>
              <a:rPr lang="en-GB" sz="1800" b="1" i="1" dirty="0">
                <a:effectLst/>
                <a:latin typeface="Times New Roman" panose="02020603050405020304" pitchFamily="18" charset="0"/>
                <a:ea typeface="Calibri" panose="020F0502020204030204" pitchFamily="34" charset="0"/>
              </a:rPr>
              <a:t>, and building on ongoing initiatives such as the transition pathway for the mobility ecosystem and the Automotive Regions Alliance of the Committee of the Regions, in cooperation with Member States, regions and local authorities and all relevant stakeholders, present a report with an analysis identifying such funding gaps. That report should be accompanied, where appropriate, by proposals for adequate financial measures to address the needs identified.</a:t>
            </a:r>
            <a:endParaRPr lang="en-GB" sz="1800" i="1" dirty="0">
              <a:latin typeface="Times New Roman" panose="02020603050405020304" pitchFamily="18" charset="0"/>
              <a:ea typeface="Calibri" panose="020F0502020204030204" pitchFamily="34" charset="0"/>
            </a:endParaRPr>
          </a:p>
          <a:p>
            <a:pPr marL="0" indent="0">
              <a:buNone/>
            </a:pPr>
            <a:r>
              <a:rPr lang="en-GB" sz="1800" dirty="0">
                <a:effectLst/>
                <a:latin typeface="Times New Roman" panose="02020603050405020304" pitchFamily="18" charset="0"/>
                <a:ea typeface="Calibri" panose="020F0502020204030204" pitchFamily="34" charset="0"/>
              </a:rPr>
              <a:t>Article 14a</a:t>
            </a:r>
            <a:endParaRPr lang="en-GB" sz="2400" b="1" dirty="0">
              <a:solidFill>
                <a:schemeClr val="tx1">
                  <a:lumMod val="65000"/>
                  <a:lumOff val="35000"/>
                </a:schemeClr>
              </a:solidFill>
            </a:endParaRPr>
          </a:p>
          <a:p>
            <a:pPr marL="0" indent="0">
              <a:buNone/>
            </a:pPr>
            <a:r>
              <a:rPr lang="en-GB" sz="1800" dirty="0">
                <a:effectLst/>
                <a:latin typeface="Times New Roman" panose="02020603050405020304" pitchFamily="18" charset="0"/>
                <a:ea typeface="Calibri" panose="020F0502020204030204" pitchFamily="34" charset="0"/>
              </a:rPr>
              <a:t>By 31 December 2025, and every two years thereafter, the Commission shall report on the progress towards zero emission road mobility. The report shall in particular monitor and assess the need for possible additional measures to facilitate </a:t>
            </a:r>
            <a:r>
              <a:rPr lang="en-GB" sz="1800" b="1" i="1" dirty="0">
                <a:effectLst/>
                <a:latin typeface="Times New Roman" panose="02020603050405020304" pitchFamily="18" charset="0"/>
                <a:ea typeface="Calibri" panose="020F0502020204030204" pitchFamily="34" charset="0"/>
              </a:rPr>
              <a:t>a just</a:t>
            </a:r>
            <a:r>
              <a:rPr lang="en-GB" sz="1800" dirty="0">
                <a:effectLst/>
                <a:latin typeface="Times New Roman" panose="02020603050405020304" pitchFamily="18" charset="0"/>
                <a:ea typeface="Calibri" panose="020F0502020204030204" pitchFamily="34" charset="0"/>
              </a:rPr>
              <a:t> transition, including through financial means.</a:t>
            </a:r>
            <a:endParaRPr lang="en-BE" sz="1800" dirty="0">
              <a:effectLst/>
              <a:latin typeface="Times New Roman" panose="02020603050405020304" pitchFamily="18" charset="0"/>
              <a:ea typeface="Calibri" panose="020F0502020204030204" pitchFamily="34" charset="0"/>
            </a:endParaRPr>
          </a:p>
          <a:p>
            <a:pPr marL="0" indent="0">
              <a:buNone/>
            </a:pPr>
            <a:r>
              <a:rPr lang="en-GB" sz="1800" b="1" i="1" dirty="0">
                <a:effectLst/>
                <a:latin typeface="Calibri" panose="020F0502020204030204" pitchFamily="34" charset="0"/>
                <a:ea typeface="Calibri" panose="020F0502020204030204" pitchFamily="34" charset="0"/>
              </a:rPr>
              <a:t>(f)        </a:t>
            </a:r>
            <a:r>
              <a:rPr lang="en-GB" sz="1800" b="1" i="1" dirty="0">
                <a:effectLst/>
                <a:highlight>
                  <a:srgbClr val="FFFF00"/>
                </a:highlight>
                <a:latin typeface="Calibri" panose="020F0502020204030204" pitchFamily="34" charset="0"/>
                <a:ea typeface="Calibri" panose="020F0502020204030204" pitchFamily="34" charset="0"/>
              </a:rPr>
              <a:t>impacts on employment in the automotive sector</a:t>
            </a:r>
            <a:r>
              <a:rPr lang="en-GB" sz="1800" b="1" i="1" dirty="0">
                <a:effectLst/>
                <a:latin typeface="Calibri" panose="020F0502020204030204" pitchFamily="34" charset="0"/>
                <a:ea typeface="Calibri" panose="020F0502020204030204" pitchFamily="34" charset="0"/>
              </a:rPr>
              <a:t>, </a:t>
            </a:r>
          </a:p>
          <a:p>
            <a:pPr marL="0" indent="0">
              <a:buNone/>
            </a:pPr>
            <a:r>
              <a:rPr lang="en-GB" sz="1800" b="1" i="1" dirty="0">
                <a:effectLst/>
                <a:latin typeface="Times New Roman" panose="02020603050405020304" pitchFamily="18" charset="0"/>
                <a:ea typeface="Calibri" panose="020F0502020204030204" pitchFamily="34" charset="0"/>
              </a:rPr>
              <a:t>(fa)      </a:t>
            </a:r>
            <a:r>
              <a:rPr lang="en-GB" sz="1800" b="1" i="1" dirty="0">
                <a:effectLst/>
                <a:highlight>
                  <a:srgbClr val="FFFF00"/>
                </a:highlight>
                <a:latin typeface="Times New Roman" panose="02020603050405020304" pitchFamily="18" charset="0"/>
                <a:ea typeface="Calibri" panose="020F0502020204030204" pitchFamily="34" charset="0"/>
              </a:rPr>
              <a:t>the effectiveness of existing financial measures and the need for further action including adequate financial measures, at Union, Member State or local level to ensure a just transition and to mitigate any negative socioeconomic impacts, in particular in the regions and the communities most affected</a:t>
            </a:r>
            <a:r>
              <a:rPr lang="en-GB" sz="1800" b="1" i="1" dirty="0">
                <a:effectLst/>
                <a:latin typeface="Times New Roman" panose="02020603050405020304" pitchFamily="18" charset="0"/>
                <a:ea typeface="Calibri" panose="020F0502020204030204" pitchFamily="34" charset="0"/>
              </a:rPr>
              <a:t>;</a:t>
            </a:r>
          </a:p>
          <a:p>
            <a:pPr marL="0" indent="0">
              <a:buNone/>
            </a:pPr>
            <a:r>
              <a:rPr lang="en-GB" sz="1800" b="1" i="1" dirty="0">
                <a:effectLst/>
                <a:latin typeface="Times New Roman" panose="02020603050405020304" pitchFamily="18" charset="0"/>
                <a:ea typeface="Calibri" panose="020F0502020204030204" pitchFamily="34" charset="0"/>
              </a:rPr>
              <a:t>(g)       </a:t>
            </a:r>
            <a:r>
              <a:rPr lang="en-GB" sz="1800" b="1" i="1" dirty="0">
                <a:effectLst/>
                <a:highlight>
                  <a:srgbClr val="FFFF00"/>
                </a:highlight>
                <a:latin typeface="Times New Roman" panose="02020603050405020304" pitchFamily="18" charset="0"/>
                <a:ea typeface="Calibri" panose="020F0502020204030204" pitchFamily="34" charset="0"/>
              </a:rPr>
              <a:t>progress in social dialogue, as well as aspects to further facilitate an economically viable and socially fair transition towards zero emission road mobility</a:t>
            </a:r>
            <a:r>
              <a:rPr lang="en-GB" sz="1800" b="1" i="1" dirty="0">
                <a:effectLst/>
                <a:latin typeface="Times New Roman" panose="02020603050405020304" pitchFamily="18" charset="0"/>
                <a:ea typeface="Calibri" panose="020F0502020204030204" pitchFamily="34" charset="0"/>
              </a:rPr>
              <a:t>; </a:t>
            </a:r>
          </a:p>
          <a:p>
            <a:pPr marL="0" indent="0">
              <a:buNone/>
            </a:pPr>
            <a:r>
              <a:rPr lang="en-GB" sz="1800" b="1" i="1" dirty="0">
                <a:effectLst/>
                <a:latin typeface="Times New Roman" panose="02020603050405020304" pitchFamily="18" charset="0"/>
                <a:ea typeface="Calibri" panose="020F0502020204030204" pitchFamily="34" charset="0"/>
              </a:rPr>
              <a:t>2.        At the same time of the first</a:t>
            </a:r>
            <a:r>
              <a:rPr lang="en-GB" sz="1800" dirty="0">
                <a:effectLst/>
                <a:latin typeface="Times New Roman" panose="02020603050405020304" pitchFamily="18" charset="0"/>
                <a:ea typeface="Calibri" panose="020F0502020204030204" pitchFamily="34" charset="0"/>
              </a:rPr>
              <a:t> </a:t>
            </a:r>
            <a:r>
              <a:rPr lang="en-GB" sz="1800" b="1" i="1" dirty="0">
                <a:effectLst/>
                <a:latin typeface="Times New Roman" panose="02020603050405020304" pitchFamily="18" charset="0"/>
                <a:ea typeface="Calibri" panose="020F0502020204030204" pitchFamily="34" charset="0"/>
              </a:rPr>
              <a:t>progress</a:t>
            </a:r>
            <a:r>
              <a:rPr lang="en-GB" sz="1800" dirty="0">
                <a:effectLst/>
                <a:latin typeface="Times New Roman" panose="02020603050405020304" pitchFamily="18" charset="0"/>
                <a:ea typeface="Calibri" panose="020F0502020204030204" pitchFamily="34" charset="0"/>
              </a:rPr>
              <a:t> </a:t>
            </a:r>
            <a:r>
              <a:rPr lang="en-GB" sz="1800" b="1" i="1" dirty="0">
                <a:effectLst/>
                <a:latin typeface="Times New Roman" panose="02020603050405020304" pitchFamily="18" charset="0"/>
                <a:ea typeface="Calibri" panose="020F0502020204030204" pitchFamily="34" charset="0"/>
              </a:rPr>
              <a:t>report, the Commission shall, in cooperation with Member States and all relevant stakeholders, present a report with an analysis to </a:t>
            </a:r>
            <a:r>
              <a:rPr lang="en-GB" sz="1800" b="1" i="1" dirty="0">
                <a:effectLst/>
                <a:highlight>
                  <a:srgbClr val="FFFF00"/>
                </a:highlight>
                <a:latin typeface="Times New Roman" panose="02020603050405020304" pitchFamily="18" charset="0"/>
                <a:ea typeface="Calibri" panose="020F0502020204030204" pitchFamily="34" charset="0"/>
              </a:rPr>
              <a:t>identify any funding gaps in ensuring a just transition in the automotive supply chain</a:t>
            </a:r>
            <a:r>
              <a:rPr lang="en-GB" sz="1800" b="1" i="1" dirty="0">
                <a:effectLst/>
                <a:latin typeface="Times New Roman" panose="02020603050405020304" pitchFamily="18" charset="0"/>
                <a:ea typeface="Calibri" panose="020F0502020204030204" pitchFamily="34" charset="0"/>
              </a:rPr>
              <a:t>, with particular attention for SMEs and the regions that are most affected by the</a:t>
            </a:r>
            <a:r>
              <a:rPr lang="en-GB" sz="1800" dirty="0">
                <a:effectLst/>
                <a:latin typeface="Times New Roman" panose="02020603050405020304" pitchFamily="18" charset="0"/>
                <a:ea typeface="Calibri" panose="020F0502020204030204" pitchFamily="34" charset="0"/>
              </a:rPr>
              <a:t> </a:t>
            </a:r>
            <a:r>
              <a:rPr lang="en-GB" sz="1800" b="1" i="1" dirty="0">
                <a:effectLst/>
                <a:latin typeface="Times New Roman" panose="02020603050405020304" pitchFamily="18" charset="0"/>
                <a:ea typeface="Calibri" panose="020F0502020204030204" pitchFamily="34" charset="0"/>
              </a:rPr>
              <a:t>transition. The report shall, where appropriate, be accompanied </a:t>
            </a:r>
            <a:r>
              <a:rPr lang="en-GB" sz="1800" b="1" i="1" dirty="0">
                <a:effectLst/>
                <a:highlight>
                  <a:srgbClr val="FFFF00"/>
                </a:highlight>
                <a:latin typeface="Times New Roman" panose="02020603050405020304" pitchFamily="18" charset="0"/>
                <a:ea typeface="Calibri" panose="020F0502020204030204" pitchFamily="34" charset="0"/>
              </a:rPr>
              <a:t>by proposals for adequate financial measures to address the needs identified</a:t>
            </a:r>
            <a:r>
              <a:rPr lang="en-GB" sz="1800" dirty="0">
                <a:effectLst/>
                <a:latin typeface="Times New Roman" panose="02020603050405020304" pitchFamily="18" charset="0"/>
                <a:ea typeface="Calibri" panose="020F0502020204030204" pitchFamily="34" charset="0"/>
              </a:rPr>
              <a:t>. ‘</a:t>
            </a:r>
            <a:endParaRPr lang="en-BE" sz="1800" dirty="0">
              <a:effectLst/>
              <a:latin typeface="Times New Roman" panose="02020603050405020304" pitchFamily="18" charset="0"/>
              <a:ea typeface="Calibri" panose="020F0502020204030204" pitchFamily="34" charset="0"/>
            </a:endParaRPr>
          </a:p>
          <a:p>
            <a:pPr marL="0" indent="0">
              <a:buNone/>
            </a:pPr>
            <a:endParaRPr lang="en-BE" sz="1800" dirty="0">
              <a:effectLst/>
              <a:latin typeface="Times New Roman" panose="02020603050405020304" pitchFamily="18" charset="0"/>
              <a:ea typeface="Calibri" panose="020F0502020204030204" pitchFamily="34" charset="0"/>
            </a:endParaRPr>
          </a:p>
          <a:p>
            <a:pPr marL="0" indent="0">
              <a:buNone/>
            </a:pPr>
            <a:endParaRPr lang="en-GB" sz="1800" b="1" i="1" dirty="0">
              <a:effectLst/>
              <a:latin typeface="Times New Roman" panose="02020603050405020304" pitchFamily="18" charset="0"/>
              <a:ea typeface="Calibri" panose="020F0502020204030204" pitchFamily="34" charset="0"/>
            </a:endParaRPr>
          </a:p>
          <a:p>
            <a:pPr marL="0" indent="0">
              <a:buNone/>
            </a:pPr>
            <a:endParaRPr lang="en-BE" sz="1800" dirty="0">
              <a:effectLst/>
              <a:latin typeface="Times New Roman" panose="02020603050405020304" pitchFamily="18" charset="0"/>
              <a:ea typeface="Calibri" panose="020F0502020204030204" pitchFamily="34" charset="0"/>
            </a:endParaRPr>
          </a:p>
          <a:p>
            <a:pPr marL="0" indent="0">
              <a:buNone/>
            </a:pPr>
            <a:endParaRPr lang="en-GB" sz="2400" b="1" dirty="0">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06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ll 2016 - Template(01).pptx" id="{BE5AB9D8-2554-4B71-A235-6A1C9D586D5B}" vid="{12F3E98D-D87D-4CCD-91B5-89E6D4E440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F96DA871C4A47B13BCAE1E80D184A" ma:contentTypeVersion="7" ma:contentTypeDescription="Create a new document." ma:contentTypeScope="" ma:versionID="4fdb4b483c718c4414962c7e73796c1d">
  <xsd:schema xmlns:xsd="http://www.w3.org/2001/XMLSchema" xmlns:xs="http://www.w3.org/2001/XMLSchema" xmlns:p="http://schemas.microsoft.com/office/2006/metadata/properties" xmlns:ns3="7ea531b3-1274-4642-828e-3b6d2c0ee637" xmlns:ns4="acbcf0f4-8e75-4d44-a8ff-5acbf25e67b0" targetNamespace="http://schemas.microsoft.com/office/2006/metadata/properties" ma:root="true" ma:fieldsID="2bcb3fd33f1d2a66945ee86339e9c16a" ns3:_="" ns4:_="">
    <xsd:import namespace="7ea531b3-1274-4642-828e-3b6d2c0ee637"/>
    <xsd:import namespace="acbcf0f4-8e75-4d44-a8ff-5acbf25e67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a531b3-1274-4642-828e-3b6d2c0ee6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bcf0f4-8e75-4d44-a8ff-5acbf25e67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B5776E-9504-44A8-9821-A4E7AEB31B27}">
  <ds:schemaRefs>
    <ds:schemaRef ds:uri="http://schemas.microsoft.com/sharepoint/v3/contenttype/forms"/>
  </ds:schemaRefs>
</ds:datastoreItem>
</file>

<file path=customXml/itemProps2.xml><?xml version="1.0" encoding="utf-8"?>
<ds:datastoreItem xmlns:ds="http://schemas.openxmlformats.org/officeDocument/2006/customXml" ds:itemID="{87ACD50F-A65F-41E8-8509-D1BF0D111683}">
  <ds:schemaRefs>
    <ds:schemaRef ds:uri="http://schemas.microsoft.com/office/2006/metadata/properties"/>
    <ds:schemaRef ds:uri="http://purl.org/dc/dcmitype/"/>
    <ds:schemaRef ds:uri="http://schemas.microsoft.com/office/infopath/2007/PartnerControls"/>
    <ds:schemaRef ds:uri="http://purl.org/dc/elements/1.1/"/>
    <ds:schemaRef ds:uri="acbcf0f4-8e75-4d44-a8ff-5acbf25e67b0"/>
    <ds:schemaRef ds:uri="7ea531b3-1274-4642-828e-3b6d2c0ee637"/>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5413388-D7B3-49B7-BA35-587BDD761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a531b3-1274-4642-828e-3b6d2c0ee637"/>
    <ds:schemaRef ds:uri="acbcf0f4-8e75-4d44-a8ff-5acbf25e67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Verdana</vt:lpstr>
      <vt:lpstr>Office Theme</vt:lpstr>
      <vt:lpstr> What is a Just Transition?    </vt:lpstr>
      <vt:lpstr> EU Green Deal - Transforming our economy, jobs and way of life</vt:lpstr>
      <vt:lpstr>Moving to 55 % - a quick and deep structural change for industry </vt:lpstr>
      <vt:lpstr>What is proposed in terms of Just Transition?</vt:lpstr>
      <vt:lpstr>PowerPoint Presentation</vt:lpstr>
      <vt:lpstr>Our Just Transition Manifesto</vt:lpstr>
      <vt:lpstr>Don‘t wait until your company comes up with a plan, create your own trade union agenda!</vt:lpstr>
      <vt:lpstr>Just Transition Coalition Automotive/Mobility: Common call for action for a Just Transition Framework</vt:lpstr>
      <vt:lpstr>JT in Trialogue CO2 standards cars and vans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Transition Agenda</dc:title>
  <dc:creator>Corinna Zierold</dc:creator>
  <cp:lastModifiedBy>Celia McClements</cp:lastModifiedBy>
  <cp:revision>55</cp:revision>
  <cp:lastPrinted>2021-12-14T17:57:34Z</cp:lastPrinted>
  <dcterms:created xsi:type="dcterms:W3CDTF">2021-06-17T19:58:42Z</dcterms:created>
  <dcterms:modified xsi:type="dcterms:W3CDTF">2022-12-13T10:24:31Z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0x010100802F96DA871C4A47B13BCAE1E80D184A</vt:lpwstr>
  </property>
</Properties>
</file>