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sldIdLst>
    <p:sldId id="450" r:id="rId2"/>
    <p:sldId id="439" r:id="rId3"/>
    <p:sldId id="456" r:id="rId4"/>
    <p:sldId id="261" r:id="rId5"/>
    <p:sldId id="464" r:id="rId6"/>
    <p:sldId id="453" r:id="rId7"/>
    <p:sldId id="262" r:id="rId8"/>
    <p:sldId id="429" r:id="rId9"/>
    <p:sldId id="459" r:id="rId10"/>
    <p:sldId id="461" r:id="rId11"/>
    <p:sldId id="460" r:id="rId12"/>
    <p:sldId id="263" r:id="rId13"/>
    <p:sldId id="423" r:id="rId14"/>
    <p:sldId id="420" r:id="rId15"/>
    <p:sldId id="455" r:id="rId16"/>
    <p:sldId id="454" r:id="rId17"/>
    <p:sldId id="45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güm Boynukalin" initials="BB" lastIdx="1" clrIdx="0">
    <p:extLst>
      <p:ext uri="{19B8F6BF-5375-455C-9EA6-DF929625EA0E}">
        <p15:presenceInfo xmlns:p15="http://schemas.microsoft.com/office/powerpoint/2012/main" userId="S-1-5-21-977948045-174349089-3148095842-3606" providerId="AD"/>
      </p:ext>
    </p:extLst>
  </p:cmAuthor>
  <p:cmAuthor id="2" name="Zala Turšič" initials="ZT" lastIdx="1" clrIdx="1">
    <p:extLst>
      <p:ext uri="{19B8F6BF-5375-455C-9EA6-DF929625EA0E}">
        <p15:presenceInfo xmlns:p15="http://schemas.microsoft.com/office/powerpoint/2012/main" userId="S-1-5-21-977948045-174349089-3148095842-36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FF"/>
    <a:srgbClr val="FF3228"/>
    <a:srgbClr val="005EB8"/>
    <a:srgbClr val="43B02A"/>
    <a:srgbClr val="00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15CE7-39C9-42BC-B8BE-DF3149C70B70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7B7B1-431B-4593-ADB0-BDB69EFD9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35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7B7B1-431B-4593-ADB0-BDB69EFD972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5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7B7B1-431B-4593-ADB0-BDB69EFD972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3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7B7B1-431B-4593-ADB0-BDB69EFD972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661-1711-41B3-A963-D7EFCFFE528F}" type="datetimeFigureOut">
              <a:rPr lang="fr-BE" smtClean="0"/>
              <a:t>13-12-22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1A9-BB37-4831-BE74-C828DC019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649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661-1711-41B3-A963-D7EFCFFE528F}" type="datetimeFigureOut">
              <a:rPr lang="fr-BE" smtClean="0"/>
              <a:t>13-12-22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1A9-BB37-4831-BE74-C828DC019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090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661-1711-41B3-A963-D7EFCFFE528F}" type="datetimeFigureOut">
              <a:rPr lang="fr-BE" smtClean="0"/>
              <a:t>13-12-22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1A9-BB37-4831-BE74-C828DC019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341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Slide">
    <p:bg>
      <p:bgPr>
        <a:solidFill>
          <a:schemeClr val="bg1">
            <a:lumMod val="95000"/>
            <a:alpha val="3385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236E-32BF-2547-BCDA-6E2B69A35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861" y="462443"/>
            <a:ext cx="4746735" cy="454682"/>
          </a:xfrm>
        </p:spPr>
        <p:txBody>
          <a:bodyPr anchor="t" anchorCtr="0">
            <a:normAutofit/>
          </a:bodyPr>
          <a:lstStyle>
            <a:lvl1pPr>
              <a:defRPr sz="2000"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B4F08-83A2-CE41-B719-6FDC711B9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18" y="1652719"/>
            <a:ext cx="6203730" cy="42435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4BCDD-B322-0049-8F5A-353ECE3C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986" y="6356350"/>
            <a:ext cx="633212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C1A1C0A1-2777-4E49-9AE0-BB1551C4D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F55380-DB74-E44F-8518-214C077116D0}"/>
              </a:ext>
            </a:extLst>
          </p:cNvPr>
          <p:cNvSpPr txBox="1"/>
          <p:nvPr userDrawn="1"/>
        </p:nvSpPr>
        <p:spPr>
          <a:xfrm>
            <a:off x="449318" y="6408107"/>
            <a:ext cx="2949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i="0" kern="1200" dirty="0">
                <a:solidFill>
                  <a:schemeClr val="tx1"/>
                </a:solidFill>
                <a:effectLst/>
                <a:latin typeface="Neue Haas Unica W1G" panose="020B0504030206020203" pitchFamily="34" charset="0"/>
                <a:ea typeface="+mn-ea"/>
                <a:cs typeface="+mn-cs"/>
              </a:rPr>
              <a:t>European Transport </a:t>
            </a:r>
            <a:r>
              <a:rPr lang="en-GB" sz="1100" b="0" i="0" kern="1200" dirty="0">
                <a:solidFill>
                  <a:schemeClr val="tx2"/>
                </a:solidFill>
                <a:effectLst/>
                <a:latin typeface="Neue Haas Unica W1G" panose="020B0504030206020203" pitchFamily="34" charset="0"/>
                <a:ea typeface="+mn-ea"/>
                <a:cs typeface="+mn-cs"/>
              </a:rPr>
              <a:t>Workers’</a:t>
            </a:r>
            <a:r>
              <a:rPr lang="en-GB" sz="1100" b="0" i="0" kern="1200" dirty="0">
                <a:solidFill>
                  <a:schemeClr val="tx1"/>
                </a:solidFill>
                <a:effectLst/>
                <a:latin typeface="Neue Haas Unica W1G" panose="020B0504030206020203" pitchFamily="34" charset="0"/>
                <a:ea typeface="+mn-ea"/>
                <a:cs typeface="+mn-cs"/>
              </a:rPr>
              <a:t> Federation</a:t>
            </a:r>
            <a:endParaRPr lang="en-GB" sz="1100" b="0" i="0" dirty="0">
              <a:solidFill>
                <a:schemeClr val="tx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7808AB-B94C-1249-B73C-6BE80B5B1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747" y="254398"/>
            <a:ext cx="1463928" cy="617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C8B1DA-1BFE-7E46-BB50-5050DC3444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/>
          <a:stretch/>
        </p:blipFill>
        <p:spPr>
          <a:xfrm rot="17057510">
            <a:off x="10618" y="287222"/>
            <a:ext cx="1218487" cy="80507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E7FF26-8967-8138-7BE0-52980D6788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5277" y="1652719"/>
            <a:ext cx="4922837" cy="42433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0692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661-1711-41B3-A963-D7EFCFFE528F}" type="datetimeFigureOut">
              <a:rPr lang="fr-BE" smtClean="0"/>
              <a:t>13-12-22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1A9-BB37-4831-BE74-C828DC019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35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661-1711-41B3-A963-D7EFCFFE528F}" type="datetimeFigureOut">
              <a:rPr lang="fr-BE" smtClean="0"/>
              <a:t>13-12-22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1A9-BB37-4831-BE74-C828DC019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272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661-1711-41B3-A963-D7EFCFFE528F}" type="datetimeFigureOut">
              <a:rPr lang="fr-BE" smtClean="0"/>
              <a:t>13-12-22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1A9-BB37-4831-BE74-C828DC019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280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661-1711-41B3-A963-D7EFCFFE528F}" type="datetimeFigureOut">
              <a:rPr lang="fr-BE" smtClean="0"/>
              <a:t>13-12-22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1A9-BB37-4831-BE74-C828DC019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619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661-1711-41B3-A963-D7EFCFFE528F}" type="datetimeFigureOut">
              <a:rPr lang="fr-BE" smtClean="0"/>
              <a:t>13-12-22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1A9-BB37-4831-BE74-C828DC019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065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661-1711-41B3-A963-D7EFCFFE528F}" type="datetimeFigureOut">
              <a:rPr lang="fr-BE" smtClean="0"/>
              <a:t>13-12-22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1A9-BB37-4831-BE74-C828DC019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315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661-1711-41B3-A963-D7EFCFFE528F}" type="datetimeFigureOut">
              <a:rPr lang="fr-BE" smtClean="0"/>
              <a:t>13-12-22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1A9-BB37-4831-BE74-C828DC019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609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661-1711-41B3-A963-D7EFCFFE528F}" type="datetimeFigureOut">
              <a:rPr lang="fr-BE" smtClean="0"/>
              <a:t>13-12-22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1A9-BB37-4831-BE74-C828DC019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006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AB661-1711-41B3-A963-D7EFCFFE528F}" type="datetimeFigureOut">
              <a:rPr lang="fr-BE" smtClean="0"/>
              <a:t>13-12-22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521A9-BB37-4831-BE74-C828DC01955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026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AB9E0F-3106-4D19-8BE8-C0614151A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02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269BA0A-2DD2-4A9A-A076-03554328B582}"/>
              </a:ext>
            </a:extLst>
          </p:cNvPr>
          <p:cNvGrpSpPr/>
          <p:nvPr/>
        </p:nvGrpSpPr>
        <p:grpSpPr>
          <a:xfrm>
            <a:off x="2260092" y="366509"/>
            <a:ext cx="9931908" cy="932204"/>
            <a:chOff x="514780" y="189664"/>
            <a:chExt cx="7432764" cy="1520941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70D0A8D7-BCDE-4AC9-9F38-7FAF5C493957}"/>
                </a:ext>
              </a:extLst>
            </p:cNvPr>
            <p:cNvSpPr/>
            <p:nvPr/>
          </p:nvSpPr>
          <p:spPr>
            <a:xfrm>
              <a:off x="1392038" y="189664"/>
              <a:ext cx="6555506" cy="1520941"/>
            </a:xfrm>
            <a:prstGeom prst="homePlate">
              <a:avLst/>
            </a:prstGeom>
            <a:solidFill>
              <a:srgbClr val="43B02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Arrow: Pentagon 4">
              <a:extLst>
                <a:ext uri="{FF2B5EF4-FFF2-40B4-BE49-F238E27FC236}">
                  <a16:creationId xmlns:a16="http://schemas.microsoft.com/office/drawing/2014/main" id="{F7E9494C-BB63-4781-AC47-D251A0BE9FC2}"/>
                </a:ext>
              </a:extLst>
            </p:cNvPr>
            <p:cNvSpPr txBox="1"/>
            <p:nvPr/>
          </p:nvSpPr>
          <p:spPr>
            <a:xfrm>
              <a:off x="514780" y="433422"/>
              <a:ext cx="5882277" cy="402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503" tIns="68580" rIns="128016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spc="100" dirty="0">
                <a:solidFill>
                  <a:schemeClr val="bg1"/>
                </a:solidFill>
                <a:latin typeface="League Gothic" panose="00000500000000000000" pitchFamily="50" charset="0"/>
                <a:ea typeface="Verdana" panose="020B0604030504040204" pitchFamily="34" charset="0"/>
                <a:cs typeface="Verdana" charset="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400" kern="1200" spc="100" dirty="0">
                <a:latin typeface="League Gothic" panose="00000500000000000000" pitchFamily="50" charset="0"/>
              </a:endParaRPr>
            </a:p>
          </p:txBody>
        </p:sp>
      </p:grp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218DA6CF-BF4D-4334-A981-AF507E73E33F}"/>
              </a:ext>
            </a:extLst>
          </p:cNvPr>
          <p:cNvSpPr/>
          <p:nvPr/>
        </p:nvSpPr>
        <p:spPr>
          <a:xfrm rot="5400000">
            <a:off x="462493" y="-438655"/>
            <a:ext cx="2944648" cy="3869635"/>
          </a:xfrm>
          <a:prstGeom prst="rtTriangle">
            <a:avLst/>
          </a:prstGeom>
          <a:solidFill>
            <a:srgbClr val="005EB8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 b="1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A0A923B4-9554-4C76-9650-8492F433EA6F}"/>
              </a:ext>
            </a:extLst>
          </p:cNvPr>
          <p:cNvSpPr/>
          <p:nvPr/>
        </p:nvSpPr>
        <p:spPr>
          <a:xfrm rot="16200000">
            <a:off x="9201084" y="3867082"/>
            <a:ext cx="2821291" cy="3160542"/>
          </a:xfrm>
          <a:prstGeom prst="rtTriangle">
            <a:avLst/>
          </a:prstGeom>
          <a:solidFill>
            <a:srgbClr val="43B02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3B02A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B6D73B-276D-4350-9EEA-20CAB89D5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1" y="4549186"/>
            <a:ext cx="1912759" cy="17665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46F3AF-F676-4433-9EE0-D710057A0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99" y="5081053"/>
            <a:ext cx="1730001" cy="17769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4E8A89-C9FA-493C-8AE8-9A5A6FF866AE}"/>
              </a:ext>
            </a:extLst>
          </p:cNvPr>
          <p:cNvSpPr txBox="1"/>
          <p:nvPr/>
        </p:nvSpPr>
        <p:spPr>
          <a:xfrm>
            <a:off x="3869635" y="611690"/>
            <a:ext cx="88431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000" b="1" dirty="0"/>
              <a:t>SUSTAINABLE AND SMART MOBILITY STRATEGY  -   </a:t>
            </a:r>
            <a:r>
              <a:rPr lang="fr-BE" sz="2000" b="1" dirty="0" err="1"/>
              <a:t>What</a:t>
            </a:r>
            <a:r>
              <a:rPr lang="fr-BE" sz="2000" b="1" dirty="0"/>
              <a:t> </a:t>
            </a:r>
            <a:r>
              <a:rPr lang="fr-BE" sz="2000" b="1" dirty="0" err="1"/>
              <a:t>is</a:t>
            </a:r>
            <a:r>
              <a:rPr lang="fr-BE" sz="2000" b="1" dirty="0"/>
              <a:t> </a:t>
            </a:r>
            <a:r>
              <a:rPr lang="fr-BE" sz="2000" b="1" dirty="0" err="1"/>
              <a:t>it</a:t>
            </a:r>
            <a:r>
              <a:rPr lang="fr-BE" sz="2000" b="1" dirty="0"/>
              <a:t> about?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3A509E-0CAE-434D-AA0E-3834E7BB42E6}"/>
              </a:ext>
            </a:extLst>
          </p:cNvPr>
          <p:cNvSpPr txBox="1"/>
          <p:nvPr/>
        </p:nvSpPr>
        <p:spPr>
          <a:xfrm>
            <a:off x="1427972" y="1877921"/>
            <a:ext cx="1022068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Milestones on reducing the current dependence on fossil fuels: </a:t>
            </a:r>
            <a:endParaRPr lang="en-US" sz="2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No 3) Zero-em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ission ocean-going vessels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large zero-emission aircraft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will become market ready by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2030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2035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respectively. </a:t>
            </a:r>
          </a:p>
          <a:p>
            <a:endParaRPr lang="en-US" sz="20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Milestones on 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shifting more activity </a:t>
            </a:r>
            <a:r>
              <a:rPr lang="en-US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towards more sustainable transport modes: </a:t>
            </a:r>
            <a:endParaRPr lang="en-US" sz="2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No 4) Scheduled collective travel under 500 km should be carbon-neutral by 2030 within the EU. 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0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Milestones 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on </a:t>
            </a:r>
            <a:r>
              <a:rPr lang="en-US" sz="2000" b="1" i="1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internalising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the external costs of transport</a:t>
            </a:r>
            <a:r>
              <a:rPr lang="en-US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including via the EU ETS: </a:t>
            </a:r>
            <a:endParaRPr lang="en-US" sz="2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No 10) All external costs of transport within the EU will be covered by the transport </a:t>
            </a:r>
          </a:p>
          <a:p>
            <a:r>
              <a:rPr lang="en-US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users at the latest by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2050. </a:t>
            </a:r>
            <a:endParaRPr lang="en-US" sz="20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7C6FE-FB65-489C-B824-665F30360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45" y="103482"/>
            <a:ext cx="1816765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9872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45D065-62C5-4673-B484-704996162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87" y="111806"/>
            <a:ext cx="9303026" cy="663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3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9E6D31-B10C-47C7-BDF7-534688A9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4" y="1116266"/>
            <a:ext cx="8047632" cy="5550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1D4CB-55C0-4605-BF65-BE3BD05EDCEC}"/>
              </a:ext>
            </a:extLst>
          </p:cNvPr>
          <p:cNvSpPr txBox="1"/>
          <p:nvPr/>
        </p:nvSpPr>
        <p:spPr>
          <a:xfrm>
            <a:off x="2425148" y="331304"/>
            <a:ext cx="6310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FIT FOR 55 PACKAGE - DELIVER THE GREEN DEAL</a:t>
            </a:r>
          </a:p>
        </p:txBody>
      </p:sp>
    </p:spTree>
    <p:extLst>
      <p:ext uri="{BB962C8B-B14F-4D97-AF65-F5344CB8AC3E}">
        <p14:creationId xmlns:p14="http://schemas.microsoft.com/office/powerpoint/2010/main" val="32406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7D3E-45F7-4A1E-A794-869D31FF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The « Winter Package »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E37067-5372-4439-B471-E6DEDBB69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05898"/>
            <a:ext cx="5725836" cy="37575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B3AA8C-E825-4ED8-AD0D-788C764DC128}"/>
              </a:ext>
            </a:extLst>
          </p:cNvPr>
          <p:cNvSpPr txBox="1"/>
          <p:nvPr/>
        </p:nvSpPr>
        <p:spPr>
          <a:xfrm>
            <a:off x="7078837" y="2205898"/>
            <a:ext cx="4853316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BOOSTING LONG-DISTANCE AND </a:t>
            </a:r>
          </a:p>
          <a:p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CROSS-BORDER passenger rail</a:t>
            </a:r>
          </a:p>
          <a:p>
            <a:pPr algn="l"/>
            <a:endParaRPr lang="en-US" sz="20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NEW EUROPEAN Urban Mobility </a:t>
            </a:r>
          </a:p>
          <a:p>
            <a:pPr algn="l"/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Framework</a:t>
            </a:r>
          </a:p>
          <a:p>
            <a:pPr algn="l"/>
            <a:endParaRPr lang="en-US" sz="20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CREATING A GREEN AND EFFICIENT </a:t>
            </a:r>
          </a:p>
          <a:p>
            <a:pPr algn="l"/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Trans-European Transport Network</a:t>
            </a:r>
          </a:p>
          <a:p>
            <a:endParaRPr lang="en-US" sz="2000" b="1" dirty="0"/>
          </a:p>
          <a:p>
            <a:r>
              <a:rPr lang="en-US" sz="2000" b="1" dirty="0"/>
              <a:t>REVISION OF THE INTELLIGENT TRANSPORT </a:t>
            </a:r>
          </a:p>
          <a:p>
            <a:r>
              <a:rPr lang="en-US" sz="2000" b="1" dirty="0"/>
              <a:t>SYSTEMS DIRECTIVE</a:t>
            </a:r>
            <a:br>
              <a:rPr lang="en-US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7224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354272" y="282850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ETF </a:t>
            </a:r>
            <a:r>
              <a:rPr lang="fr-BE" sz="3200" dirty="0" err="1">
                <a:solidFill>
                  <a:schemeClr val="bg1"/>
                </a:solidFill>
                <a:latin typeface="Neue Haas Unica W1G Black" panose="020B0A04030206020203" pitchFamily="34" charset="0"/>
              </a:rPr>
              <a:t>proposals</a:t>
            </a:r>
            <a:r>
              <a:rPr lang="fr-BE" sz="3200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 in 7 </a:t>
            </a:r>
            <a:r>
              <a:rPr lang="fr-BE" sz="3200" dirty="0" err="1">
                <a:solidFill>
                  <a:schemeClr val="bg1"/>
                </a:solidFill>
                <a:latin typeface="Neue Haas Unica W1G Black" panose="020B0A04030206020203" pitchFamily="34" charset="0"/>
              </a:rPr>
              <a:t>policy</a:t>
            </a:r>
            <a:r>
              <a:rPr lang="fr-BE" sz="3200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 areas </a:t>
            </a:r>
            <a:endParaRPr lang="en-BE" sz="3200" dirty="0">
              <a:solidFill>
                <a:schemeClr val="bg1"/>
              </a:solidFill>
              <a:latin typeface="Neue Haas Unica W1G Black" panose="020B0A04030206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304190-FCDF-4657-B5C7-15F5EC659149}"/>
              </a:ext>
            </a:extLst>
          </p:cNvPr>
          <p:cNvSpPr txBox="1"/>
          <p:nvPr/>
        </p:nvSpPr>
        <p:spPr>
          <a:xfrm>
            <a:off x="4625025" y="1443274"/>
            <a:ext cx="7045028" cy="502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policy areas for action for a sustainable, fair and climate-neutral transport system of the future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dirty="0">
              <a:effectLst/>
              <a:latin typeface="Source Sans Pro" panose="020B0503030403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an ecological and social transformation of transport and mobility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Modal shift to environmentally friendly transport modes in a sustainable multi-modal transport system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Fair investments and infrastructure policy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BE" sz="1800" dirty="0">
              <a:effectLst/>
              <a:latin typeface="Source Sans Pro" panose="020B0503030403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27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Fair pricing and cost sharing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BE" sz="1800" dirty="0">
              <a:effectLst/>
              <a:latin typeface="Source Sans Pro" panose="020B0503030403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just transition framework for transport workers</a:t>
            </a:r>
            <a:endParaRPr lang="fr-BE" sz="1800" dirty="0">
              <a:effectLst/>
              <a:latin typeface="Source Sans Pro" panose="020B0503030403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Skills, training and OSH and climate policies</a:t>
            </a:r>
            <a:endParaRPr lang="fr-BE" sz="1800" dirty="0">
              <a:effectLst/>
              <a:latin typeface="Source Sans Pro" panose="020B0503030403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Adaptation to climate change and resilience: Occupational health and safety</a:t>
            </a:r>
            <a:endParaRPr lang="fr-BE" sz="1800" dirty="0">
              <a:effectLst/>
              <a:latin typeface="Source Sans Pro" panose="020B0503030403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fr-BE" sz="1800" dirty="0">
              <a:effectLst/>
              <a:latin typeface="Source Sans Pro" panose="020B0503030403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fr-BE" sz="1800" dirty="0">
              <a:effectLst/>
              <a:latin typeface="Source Sans Pro" panose="020B0503030403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fr-BE" sz="1800" dirty="0">
              <a:effectLst/>
              <a:latin typeface="Source Sans Pro" panose="020B0503030403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446B50-430F-42F7-904E-6E80C2EAE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114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13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>
              <a:latin typeface="Neue Haas Unica W1G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810181" y="142651"/>
            <a:ext cx="10571635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the same level of ambition for social sustainability in order to have a true sustainable transport system </a:t>
            </a:r>
            <a:endParaRPr lang="fr-B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947B6B-4827-3CDD-B13A-892E8BA98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340" y="2299905"/>
            <a:ext cx="9941319" cy="3124658"/>
          </a:xfrm>
        </p:spPr>
        <p:txBody>
          <a:bodyPr anchor="ctr">
            <a:normAutofit fontScale="92500" lnSpcReduction="10000"/>
          </a:bodyPr>
          <a:lstStyle/>
          <a:p>
            <a:pPr marL="1200150" lvl="1" indent="-742950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social policy for true social sustainability</a:t>
            </a:r>
            <a:endParaRPr lang="fr-B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92530" indent="-742950">
              <a:lnSpc>
                <a:spcPct val="107000"/>
              </a:lnSpc>
              <a:buAutoNum type="arabicPeriod" startAt="2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fair price for transport </a:t>
            </a:r>
            <a:endParaRPr lang="fr-BE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92530" indent="-742950">
              <a:lnSpc>
                <a:spcPct val="107000"/>
              </a:lnSpc>
              <a:buAutoNum type="arabicPeriod" startAt="2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social dialogue and the role collective bargaining</a:t>
            </a:r>
          </a:p>
          <a:p>
            <a:pPr marL="1192530" indent="-742950">
              <a:lnSpc>
                <a:spcPct val="107000"/>
              </a:lnSpc>
              <a:buAutoNum type="arabicPeriod" startAt="2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‘just transition’ a reality</a:t>
            </a:r>
          </a:p>
          <a:p>
            <a:pPr marL="0" lvl="0" indent="0" algn="just">
              <a:buNone/>
            </a:pPr>
            <a:endParaRPr lang="en-BE" dirty="0">
              <a:effectLst/>
              <a:latin typeface="Neue Haas Unica W1G" panose="020B0504030206020203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95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899EEE-F683-4D86-858A-967D050ED560}"/>
              </a:ext>
            </a:extLst>
          </p:cNvPr>
          <p:cNvSpPr txBox="1"/>
          <p:nvPr/>
        </p:nvSpPr>
        <p:spPr>
          <a:xfrm>
            <a:off x="463826" y="195052"/>
            <a:ext cx="11436626" cy="562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agenda for transport including at least following elements: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many others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of the principle of ‘equal pay for equal work at the same place’ for all transport modes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develop sector specific approaches such as a </a:t>
            </a:r>
            <a:r>
              <a:rPr lang="en-GB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‘lex </a:t>
            </a:r>
            <a:r>
              <a:rPr lang="en-GB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specialis</a:t>
            </a:r>
            <a:r>
              <a:rPr lang="en-GB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in the aviation sector,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make it applicable for highly mobile workers while taking into consideration the specificities of the different transport modes (rail, inland waterways, aviation, etc.);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 of the ‘transfer of undertaking directive’ Directive 2001/23/EC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better protect workers; include workers’ protection and a mandatory transfer of staff in the case of change of operator due to tender procedures, that are not covered by the current legislation (e.g. in UPT, rail, ports, airports);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Propose measures ensuring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fair working conditions for platform workers in transport sector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such a proposal must exclude any explicit or implicit creation of a third employment status which would treat platform workers as a special category and grant them only limited rights.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(new)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Calls on the Commission for an urgent legislative proposal making due diligence compulsory for companies in order to ensure socially and environmentally sustainable supply chains;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must include both European and International supply chains, and include all workers in the supply chain, including those not directly employed by the parent company; stresses that due to the transient and highly mobile nature of their work, transport workers must be given priority and adequate protections to ensure safe and socially sustainable employment;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62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11527C-C29A-43CE-9D6F-1C58FC6FD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6A67A2-1E99-4B84-8F14-238AC1F01EB5}"/>
              </a:ext>
            </a:extLst>
          </p:cNvPr>
          <p:cNvSpPr txBox="1"/>
          <p:nvPr/>
        </p:nvSpPr>
        <p:spPr>
          <a:xfrm>
            <a:off x="1693434" y="5601809"/>
            <a:ext cx="617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4400" b="1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9265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47061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>
              <a:latin typeface="Neue Haas Unica W1G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354272" y="282850"/>
            <a:ext cx="10571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cap="small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SETTING OUT THE EUROPEAN POLICY FRAMEWORK  </a:t>
            </a:r>
          </a:p>
          <a:p>
            <a:pPr algn="ctr"/>
            <a:r>
              <a:rPr lang="fr-BE" sz="3200" b="1" cap="small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TRANSPORT SERVICES/OPERATIONS </a:t>
            </a:r>
            <a:endParaRPr lang="en-BE" sz="3200" b="1" cap="small" dirty="0">
              <a:solidFill>
                <a:schemeClr val="bg1"/>
              </a:solidFill>
              <a:latin typeface="Neue Haas Unica W1G Black" panose="020B0A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31AD02-4F2B-59BE-A92F-7C645B5E1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38" y="4215173"/>
            <a:ext cx="2238356" cy="2189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4787DB-BC9E-8F87-1DD7-39E189EF5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7" y="1610902"/>
            <a:ext cx="4850702" cy="2063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51E3D-28C6-0A3E-7C86-1F4AC6CDAC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88" y="3379486"/>
            <a:ext cx="1629198" cy="1588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58B215-61EE-19AF-84F9-34125624B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37" y="2201570"/>
            <a:ext cx="1625744" cy="15855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6ED830-95B6-F09D-9FA3-C5377980AE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54" y="4596987"/>
            <a:ext cx="1625744" cy="15855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5B6001-FEC9-60E8-544B-F1AEF9AD24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32" y="3404799"/>
            <a:ext cx="1625744" cy="15855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D02DDB-F68F-AEF3-F3AB-4B639EB2DB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53" y="3409980"/>
            <a:ext cx="1625744" cy="15855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C08536-1154-043C-22E2-9AA92583A5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359" y="4557585"/>
            <a:ext cx="1625744" cy="15855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BF2A82-B341-5FBB-634C-B3135F6B8D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08" y="2215103"/>
            <a:ext cx="1622392" cy="1585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DC9C0E-2819-BF0D-A073-0C47C33948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94" y="2218973"/>
            <a:ext cx="1625744" cy="15855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C41DED-279A-67E3-D589-FA5441F234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86" y="4568670"/>
            <a:ext cx="1622392" cy="15855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83637C-0A43-81FB-2B67-C6CE16E25BB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12" y="4566013"/>
            <a:ext cx="1622392" cy="15855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FC3F2C-0D76-1354-A75D-C54D425BD5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81" y="2226883"/>
            <a:ext cx="1625744" cy="15855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4D54E9-9381-8C08-047B-51388147EC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32" y="3397757"/>
            <a:ext cx="1622392" cy="15855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B628CA-AE76-E91D-C956-FFB2B28336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51" y="2218973"/>
            <a:ext cx="1625744" cy="15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0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343F-CACF-1D4A-8429-B832CC615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90" y="535833"/>
            <a:ext cx="9175027" cy="454682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ETF Sectoral Structure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D6FEC-86AE-ACB2-D037-6D52D26AD277}"/>
              </a:ext>
            </a:extLst>
          </p:cNvPr>
          <p:cNvSpPr txBox="1"/>
          <p:nvPr/>
        </p:nvSpPr>
        <p:spPr>
          <a:xfrm>
            <a:off x="1711759" y="2877054"/>
            <a:ext cx="7775761" cy="338554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Source Sans Pro"/>
              </a:rPr>
              <a:t>LOGISTICS + E-COMMERCE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63AE4-5958-A5DF-9332-F384EA05DB44}"/>
              </a:ext>
            </a:extLst>
          </p:cNvPr>
          <p:cNvSpPr txBox="1"/>
          <p:nvPr/>
        </p:nvSpPr>
        <p:spPr>
          <a:xfrm>
            <a:off x="1711759" y="3703002"/>
            <a:ext cx="2329762" cy="584775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alibri (Headings)"/>
              </a:rPr>
              <a:t>LAND TRANSPORT DEPARTMENT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71966-965C-4699-3B94-8D8131481292}"/>
              </a:ext>
            </a:extLst>
          </p:cNvPr>
          <p:cNvSpPr txBox="1"/>
          <p:nvPr/>
        </p:nvSpPr>
        <p:spPr>
          <a:xfrm>
            <a:off x="6520002" y="3723004"/>
            <a:ext cx="2967518" cy="338554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Source Sans Pro"/>
              </a:rPr>
              <a:t>MARITIME DEPARTMENT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64BD0-0396-9013-D552-D7D42ABEA91A}"/>
              </a:ext>
            </a:extLst>
          </p:cNvPr>
          <p:cNvSpPr txBox="1"/>
          <p:nvPr/>
        </p:nvSpPr>
        <p:spPr>
          <a:xfrm>
            <a:off x="4391206" y="3703002"/>
            <a:ext cx="1927830" cy="584775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Source Sans Pro"/>
              </a:rPr>
              <a:t>CIVIL AVIATION DEPARTMENT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2EE621-8659-4809-3BAD-CD7C3E44B420}"/>
              </a:ext>
            </a:extLst>
          </p:cNvPr>
          <p:cNvSpPr txBox="1"/>
          <p:nvPr/>
        </p:nvSpPr>
        <p:spPr>
          <a:xfrm>
            <a:off x="1643702" y="4545139"/>
            <a:ext cx="980840" cy="307777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alibri (Headings)"/>
              </a:rPr>
              <a:t>ROAD</a:t>
            </a:r>
            <a:endParaRPr lang="en-GB" sz="1600" b="1" dirty="0">
              <a:solidFill>
                <a:schemeClr val="bg1"/>
              </a:solidFill>
              <a:latin typeface="Calibri (Headings)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42E2AC-C606-2051-5B8D-64A896AD3A7F}"/>
              </a:ext>
            </a:extLst>
          </p:cNvPr>
          <p:cNvSpPr txBox="1"/>
          <p:nvPr/>
        </p:nvSpPr>
        <p:spPr>
          <a:xfrm>
            <a:off x="2918998" y="4575773"/>
            <a:ext cx="1472208" cy="307777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Source Sans Pro"/>
              </a:rPr>
              <a:t>RAILWAYS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8E42B6-C3DD-3039-B75D-329198A38DA9}"/>
              </a:ext>
            </a:extLst>
          </p:cNvPr>
          <p:cNvSpPr txBox="1"/>
          <p:nvPr/>
        </p:nvSpPr>
        <p:spPr>
          <a:xfrm>
            <a:off x="6611303" y="4224915"/>
            <a:ext cx="400110" cy="1453847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Source Sans Pro"/>
              </a:rPr>
              <a:t>DOCKERS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E268B9-1776-0030-3006-7DE7B98F93DC}"/>
              </a:ext>
            </a:extLst>
          </p:cNvPr>
          <p:cNvSpPr txBox="1"/>
          <p:nvPr/>
        </p:nvSpPr>
        <p:spPr>
          <a:xfrm>
            <a:off x="7336372" y="4224914"/>
            <a:ext cx="400110" cy="1453848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Source Sans Pro"/>
              </a:rPr>
              <a:t>FISHERIES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C770B5-A328-2C15-191A-18D46B214695}"/>
              </a:ext>
            </a:extLst>
          </p:cNvPr>
          <p:cNvSpPr txBox="1"/>
          <p:nvPr/>
        </p:nvSpPr>
        <p:spPr>
          <a:xfrm>
            <a:off x="8033100" y="4261823"/>
            <a:ext cx="615553" cy="1453849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Source Sans Pro"/>
              </a:rPr>
              <a:t>MARITIME TRANSPORT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7336A8-263F-C089-A75B-E75E8961181B}"/>
              </a:ext>
            </a:extLst>
          </p:cNvPr>
          <p:cNvSpPr txBox="1"/>
          <p:nvPr/>
        </p:nvSpPr>
        <p:spPr>
          <a:xfrm>
            <a:off x="8881104" y="4224912"/>
            <a:ext cx="400110" cy="1453850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Source Sans Pro"/>
              </a:rPr>
              <a:t>INLAND NAV.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5117E5-D198-5612-D79E-4CC39C9579E8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2134122" y="4304161"/>
            <a:ext cx="0" cy="2409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069BDB-386A-2834-1E26-A18852CFB11C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655102" y="4287777"/>
            <a:ext cx="0" cy="2879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0B5191-2777-1EFA-E7DC-2651E409B34D}"/>
              </a:ext>
            </a:extLst>
          </p:cNvPr>
          <p:cNvCxnSpPr>
            <a:cxnSpLocks/>
          </p:cNvCxnSpPr>
          <p:nvPr/>
        </p:nvCxnSpPr>
        <p:spPr>
          <a:xfrm flipH="1">
            <a:off x="6803843" y="4085925"/>
            <a:ext cx="15029" cy="1491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518AAE-FFBC-BD93-7BDB-959A8ADDADB6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7536427" y="4075781"/>
            <a:ext cx="0" cy="1491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CE5272-8599-5A56-C765-90321D22E6F0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8340877" y="4071919"/>
            <a:ext cx="0" cy="189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8F934F-8576-9FE4-4E64-E9A9702661A1}"/>
              </a:ext>
            </a:extLst>
          </p:cNvPr>
          <p:cNvCxnSpPr>
            <a:cxnSpLocks/>
          </p:cNvCxnSpPr>
          <p:nvPr/>
        </p:nvCxnSpPr>
        <p:spPr>
          <a:xfrm>
            <a:off x="9081159" y="4071919"/>
            <a:ext cx="0" cy="163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CC247C1-4898-D772-2399-C0B24581520E}"/>
              </a:ext>
            </a:extLst>
          </p:cNvPr>
          <p:cNvSpPr txBox="1"/>
          <p:nvPr/>
        </p:nvSpPr>
        <p:spPr>
          <a:xfrm>
            <a:off x="1940151" y="5206291"/>
            <a:ext cx="1639761" cy="523220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Source Sans Pro"/>
              </a:rPr>
              <a:t>URBAN PUBLIC TRANSPORT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BDB193-9BA8-C3C0-3DEA-8A5995574F3F}"/>
              </a:ext>
            </a:extLst>
          </p:cNvPr>
          <p:cNvCxnSpPr>
            <a:cxnSpLocks/>
          </p:cNvCxnSpPr>
          <p:nvPr/>
        </p:nvCxnSpPr>
        <p:spPr>
          <a:xfrm flipH="1" flipV="1">
            <a:off x="2758024" y="4287777"/>
            <a:ext cx="2007" cy="918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C140D97-2612-8FC2-8F29-9214A1502449}"/>
              </a:ext>
            </a:extLst>
          </p:cNvPr>
          <p:cNvSpPr txBox="1"/>
          <p:nvPr/>
        </p:nvSpPr>
        <p:spPr>
          <a:xfrm>
            <a:off x="1779070" y="1433351"/>
            <a:ext cx="86338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ETF represents more than 5 million transport workers from more than 200 transport unions and 38 European countries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428677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343F-CACF-1D4A-8429-B832CC615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90" y="535833"/>
            <a:ext cx="9175027" cy="454682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ETF Horizontal + Sectoral Activities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D6FEC-86AE-ACB2-D037-6D52D26AD277}"/>
              </a:ext>
            </a:extLst>
          </p:cNvPr>
          <p:cNvSpPr txBox="1"/>
          <p:nvPr/>
        </p:nvSpPr>
        <p:spPr>
          <a:xfrm>
            <a:off x="1809276" y="1890290"/>
            <a:ext cx="7304959" cy="830997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Source Sans Pro"/>
              </a:rPr>
              <a:t>TRANSPORT POLICY + SUSTAINABLE TRANSPORT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Source Sans Pro"/>
              </a:rPr>
              <a:t>WOMEN + YOUTH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Source Sans Pro"/>
              </a:rPr>
              <a:t>CENTRAL + EASTERN EUROPE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63AE4-5958-A5DF-9332-F384EA05DB44}"/>
              </a:ext>
            </a:extLst>
          </p:cNvPr>
          <p:cNvSpPr txBox="1"/>
          <p:nvPr/>
        </p:nvSpPr>
        <p:spPr>
          <a:xfrm>
            <a:off x="1696989" y="3719385"/>
            <a:ext cx="2329762" cy="584775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alibri (Headings)"/>
              </a:rPr>
              <a:t>LAND TRANSPORT DEPARTMENT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71966-965C-4699-3B94-8D8131481292}"/>
              </a:ext>
            </a:extLst>
          </p:cNvPr>
          <p:cNvSpPr txBox="1"/>
          <p:nvPr/>
        </p:nvSpPr>
        <p:spPr>
          <a:xfrm>
            <a:off x="6520002" y="3669081"/>
            <a:ext cx="2967518" cy="338554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Source Sans Pro"/>
              </a:rPr>
              <a:t>MARITIME DEPARTMENT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64BD0-0396-9013-D552-D7D42ABEA91A}"/>
              </a:ext>
            </a:extLst>
          </p:cNvPr>
          <p:cNvSpPr txBox="1"/>
          <p:nvPr/>
        </p:nvSpPr>
        <p:spPr>
          <a:xfrm>
            <a:off x="4391206" y="3703002"/>
            <a:ext cx="1927830" cy="584775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Source Sans Pro"/>
              </a:rPr>
              <a:t>CIVIL AVIATION DEPARTMENT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2EE621-8659-4809-3BAD-CD7C3E44B420}"/>
              </a:ext>
            </a:extLst>
          </p:cNvPr>
          <p:cNvSpPr txBox="1"/>
          <p:nvPr/>
        </p:nvSpPr>
        <p:spPr>
          <a:xfrm>
            <a:off x="1643702" y="4545139"/>
            <a:ext cx="980840" cy="307777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alibri (Headings)"/>
              </a:rPr>
              <a:t>ROAD</a:t>
            </a:r>
            <a:endParaRPr lang="en-GB" sz="1600" b="1" dirty="0">
              <a:solidFill>
                <a:schemeClr val="bg1"/>
              </a:solidFill>
              <a:latin typeface="Calibri (Headings)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42E2AC-C606-2051-5B8D-64A896AD3A7F}"/>
              </a:ext>
            </a:extLst>
          </p:cNvPr>
          <p:cNvSpPr txBox="1"/>
          <p:nvPr/>
        </p:nvSpPr>
        <p:spPr>
          <a:xfrm>
            <a:off x="2918998" y="4575773"/>
            <a:ext cx="1472208" cy="307777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Source Sans Pro"/>
              </a:rPr>
              <a:t>RAILWAYS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8E42B6-C3DD-3039-B75D-329198A38DA9}"/>
              </a:ext>
            </a:extLst>
          </p:cNvPr>
          <p:cNvSpPr txBox="1"/>
          <p:nvPr/>
        </p:nvSpPr>
        <p:spPr>
          <a:xfrm>
            <a:off x="6609045" y="4156769"/>
            <a:ext cx="400110" cy="1453847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Source Sans Pro"/>
              </a:rPr>
              <a:t>DOCKERS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E268B9-1776-0030-3006-7DE7B98F93DC}"/>
              </a:ext>
            </a:extLst>
          </p:cNvPr>
          <p:cNvSpPr txBox="1"/>
          <p:nvPr/>
        </p:nvSpPr>
        <p:spPr>
          <a:xfrm>
            <a:off x="7344613" y="4156768"/>
            <a:ext cx="400110" cy="1453848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Source Sans Pro"/>
              </a:rPr>
              <a:t>FISHERIES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C770B5-A328-2C15-191A-18D46B214695}"/>
              </a:ext>
            </a:extLst>
          </p:cNvPr>
          <p:cNvSpPr txBox="1"/>
          <p:nvPr/>
        </p:nvSpPr>
        <p:spPr>
          <a:xfrm>
            <a:off x="8050543" y="4197539"/>
            <a:ext cx="615553" cy="1453849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Source Sans Pro"/>
              </a:rPr>
              <a:t>MARITIME TRANSPORT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7336A8-263F-C089-A75B-E75E8961181B}"/>
              </a:ext>
            </a:extLst>
          </p:cNvPr>
          <p:cNvSpPr txBox="1"/>
          <p:nvPr/>
        </p:nvSpPr>
        <p:spPr>
          <a:xfrm>
            <a:off x="8929715" y="4187402"/>
            <a:ext cx="400110" cy="1453850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Source Sans Pro"/>
              </a:rPr>
              <a:t>INLAND NAV.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5117E5-D198-5612-D79E-4CC39C9579E8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2134122" y="4304161"/>
            <a:ext cx="0" cy="2409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069BDB-386A-2834-1E26-A18852CFB11C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655102" y="4287777"/>
            <a:ext cx="0" cy="2879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0B5191-2777-1EFA-E7DC-2651E409B34D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793710" y="3989604"/>
            <a:ext cx="15390" cy="167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518AAE-FFBC-BD93-7BDB-959A8ADDADB6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7544668" y="3922614"/>
            <a:ext cx="0" cy="2341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CE5272-8599-5A56-C765-90321D22E6F0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8358320" y="3922614"/>
            <a:ext cx="0" cy="274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8F934F-8576-9FE4-4E64-E9A9702661A1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9114235" y="3922614"/>
            <a:ext cx="15535" cy="2647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CC247C1-4898-D772-2399-C0B24581520E}"/>
              </a:ext>
            </a:extLst>
          </p:cNvPr>
          <p:cNvSpPr txBox="1"/>
          <p:nvPr/>
        </p:nvSpPr>
        <p:spPr>
          <a:xfrm>
            <a:off x="1940151" y="5206291"/>
            <a:ext cx="1639761" cy="523220"/>
          </a:xfrm>
          <a:prstGeom prst="rect">
            <a:avLst/>
          </a:prstGeom>
          <a:solidFill>
            <a:srgbClr val="0071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Source Sans Pro"/>
              </a:rPr>
              <a:t>URBAN PUBLIC TRANSPORT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BDB193-9BA8-C3C0-3DEA-8A5995574F3F}"/>
              </a:ext>
            </a:extLst>
          </p:cNvPr>
          <p:cNvCxnSpPr>
            <a:cxnSpLocks/>
          </p:cNvCxnSpPr>
          <p:nvPr/>
        </p:nvCxnSpPr>
        <p:spPr>
          <a:xfrm flipH="1" flipV="1">
            <a:off x="2758024" y="4287777"/>
            <a:ext cx="2007" cy="918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7AE566E-2DEA-7A0F-34AD-187CBC0F3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02" y="3059540"/>
            <a:ext cx="7809653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6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354272" y="282850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OUR CHALLENGES</a:t>
            </a:r>
            <a:endParaRPr lang="en-BE" sz="3200" dirty="0">
              <a:solidFill>
                <a:schemeClr val="bg1"/>
              </a:solidFill>
              <a:latin typeface="Neue Haas Unica W1G Black" panose="020B0A04030206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304190-FCDF-4657-B5C7-15F5EC659149}"/>
              </a:ext>
            </a:extLst>
          </p:cNvPr>
          <p:cNvSpPr txBox="1"/>
          <p:nvPr/>
        </p:nvSpPr>
        <p:spPr>
          <a:xfrm>
            <a:off x="4208587" y="1433324"/>
            <a:ext cx="733210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BE" sz="2400" b="1" dirty="0">
                <a:solidFill>
                  <a:srgbClr val="FF0000"/>
                </a:solidFill>
                <a:latin typeface="Neue Haas Unica W1G Medium" panose="020B0604030206020203" pitchFamily="34" charset="0"/>
              </a:rPr>
              <a:t>30 YEARS OF ESTABLISHMENT OF AN INTERNAL TRANSPORT MARKET FOR ALL TRANSPORT MODES, STEP BY STEP</a:t>
            </a:r>
          </a:p>
          <a:p>
            <a:pPr lvl="1"/>
            <a:endParaRPr lang="fr-BE" sz="2400" dirty="0">
              <a:latin typeface="Neue Haas Unica W1G Medium" panose="020B0604030206020203" pitchFamily="34" charset="0"/>
            </a:endParaRPr>
          </a:p>
          <a:p>
            <a:pPr marL="1028700" lvl="1" indent="-571500">
              <a:buBlip>
                <a:blip r:embed="rId3"/>
              </a:buBlip>
            </a:pPr>
            <a:r>
              <a:rPr lang="fr-BE" sz="2400" dirty="0">
                <a:latin typeface="Neue Haas Unica W1G Medium" panose="020B0604030206020203" pitchFamily="34" charset="0"/>
              </a:rPr>
              <a:t>LIBERALISATION + PRIVATISATION OF (PUBLIC) SERVICES</a:t>
            </a:r>
          </a:p>
          <a:p>
            <a:pPr marL="1028700" lvl="1" indent="-571500">
              <a:buBlip>
                <a:blip r:embed="rId3"/>
              </a:buBlip>
            </a:pPr>
            <a:r>
              <a:rPr lang="fr-BE" sz="2400" dirty="0">
                <a:latin typeface="Neue Haas Unica W1G Medium" panose="020B0604030206020203" pitchFamily="34" charset="0"/>
              </a:rPr>
              <a:t>OUTSOURCING + MULTIPLE LAYERS OF SUB CONTRACTING</a:t>
            </a:r>
          </a:p>
          <a:p>
            <a:pPr marL="1028700" lvl="1" indent="-571500">
              <a:buBlip>
                <a:blip r:embed="rId3"/>
              </a:buBlip>
            </a:pPr>
            <a:r>
              <a:rPr lang="fr-BE" sz="2400" dirty="0">
                <a:latin typeface="Neue Haas Unica W1G Medium" panose="020B0604030206020203" pitchFamily="34" charset="0"/>
              </a:rPr>
              <a:t>SOCIAL DUMPING + BOGUS SELFEMPLOYMENT </a:t>
            </a:r>
          </a:p>
          <a:p>
            <a:pPr marL="1028700" lvl="1" indent="-571500">
              <a:buBlip>
                <a:blip r:embed="rId3"/>
              </a:buBlip>
            </a:pPr>
            <a:r>
              <a:rPr lang="fr-BE" sz="2400" dirty="0">
                <a:latin typeface="Neue Haas Unica W1G Medium" panose="020B0604030206020203" pitchFamily="34" charset="0"/>
              </a:rPr>
              <a:t>RACE TO THE BOTTOM OF WORKING CONDITIONS</a:t>
            </a:r>
          </a:p>
          <a:p>
            <a:pPr marL="1028700" lvl="1" indent="-571500">
              <a:buBlip>
                <a:blip r:embed="rId3"/>
              </a:buBlip>
            </a:pPr>
            <a:r>
              <a:rPr lang="fr-BE" sz="2400" dirty="0">
                <a:latin typeface="Neue Haas Unica W1G Medium" panose="020B0604030206020203" pitchFamily="34" charset="0"/>
              </a:rPr>
              <a:t>INCREASED SAFETY AND SECURITY PROBLEMS</a:t>
            </a:r>
          </a:p>
          <a:p>
            <a:pPr lvl="1"/>
            <a:endParaRPr lang="fr-BE" sz="2400" dirty="0">
              <a:latin typeface="Neue Haas Unica W1G Medium" panose="020B0604030206020203" pitchFamily="34" charset="0"/>
            </a:endParaRPr>
          </a:p>
          <a:p>
            <a:pPr lvl="1"/>
            <a:r>
              <a:rPr lang="fr-BE" sz="2400" b="1" dirty="0">
                <a:solidFill>
                  <a:srgbClr val="FF0000"/>
                </a:solidFill>
                <a:latin typeface="Neue Haas Unica W1G Medium" panose="020B0604030206020203" pitchFamily="34" charset="0"/>
              </a:rPr>
              <a:t>TODAY: SUBSTANTIAL WORKERS SHORTAGE</a:t>
            </a:r>
          </a:p>
          <a:p>
            <a:pPr marL="1028700" lvl="1" indent="-571500">
              <a:buBlip>
                <a:blip r:embed="rId3"/>
              </a:buBlip>
            </a:pPr>
            <a:endParaRPr lang="fr-BE" sz="2400" dirty="0">
              <a:latin typeface="Neue Haas Unica W1G Medium" panose="020B0604030206020203" pitchFamily="34" charset="0"/>
            </a:endParaRPr>
          </a:p>
          <a:p>
            <a:pPr marL="1028700" lvl="1" indent="-571500">
              <a:buBlip>
                <a:blip r:embed="rId3"/>
              </a:buBlip>
            </a:pPr>
            <a:endParaRPr lang="fr-BE" sz="2400" dirty="0">
              <a:latin typeface="Neue Haas Unica W1G Medium" panose="020B0604030206020203" pitchFamily="34" charset="0"/>
            </a:endParaRPr>
          </a:p>
          <a:p>
            <a:pPr marL="1028700" lvl="1" indent="-571500">
              <a:buBlip>
                <a:blip r:embed="rId3"/>
              </a:buBlip>
            </a:pPr>
            <a:endParaRPr lang="fr-BE" sz="2400" dirty="0">
              <a:latin typeface="Neue Haas Unica W1G Medium" panose="020B0604030206020203" pitchFamily="34" charset="0"/>
            </a:endParaRPr>
          </a:p>
          <a:p>
            <a:pPr marL="1028700" lvl="1" indent="-571500">
              <a:buBlip>
                <a:blip r:embed="rId3"/>
              </a:buBlip>
            </a:pPr>
            <a:endParaRPr lang="fr-BE" sz="2400" dirty="0">
              <a:latin typeface="Neue Haas Unica W1G Medium" panose="020B0604030206020203" pitchFamily="34" charset="0"/>
            </a:endParaRPr>
          </a:p>
          <a:p>
            <a:pPr marL="1028700" lvl="1" indent="-571500">
              <a:buBlip>
                <a:blip r:embed="rId3"/>
              </a:buBlip>
            </a:pPr>
            <a:endParaRPr lang="en-BE" sz="3200" dirty="0">
              <a:latin typeface="Neue Haas Unica W1G Medium" panose="020B0604030206020203" pitchFamily="34" charset="0"/>
            </a:endParaRPr>
          </a:p>
          <a:p>
            <a:pPr marL="1028700" lvl="1" indent="-571500">
              <a:buBlip>
                <a:blip r:embed="rId3"/>
              </a:buBlip>
            </a:pPr>
            <a:endParaRPr lang="en-BE" sz="3200" dirty="0">
              <a:latin typeface="Neue Haas Unica W1G Medium" panose="020B06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446B50-430F-42F7-904E-6E80C2EAE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23" y="1150474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8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>
              <a:latin typeface="Neue Haas Unica W1G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354272" y="282850"/>
            <a:ext cx="1057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cap="small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Transport SERVICES ARE TOO CHEAP</a:t>
            </a:r>
            <a:endParaRPr lang="en-BE" sz="3600" b="1" cap="small" dirty="0">
              <a:solidFill>
                <a:schemeClr val="bg1"/>
              </a:solidFill>
              <a:latin typeface="Neue Haas Unica W1G Black" panose="020B0A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947B6B-4827-3CDD-B13A-892E8BA98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340" y="1433324"/>
            <a:ext cx="9941319" cy="4851973"/>
          </a:xfrm>
        </p:spPr>
        <p:txBody>
          <a:bodyPr anchor="ctr">
            <a:normAutofit fontScale="85000" lnSpcReduction="20000"/>
          </a:bodyPr>
          <a:lstStyle/>
          <a:p>
            <a:pPr lvl="1">
              <a:lnSpc>
                <a:spcPct val="107000"/>
              </a:lnSpc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 raised awareness that transport workers are essential workers; that transport services are essential services</a:t>
            </a:r>
          </a:p>
          <a:p>
            <a:pPr lvl="1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there is no fair price for transport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 cheap transport services resulted in an unsustainable transport system</a:t>
            </a:r>
          </a:p>
          <a:p>
            <a:pPr lvl="1">
              <a:lnSpc>
                <a:spcPct val="107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costs are not properly internalized, but also for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there is no fair price paid</a:t>
            </a:r>
          </a:p>
          <a:p>
            <a:pPr marL="457200" lvl="1" indent="0">
              <a:lnSpc>
                <a:spcPct val="107000"/>
              </a:lnSpc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transport = environmental + social sustainability </a:t>
            </a:r>
          </a:p>
          <a:p>
            <a:pPr marL="457200" lvl="1" indent="0">
              <a:lnSpc>
                <a:spcPct val="107000"/>
              </a:lnSpc>
              <a:buNone/>
            </a:pPr>
            <a:endParaRPr lang="en-US" sz="3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sustainability: fair pay and working conditions transport workers – no to social dumping</a:t>
            </a:r>
          </a:p>
          <a:p>
            <a:pPr lvl="1">
              <a:lnSpc>
                <a:spcPct val="107000"/>
              </a:lnSpc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BE" dirty="0">
              <a:effectLst/>
              <a:latin typeface="Neue Haas Unica W1G" panose="020B0504030206020203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640EA0-B199-44BC-979E-36DE5E3BAD20}"/>
              </a:ext>
            </a:extLst>
          </p:cNvPr>
          <p:cNvGrpSpPr/>
          <p:nvPr/>
        </p:nvGrpSpPr>
        <p:grpSpPr>
          <a:xfrm>
            <a:off x="4190968" y="181847"/>
            <a:ext cx="3757054" cy="3644347"/>
            <a:chOff x="3462063" y="0"/>
            <a:chExt cx="2610802" cy="2610802"/>
          </a:xfrm>
          <a:solidFill>
            <a:srgbClr val="92D050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6EFBAB-DFF0-41AD-ADC8-0DDBE722D355}"/>
                </a:ext>
              </a:extLst>
            </p:cNvPr>
            <p:cNvSpPr/>
            <p:nvPr/>
          </p:nvSpPr>
          <p:spPr>
            <a:xfrm>
              <a:off x="3462063" y="0"/>
              <a:ext cx="2610802" cy="26108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F47FFE45-619D-4F73-A1A3-2015CDFBE72C}"/>
                </a:ext>
              </a:extLst>
            </p:cNvPr>
            <p:cNvSpPr txBox="1"/>
            <p:nvPr/>
          </p:nvSpPr>
          <p:spPr>
            <a:xfrm>
              <a:off x="3810170" y="456890"/>
              <a:ext cx="1914588" cy="11748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800" b="1" kern="1200" dirty="0"/>
                <a:t>GREEN DEAL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BE" sz="2800" b="1" kern="1200" dirty="0"/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400" b="1" dirty="0"/>
                <a:t>CLIMATE LAW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600" b="1" dirty="0"/>
                <a:t>Minus 55% CO2 by 2030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600" b="1" dirty="0"/>
                <a:t>    Carbon neutral by 2050</a:t>
              </a:r>
              <a:endParaRPr lang="fr-BE" sz="1600" b="1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9B70A57-9BA8-4915-9B6F-B4B377FE9671}"/>
              </a:ext>
            </a:extLst>
          </p:cNvPr>
          <p:cNvGrpSpPr/>
          <p:nvPr/>
        </p:nvGrpSpPr>
        <p:grpSpPr>
          <a:xfrm>
            <a:off x="848138" y="1709530"/>
            <a:ext cx="4688215" cy="4664766"/>
            <a:chOff x="3010333" y="1686143"/>
            <a:chExt cx="2610802" cy="261080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0C8D2F-517D-4240-9E17-08031CF7732A}"/>
                </a:ext>
              </a:extLst>
            </p:cNvPr>
            <p:cNvSpPr/>
            <p:nvPr/>
          </p:nvSpPr>
          <p:spPr>
            <a:xfrm>
              <a:off x="3010333" y="1686143"/>
              <a:ext cx="2610802" cy="261080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CC36CB7E-A929-4732-ACC2-20CC72A8172E}"/>
                </a:ext>
              </a:extLst>
            </p:cNvPr>
            <p:cNvSpPr txBox="1"/>
            <p:nvPr/>
          </p:nvSpPr>
          <p:spPr>
            <a:xfrm>
              <a:off x="3590629" y="2677157"/>
              <a:ext cx="1566481" cy="1435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400" b="1" kern="1200" dirty="0"/>
                <a:t>SUSTAINABLE AND SMART MOBILITY STRATEGY</a:t>
              </a:r>
            </a:p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600" b="1" kern="1200" dirty="0"/>
                <a:t>82 actions 2021-2023</a:t>
              </a:r>
            </a:p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600" b="1" kern="1200" dirty="0" err="1"/>
                <a:t>Greening</a:t>
              </a:r>
              <a:r>
                <a:rPr lang="fr-BE" sz="1600" b="1" kern="1200" dirty="0"/>
                <a:t> transport</a:t>
              </a:r>
            </a:p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600" b="1" dirty="0" err="1"/>
                <a:t>Digitalisation&amp;Automation</a:t>
              </a:r>
              <a:endParaRPr lang="fr-BE" sz="1600" b="1" dirty="0"/>
            </a:p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600" b="1" dirty="0" err="1"/>
                <a:t>Resilient</a:t>
              </a:r>
              <a:r>
                <a:rPr lang="fr-BE" sz="1600" b="1" dirty="0"/>
                <a:t> &amp; </a:t>
              </a:r>
              <a:r>
                <a:rPr lang="fr-BE" sz="1600" b="1" dirty="0" err="1"/>
                <a:t>safe</a:t>
              </a:r>
              <a:r>
                <a:rPr lang="fr-BE" sz="1600" b="1" dirty="0"/>
                <a:t> &amp; social</a:t>
              </a:r>
            </a:p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BE" sz="1400" b="1" kern="1200" dirty="0"/>
            </a:p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BE" b="1" kern="1200" dirty="0"/>
            </a:p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BE" sz="1600" b="1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00CD0E0-D362-4775-BC79-6F408532EFF6}"/>
              </a:ext>
            </a:extLst>
          </p:cNvPr>
          <p:cNvGrpSpPr/>
          <p:nvPr/>
        </p:nvGrpSpPr>
        <p:grpSpPr>
          <a:xfrm>
            <a:off x="4900601" y="3192858"/>
            <a:ext cx="3289241" cy="3181438"/>
            <a:chOff x="7147325" y="1516832"/>
            <a:chExt cx="2610802" cy="261080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03990E5-385A-4830-9FE0-E0E40D61059C}"/>
                </a:ext>
              </a:extLst>
            </p:cNvPr>
            <p:cNvSpPr/>
            <p:nvPr/>
          </p:nvSpPr>
          <p:spPr>
            <a:xfrm>
              <a:off x="7147325" y="1516832"/>
              <a:ext cx="2610802" cy="26108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CDE48D83-5EB5-4A2E-AFCF-D1BD143097C2}"/>
                </a:ext>
              </a:extLst>
            </p:cNvPr>
            <p:cNvSpPr txBox="1"/>
            <p:nvPr/>
          </p:nvSpPr>
          <p:spPr>
            <a:xfrm>
              <a:off x="7715545" y="2190811"/>
              <a:ext cx="1566481" cy="1435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000" b="1" kern="1200" dirty="0"/>
                <a:t>FIT FOR 55 PACKAGE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000" b="1" kern="1200" dirty="0"/>
                <a:t>+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000" b="1" kern="1200" dirty="0"/>
                <a:t>EFFICIENT AND GREEN MOBILITY PACKAGE *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600" b="1" kern="1200" dirty="0" err="1"/>
                <a:t>December</a:t>
              </a:r>
              <a:r>
                <a:rPr lang="fr-BE" sz="1600" b="1" kern="1200" dirty="0"/>
                <a:t> 2021 </a:t>
              </a:r>
            </a:p>
          </p:txBody>
        </p:sp>
      </p:grp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601A8C2-F489-4FBB-A1D3-5DAC0B63AF08}"/>
              </a:ext>
            </a:extLst>
          </p:cNvPr>
          <p:cNvSpPr/>
          <p:nvPr/>
        </p:nvSpPr>
        <p:spPr>
          <a:xfrm flipH="1">
            <a:off x="6029739" y="1097574"/>
            <a:ext cx="79513" cy="36026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8232E9-2C1B-4A47-9115-CBBAE75A5AB0}"/>
              </a:ext>
            </a:extLst>
          </p:cNvPr>
          <p:cNvSpPr txBox="1"/>
          <p:nvPr/>
        </p:nvSpPr>
        <p:spPr>
          <a:xfrm>
            <a:off x="9344212" y="4625173"/>
            <a:ext cx="1999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*TEN-T, ITS, new EU </a:t>
            </a:r>
            <a:r>
              <a:rPr lang="fr-BE" sz="1200" dirty="0" err="1"/>
              <a:t>urban</a:t>
            </a:r>
            <a:r>
              <a:rPr lang="fr-BE" sz="1200" dirty="0"/>
              <a:t> </a:t>
            </a:r>
          </a:p>
          <a:p>
            <a:r>
              <a:rPr lang="fr-BE" sz="1200" dirty="0" err="1"/>
              <a:t>mobility</a:t>
            </a:r>
            <a:r>
              <a:rPr lang="fr-BE" sz="1200" dirty="0"/>
              <a:t> </a:t>
            </a:r>
            <a:r>
              <a:rPr lang="fr-BE" sz="1200" dirty="0" err="1"/>
              <a:t>framework</a:t>
            </a:r>
            <a:r>
              <a:rPr lang="fr-BE" sz="1200" dirty="0"/>
              <a:t>, </a:t>
            </a:r>
          </a:p>
          <a:p>
            <a:r>
              <a:rPr lang="fr-BE" sz="1200" dirty="0"/>
              <a:t>rail </a:t>
            </a:r>
            <a:r>
              <a:rPr lang="fr-BE" sz="1200" dirty="0" err="1"/>
              <a:t>passengers</a:t>
            </a:r>
            <a:r>
              <a:rPr lang="fr-BE" sz="1200" dirty="0"/>
              <a:t> + </a:t>
            </a:r>
            <a:r>
              <a:rPr lang="fr-BE" sz="1200" dirty="0" err="1"/>
              <a:t>freight</a:t>
            </a:r>
            <a:r>
              <a:rPr lang="fr-BE" sz="1200" dirty="0"/>
              <a:t> </a:t>
            </a:r>
          </a:p>
          <a:p>
            <a:r>
              <a:rPr lang="fr-BE" sz="1200" dirty="0"/>
              <a:t>corridor initiatives</a:t>
            </a:r>
          </a:p>
          <a:p>
            <a:r>
              <a:rPr lang="fr-BE" sz="1200" b="1" dirty="0">
                <a:solidFill>
                  <a:srgbClr val="FF0000"/>
                </a:solidFill>
              </a:rPr>
              <a:t>+ Council </a:t>
            </a:r>
            <a:r>
              <a:rPr lang="fr-BE" sz="1200" b="1" dirty="0" err="1">
                <a:solidFill>
                  <a:srgbClr val="FF0000"/>
                </a:solidFill>
              </a:rPr>
              <a:t>Recommendations</a:t>
            </a:r>
            <a:endParaRPr lang="fr-BE" sz="1200" b="1" dirty="0">
              <a:solidFill>
                <a:srgbClr val="FF0000"/>
              </a:solidFill>
            </a:endParaRPr>
          </a:p>
          <a:p>
            <a:r>
              <a:rPr lang="fr-BE" sz="1200" b="1" dirty="0">
                <a:solidFill>
                  <a:srgbClr val="FF0000"/>
                </a:solidFill>
              </a:rPr>
              <a:t> to </a:t>
            </a:r>
            <a:r>
              <a:rPr lang="fr-BE" sz="1200" b="1" dirty="0" err="1">
                <a:solidFill>
                  <a:srgbClr val="FF0000"/>
                </a:solidFill>
              </a:rPr>
              <a:t>address</a:t>
            </a:r>
            <a:r>
              <a:rPr lang="fr-BE" sz="1200" b="1" dirty="0">
                <a:solidFill>
                  <a:srgbClr val="FF0000"/>
                </a:solidFill>
              </a:rPr>
              <a:t> social and </a:t>
            </a:r>
          </a:p>
          <a:p>
            <a:r>
              <a:rPr lang="fr-BE" sz="1200" b="1" dirty="0">
                <a:solidFill>
                  <a:srgbClr val="FF0000"/>
                </a:solidFill>
              </a:rPr>
              <a:t>labour aspects of the climat </a:t>
            </a:r>
          </a:p>
          <a:p>
            <a:r>
              <a:rPr lang="fr-BE" sz="1200" b="1" dirty="0">
                <a:solidFill>
                  <a:srgbClr val="FF0000"/>
                </a:solidFill>
              </a:rPr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260637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269BA0A-2DD2-4A9A-A076-03554328B582}"/>
              </a:ext>
            </a:extLst>
          </p:cNvPr>
          <p:cNvGrpSpPr/>
          <p:nvPr/>
        </p:nvGrpSpPr>
        <p:grpSpPr>
          <a:xfrm>
            <a:off x="2260092" y="366509"/>
            <a:ext cx="9931908" cy="932204"/>
            <a:chOff x="514780" y="189664"/>
            <a:chExt cx="7432764" cy="1520941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70D0A8D7-BCDE-4AC9-9F38-7FAF5C493957}"/>
                </a:ext>
              </a:extLst>
            </p:cNvPr>
            <p:cNvSpPr/>
            <p:nvPr/>
          </p:nvSpPr>
          <p:spPr>
            <a:xfrm>
              <a:off x="1392038" y="189664"/>
              <a:ext cx="6555506" cy="1520941"/>
            </a:xfrm>
            <a:prstGeom prst="homePlate">
              <a:avLst/>
            </a:prstGeom>
            <a:solidFill>
              <a:srgbClr val="43B02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Arrow: Pentagon 4">
              <a:extLst>
                <a:ext uri="{FF2B5EF4-FFF2-40B4-BE49-F238E27FC236}">
                  <a16:creationId xmlns:a16="http://schemas.microsoft.com/office/drawing/2014/main" id="{F7E9494C-BB63-4781-AC47-D251A0BE9FC2}"/>
                </a:ext>
              </a:extLst>
            </p:cNvPr>
            <p:cNvSpPr txBox="1"/>
            <p:nvPr/>
          </p:nvSpPr>
          <p:spPr>
            <a:xfrm>
              <a:off x="514780" y="433422"/>
              <a:ext cx="5882277" cy="402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503" tIns="68580" rIns="128016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spc="100" dirty="0">
                <a:solidFill>
                  <a:schemeClr val="bg1"/>
                </a:solidFill>
                <a:latin typeface="League Gothic" panose="00000500000000000000" pitchFamily="50" charset="0"/>
                <a:ea typeface="Verdana" panose="020B0604030504040204" pitchFamily="34" charset="0"/>
                <a:cs typeface="Verdana" charset="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400" kern="1200" spc="100" dirty="0">
                <a:latin typeface="League Gothic" panose="00000500000000000000" pitchFamily="50" charset="0"/>
              </a:endParaRPr>
            </a:p>
          </p:txBody>
        </p:sp>
      </p:grp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218DA6CF-BF4D-4334-A981-AF507E73E33F}"/>
              </a:ext>
            </a:extLst>
          </p:cNvPr>
          <p:cNvSpPr/>
          <p:nvPr/>
        </p:nvSpPr>
        <p:spPr>
          <a:xfrm rot="5400000">
            <a:off x="462493" y="-438655"/>
            <a:ext cx="2944648" cy="3869635"/>
          </a:xfrm>
          <a:prstGeom prst="rtTriangle">
            <a:avLst/>
          </a:prstGeom>
          <a:solidFill>
            <a:srgbClr val="005EB8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 b="1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A0A923B4-9554-4C76-9650-8492F433EA6F}"/>
              </a:ext>
            </a:extLst>
          </p:cNvPr>
          <p:cNvSpPr/>
          <p:nvPr/>
        </p:nvSpPr>
        <p:spPr>
          <a:xfrm rot="16200000">
            <a:off x="9201084" y="3867082"/>
            <a:ext cx="2821291" cy="3160542"/>
          </a:xfrm>
          <a:prstGeom prst="rtTriangle">
            <a:avLst/>
          </a:prstGeom>
          <a:solidFill>
            <a:srgbClr val="43B02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3B02A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B6D73B-276D-4350-9EEA-20CAB89D5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1" y="4549186"/>
            <a:ext cx="1912759" cy="17665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46F3AF-F676-4433-9EE0-D710057A0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99" y="5081053"/>
            <a:ext cx="1730001" cy="17769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4E8A89-C9FA-493C-8AE8-9A5A6FF866AE}"/>
              </a:ext>
            </a:extLst>
          </p:cNvPr>
          <p:cNvSpPr txBox="1"/>
          <p:nvPr/>
        </p:nvSpPr>
        <p:spPr>
          <a:xfrm>
            <a:off x="3869635" y="611690"/>
            <a:ext cx="88431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000" b="1" dirty="0"/>
              <a:t>SUSTAINABLE AND SMART MOBILITY STRATEGY  -   </a:t>
            </a:r>
            <a:r>
              <a:rPr lang="fr-BE" sz="2000" b="1" dirty="0" err="1"/>
              <a:t>What</a:t>
            </a:r>
            <a:r>
              <a:rPr lang="fr-BE" sz="2000" b="1" dirty="0"/>
              <a:t> </a:t>
            </a:r>
            <a:r>
              <a:rPr lang="fr-BE" sz="2000" b="1" dirty="0" err="1"/>
              <a:t>is</a:t>
            </a:r>
            <a:r>
              <a:rPr lang="fr-BE" sz="2000" b="1" dirty="0"/>
              <a:t> </a:t>
            </a:r>
            <a:r>
              <a:rPr lang="fr-BE" sz="2000" b="1" dirty="0" err="1"/>
              <a:t>it</a:t>
            </a:r>
            <a:r>
              <a:rPr lang="fr-BE" sz="2000" b="1" dirty="0"/>
              <a:t> about?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3A509E-0CAE-434D-AA0E-3834E7BB42E6}"/>
              </a:ext>
            </a:extLst>
          </p:cNvPr>
          <p:cNvSpPr txBox="1"/>
          <p:nvPr/>
        </p:nvSpPr>
        <p:spPr>
          <a:xfrm>
            <a:off x="1485723" y="1955212"/>
            <a:ext cx="1022068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sz="2800" dirty="0" err="1"/>
              <a:t>Commission’s</a:t>
            </a:r>
            <a:r>
              <a:rPr lang="fr-BE" sz="2800" dirty="0"/>
              <a:t> transport </a:t>
            </a:r>
            <a:r>
              <a:rPr lang="fr-BE" sz="2800" dirty="0" err="1"/>
              <a:t>policy</a:t>
            </a:r>
            <a:r>
              <a:rPr lang="fr-BE" sz="2800" dirty="0"/>
              <a:t> </a:t>
            </a:r>
            <a:r>
              <a:rPr lang="fr-BE" sz="2800" dirty="0" err="1"/>
              <a:t>work</a:t>
            </a:r>
            <a:r>
              <a:rPr lang="fr-BE" sz="2800" dirty="0"/>
              <a:t> program for the </a:t>
            </a:r>
            <a:r>
              <a:rPr lang="fr-BE" sz="2800" dirty="0" err="1"/>
              <a:t>next</a:t>
            </a:r>
            <a:r>
              <a:rPr lang="fr-BE" sz="2800" dirty="0"/>
              <a:t> </a:t>
            </a:r>
            <a:r>
              <a:rPr lang="fr-BE" sz="2800" dirty="0" err="1"/>
              <a:t>years</a:t>
            </a:r>
            <a:r>
              <a:rPr lang="fr-BE" sz="2800" dirty="0"/>
              <a:t> (</a:t>
            </a:r>
            <a:r>
              <a:rPr lang="fr-BE" sz="2800" dirty="0" err="1"/>
              <a:t>following</a:t>
            </a:r>
            <a:r>
              <a:rPr lang="fr-BE" sz="2800" dirty="0"/>
              <a:t> White Papers </a:t>
            </a:r>
            <a:r>
              <a:rPr lang="fr-BE" sz="2800" dirty="0" err="1"/>
              <a:t>from</a:t>
            </a:r>
            <a:r>
              <a:rPr lang="fr-BE" sz="2800" dirty="0"/>
              <a:t> 2001, 2011)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sz="2800" dirty="0" err="1"/>
              <a:t>Basically</a:t>
            </a:r>
            <a:r>
              <a:rPr lang="fr-BE" sz="2800" dirty="0"/>
              <a:t>: </a:t>
            </a:r>
            <a:r>
              <a:rPr lang="fr-BE" sz="2800" dirty="0" err="1"/>
              <a:t>strategy</a:t>
            </a:r>
            <a:r>
              <a:rPr lang="fr-BE" sz="2800" dirty="0"/>
              <a:t> to </a:t>
            </a:r>
            <a:r>
              <a:rPr lang="fr-BE" sz="2800" dirty="0" err="1"/>
              <a:t>implement</a:t>
            </a:r>
            <a:r>
              <a:rPr lang="fr-BE" sz="2800" dirty="0"/>
              <a:t> the transport </a:t>
            </a:r>
            <a:r>
              <a:rPr lang="fr-BE" sz="2800" dirty="0" err="1"/>
              <a:t>related</a:t>
            </a:r>
            <a:r>
              <a:rPr lang="fr-BE" sz="2800" dirty="0"/>
              <a:t> climat goals of the GREEN DEAL for Europe (Paris Agreement)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sz="2800" dirty="0"/>
              <a:t>GREEN DEAL: CO2 </a:t>
            </a:r>
            <a:r>
              <a:rPr lang="fr-BE" sz="2800" dirty="0" err="1"/>
              <a:t>emmissions</a:t>
            </a:r>
            <a:r>
              <a:rPr lang="fr-BE" sz="2800" dirty="0"/>
              <a:t> - 55% by 2030, </a:t>
            </a:r>
            <a:r>
              <a:rPr lang="fr-BE" sz="2800" dirty="0" err="1"/>
              <a:t>cabon</a:t>
            </a:r>
            <a:r>
              <a:rPr lang="fr-BE" sz="2800" dirty="0"/>
              <a:t> neutral continent by 2050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sz="2800" dirty="0"/>
              <a:t>TRANSPORT: - 90% of transport </a:t>
            </a:r>
            <a:r>
              <a:rPr lang="fr-BE" sz="2800" dirty="0" err="1"/>
              <a:t>related</a:t>
            </a:r>
            <a:r>
              <a:rPr lang="fr-BE" sz="2800" dirty="0"/>
              <a:t> CO2 </a:t>
            </a:r>
            <a:r>
              <a:rPr lang="fr-BE" sz="2800" dirty="0" err="1"/>
              <a:t>emissions</a:t>
            </a:r>
            <a:r>
              <a:rPr lang="fr-BE" sz="2800" dirty="0"/>
              <a:t> by 2050 (1990 basis)</a:t>
            </a:r>
          </a:p>
          <a:p>
            <a:endParaRPr lang="fr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7C6FE-FB65-489C-B824-665F30360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45" y="103482"/>
            <a:ext cx="1816765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3995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269BA0A-2DD2-4A9A-A076-03554328B582}"/>
              </a:ext>
            </a:extLst>
          </p:cNvPr>
          <p:cNvGrpSpPr/>
          <p:nvPr/>
        </p:nvGrpSpPr>
        <p:grpSpPr>
          <a:xfrm>
            <a:off x="2260092" y="366509"/>
            <a:ext cx="9931908" cy="932204"/>
            <a:chOff x="514780" y="189664"/>
            <a:chExt cx="7432764" cy="1520941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70D0A8D7-BCDE-4AC9-9F38-7FAF5C493957}"/>
                </a:ext>
              </a:extLst>
            </p:cNvPr>
            <p:cNvSpPr/>
            <p:nvPr/>
          </p:nvSpPr>
          <p:spPr>
            <a:xfrm>
              <a:off x="1392038" y="189664"/>
              <a:ext cx="6555506" cy="1520941"/>
            </a:xfrm>
            <a:prstGeom prst="homePlate">
              <a:avLst/>
            </a:prstGeom>
            <a:solidFill>
              <a:srgbClr val="43B02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Arrow: Pentagon 4">
              <a:extLst>
                <a:ext uri="{FF2B5EF4-FFF2-40B4-BE49-F238E27FC236}">
                  <a16:creationId xmlns:a16="http://schemas.microsoft.com/office/drawing/2014/main" id="{F7E9494C-BB63-4781-AC47-D251A0BE9FC2}"/>
                </a:ext>
              </a:extLst>
            </p:cNvPr>
            <p:cNvSpPr txBox="1"/>
            <p:nvPr/>
          </p:nvSpPr>
          <p:spPr>
            <a:xfrm>
              <a:off x="514780" y="433422"/>
              <a:ext cx="5882277" cy="402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503" tIns="68580" rIns="128016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spc="100" dirty="0">
                <a:solidFill>
                  <a:schemeClr val="bg1"/>
                </a:solidFill>
                <a:latin typeface="League Gothic" panose="00000500000000000000" pitchFamily="50" charset="0"/>
                <a:ea typeface="Verdana" panose="020B0604030504040204" pitchFamily="34" charset="0"/>
                <a:cs typeface="Verdana" charset="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400" kern="1200" spc="100" dirty="0">
                <a:latin typeface="League Gothic" panose="00000500000000000000" pitchFamily="50" charset="0"/>
              </a:endParaRPr>
            </a:p>
          </p:txBody>
        </p:sp>
      </p:grp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218DA6CF-BF4D-4334-A981-AF507E73E33F}"/>
              </a:ext>
            </a:extLst>
          </p:cNvPr>
          <p:cNvSpPr/>
          <p:nvPr/>
        </p:nvSpPr>
        <p:spPr>
          <a:xfrm rot="5400000">
            <a:off x="462493" y="-438655"/>
            <a:ext cx="2944648" cy="3869635"/>
          </a:xfrm>
          <a:prstGeom prst="rtTriangle">
            <a:avLst/>
          </a:prstGeom>
          <a:solidFill>
            <a:srgbClr val="005EB8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 b="1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A0A923B4-9554-4C76-9650-8492F433EA6F}"/>
              </a:ext>
            </a:extLst>
          </p:cNvPr>
          <p:cNvSpPr/>
          <p:nvPr/>
        </p:nvSpPr>
        <p:spPr>
          <a:xfrm rot="16200000">
            <a:off x="9201084" y="3867082"/>
            <a:ext cx="2821291" cy="3160542"/>
          </a:xfrm>
          <a:prstGeom prst="rtTriangle">
            <a:avLst/>
          </a:prstGeom>
          <a:solidFill>
            <a:srgbClr val="43B02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3B02A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B6D73B-276D-4350-9EEA-20CAB89D5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1" y="4549186"/>
            <a:ext cx="1912759" cy="17665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46F3AF-F676-4433-9EE0-D710057A0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99" y="5081053"/>
            <a:ext cx="1730001" cy="17769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4E8A89-C9FA-493C-8AE8-9A5A6FF866AE}"/>
              </a:ext>
            </a:extLst>
          </p:cNvPr>
          <p:cNvSpPr txBox="1"/>
          <p:nvPr/>
        </p:nvSpPr>
        <p:spPr>
          <a:xfrm>
            <a:off x="3869635" y="611690"/>
            <a:ext cx="88431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000" b="1" dirty="0"/>
              <a:t>SUSTAINABLE AND SMART MOBILITY STRATEGY  -   </a:t>
            </a:r>
            <a:r>
              <a:rPr lang="fr-BE" sz="2000" b="1" dirty="0" err="1"/>
              <a:t>What</a:t>
            </a:r>
            <a:r>
              <a:rPr lang="fr-BE" sz="2000" b="1" dirty="0"/>
              <a:t> </a:t>
            </a:r>
            <a:r>
              <a:rPr lang="fr-BE" sz="2000" b="1" dirty="0" err="1"/>
              <a:t>is</a:t>
            </a:r>
            <a:r>
              <a:rPr lang="fr-BE" sz="2000" b="1" dirty="0"/>
              <a:t> </a:t>
            </a:r>
            <a:r>
              <a:rPr lang="fr-BE" sz="2000" b="1" dirty="0" err="1"/>
              <a:t>it</a:t>
            </a:r>
            <a:r>
              <a:rPr lang="fr-BE" sz="2000" b="1" dirty="0"/>
              <a:t> about?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3A509E-0CAE-434D-AA0E-3834E7BB42E6}"/>
              </a:ext>
            </a:extLst>
          </p:cNvPr>
          <p:cNvSpPr txBox="1"/>
          <p:nvPr/>
        </p:nvSpPr>
        <p:spPr>
          <a:xfrm>
            <a:off x="1427972" y="1877921"/>
            <a:ext cx="102206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/>
              <a:t>10 Flagships, 14 </a:t>
            </a:r>
            <a:r>
              <a:rPr lang="fr-BE" sz="2800" dirty="0" err="1"/>
              <a:t>Milestones</a:t>
            </a:r>
            <a:r>
              <a:rPr lang="fr-BE" sz="2800" dirty="0"/>
              <a:t>, 82 Action Points (2021 – 2024)</a:t>
            </a:r>
          </a:p>
          <a:p>
            <a:endParaRPr lang="fr-BE" sz="2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BE" sz="2800" b="1" dirty="0" err="1">
                <a:solidFill>
                  <a:srgbClr val="FF0000"/>
                </a:solidFill>
              </a:rPr>
              <a:t>Sustainable</a:t>
            </a:r>
            <a:r>
              <a:rPr lang="fr-BE" sz="2800" b="1" dirty="0">
                <a:solidFill>
                  <a:srgbClr val="FF0000"/>
                </a:solidFill>
              </a:rPr>
              <a:t> </a:t>
            </a:r>
            <a:r>
              <a:rPr lang="fr-BE" sz="2800" b="1" dirty="0" err="1">
                <a:solidFill>
                  <a:srgbClr val="FF0000"/>
                </a:solidFill>
              </a:rPr>
              <a:t>mobility</a:t>
            </a:r>
            <a:r>
              <a:rPr lang="fr-BE" sz="2800" b="1" dirty="0">
                <a:solidFill>
                  <a:srgbClr val="FF0000"/>
                </a:solidFill>
              </a:rPr>
              <a:t>: </a:t>
            </a:r>
            <a:r>
              <a:rPr lang="fr-BE" sz="2800" dirty="0" err="1"/>
              <a:t>greening</a:t>
            </a:r>
            <a:r>
              <a:rPr lang="fr-BE" sz="2800" dirty="0"/>
              <a:t> transport </a:t>
            </a:r>
            <a:r>
              <a:rPr lang="fr-BE" sz="2800" dirty="0" err="1"/>
              <a:t>through</a:t>
            </a:r>
            <a:r>
              <a:rPr lang="fr-BE" sz="2800" dirty="0"/>
              <a:t> </a:t>
            </a:r>
            <a:r>
              <a:rPr lang="fr-BE" sz="2800" dirty="0" err="1"/>
              <a:t>technology</a:t>
            </a:r>
            <a:r>
              <a:rPr lang="fr-BE" sz="2800" dirty="0"/>
              <a:t>, alternative fuels, </a:t>
            </a:r>
            <a:r>
              <a:rPr lang="fr-BE" sz="2800" dirty="0" err="1"/>
              <a:t>investment</a:t>
            </a:r>
            <a:r>
              <a:rPr lang="fr-BE" sz="2800" dirty="0"/>
              <a:t> in </a:t>
            </a:r>
            <a:r>
              <a:rPr lang="fr-BE" sz="2800" dirty="0" err="1"/>
              <a:t>charging</a:t>
            </a:r>
            <a:r>
              <a:rPr lang="fr-BE" sz="2800" dirty="0"/>
              <a:t> stations, </a:t>
            </a:r>
            <a:r>
              <a:rPr lang="fr-BE" sz="2800" dirty="0" err="1"/>
              <a:t>inreasing</a:t>
            </a:r>
            <a:r>
              <a:rPr lang="fr-BE" sz="2800" dirty="0"/>
              <a:t> </a:t>
            </a:r>
            <a:r>
              <a:rPr lang="fr-BE" sz="2800" dirty="0" err="1"/>
              <a:t>offer</a:t>
            </a:r>
            <a:r>
              <a:rPr lang="fr-BE" sz="2800" dirty="0"/>
              <a:t> of alternative transport modes, internalisation of </a:t>
            </a:r>
            <a:r>
              <a:rPr lang="fr-BE" sz="2800" dirty="0" err="1"/>
              <a:t>external</a:t>
            </a:r>
            <a:r>
              <a:rPr lang="fr-BE" sz="2800" dirty="0"/>
              <a:t> </a:t>
            </a:r>
            <a:r>
              <a:rPr lang="fr-BE" sz="2800" dirty="0" err="1"/>
              <a:t>costs</a:t>
            </a:r>
            <a:r>
              <a:rPr lang="fr-BE" sz="2800" dirty="0"/>
              <a:t> (</a:t>
            </a:r>
            <a:r>
              <a:rPr lang="fr-BE" sz="2800" dirty="0" err="1"/>
              <a:t>polluter</a:t>
            </a:r>
            <a:r>
              <a:rPr lang="fr-BE" sz="2800" dirty="0"/>
              <a:t> / user </a:t>
            </a:r>
            <a:r>
              <a:rPr lang="fr-BE" sz="2800" dirty="0" err="1"/>
              <a:t>pay</a:t>
            </a:r>
            <a:r>
              <a:rPr lang="fr-BE" sz="2800" dirty="0"/>
              <a:t> </a:t>
            </a:r>
            <a:r>
              <a:rPr lang="fr-BE" sz="2800" dirty="0" err="1"/>
              <a:t>principles</a:t>
            </a:r>
            <a:r>
              <a:rPr lang="fr-BE" sz="2800" dirty="0"/>
              <a:t>)</a:t>
            </a:r>
          </a:p>
          <a:p>
            <a:pPr lvl="1"/>
            <a:endParaRPr lang="fr-BE" sz="1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BE" sz="2800" b="1" dirty="0">
                <a:solidFill>
                  <a:srgbClr val="FF0000"/>
                </a:solidFill>
              </a:rPr>
              <a:t>smart </a:t>
            </a:r>
            <a:r>
              <a:rPr lang="fr-BE" sz="2800" b="1" dirty="0" err="1">
                <a:solidFill>
                  <a:srgbClr val="FF0000"/>
                </a:solidFill>
              </a:rPr>
              <a:t>mobility</a:t>
            </a:r>
            <a:r>
              <a:rPr lang="fr-BE" sz="2800" b="1" dirty="0">
                <a:solidFill>
                  <a:srgbClr val="FF0000"/>
                </a:solidFill>
              </a:rPr>
              <a:t>:</a:t>
            </a:r>
            <a:r>
              <a:rPr lang="fr-BE" sz="2800" dirty="0"/>
              <a:t> digitalisation &amp; automation</a:t>
            </a:r>
          </a:p>
          <a:p>
            <a:pPr lvl="1"/>
            <a:endParaRPr lang="fr-BE" sz="2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BE" sz="2800" b="1" dirty="0" err="1">
                <a:solidFill>
                  <a:srgbClr val="FF0000"/>
                </a:solidFill>
              </a:rPr>
              <a:t>resilient</a:t>
            </a:r>
            <a:r>
              <a:rPr lang="fr-BE" sz="2800" b="1" dirty="0">
                <a:solidFill>
                  <a:srgbClr val="FF0000"/>
                </a:solidFill>
              </a:rPr>
              <a:t> </a:t>
            </a:r>
            <a:r>
              <a:rPr lang="fr-BE" sz="2800" b="1" dirty="0" err="1">
                <a:solidFill>
                  <a:srgbClr val="FF0000"/>
                </a:solidFill>
              </a:rPr>
              <a:t>mobility</a:t>
            </a:r>
            <a:r>
              <a:rPr lang="fr-BE" sz="2800" b="1" dirty="0">
                <a:solidFill>
                  <a:srgbClr val="FF0000"/>
                </a:solidFill>
              </a:rPr>
              <a:t>: </a:t>
            </a:r>
            <a:r>
              <a:rPr lang="fr-BE" sz="2800" dirty="0" err="1"/>
              <a:t>internal</a:t>
            </a:r>
            <a:r>
              <a:rPr lang="fr-BE" sz="2800" dirty="0"/>
              <a:t> </a:t>
            </a:r>
            <a:r>
              <a:rPr lang="fr-BE" sz="2800" dirty="0" err="1"/>
              <a:t>market</a:t>
            </a:r>
            <a:r>
              <a:rPr lang="fr-BE" sz="2800" dirty="0"/>
              <a:t>, </a:t>
            </a:r>
            <a:r>
              <a:rPr lang="fr-BE" sz="2800" dirty="0" err="1"/>
              <a:t>passengers</a:t>
            </a:r>
            <a:r>
              <a:rPr lang="fr-BE" sz="2800" dirty="0"/>
              <a:t>, transport </a:t>
            </a:r>
            <a:r>
              <a:rPr lang="fr-BE" sz="2800" dirty="0" err="1"/>
              <a:t>workers</a:t>
            </a:r>
            <a:r>
              <a:rPr lang="fr-BE" sz="2800" dirty="0"/>
              <a:t>,  </a:t>
            </a:r>
            <a:r>
              <a:rPr lang="fr-BE" sz="2800" dirty="0" err="1"/>
              <a:t>safety</a:t>
            </a:r>
            <a:r>
              <a:rPr lang="fr-BE" sz="2800" dirty="0"/>
              <a:t> &amp; </a:t>
            </a:r>
            <a:r>
              <a:rPr lang="fr-BE" sz="2800" dirty="0" err="1"/>
              <a:t>security</a:t>
            </a:r>
            <a:endParaRPr lang="fr-BE" sz="2800" dirty="0"/>
          </a:p>
          <a:p>
            <a:endParaRPr lang="fr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7C6FE-FB65-489C-B824-665F30360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45" y="103482"/>
            <a:ext cx="1816765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1584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20192101 New General Presentation</Template>
  <TotalTime>0</TotalTime>
  <Words>1026</Words>
  <Application>Microsoft Office PowerPoint</Application>
  <PresentationFormat>Widescreen</PresentationFormat>
  <Paragraphs>138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(Headings)</vt:lpstr>
      <vt:lpstr>Calibri Light</vt:lpstr>
      <vt:lpstr>League Gothic</vt:lpstr>
      <vt:lpstr>Neue Haas Unica W1G</vt:lpstr>
      <vt:lpstr>Neue Haas Unica W1G Black</vt:lpstr>
      <vt:lpstr>Neue Haas Unica W1G Medium</vt:lpstr>
      <vt:lpstr>Source Sans Pro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ETF Sectoral Structure</vt:lpstr>
      <vt:lpstr>ETF Horizontal + Sectoral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« Winter Package »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Begüm Boynukalin</dc:creator>
  <cp:lastModifiedBy>Celia McClements</cp:lastModifiedBy>
  <cp:revision>22</cp:revision>
  <dcterms:created xsi:type="dcterms:W3CDTF">2022-02-17T12:18:18Z</dcterms:created>
  <dcterms:modified xsi:type="dcterms:W3CDTF">2022-12-13T14:51:21Z</dcterms:modified>
</cp:coreProperties>
</file>