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83" r:id="rId3"/>
    <p:sldId id="446" r:id="rId4"/>
    <p:sldId id="421" r:id="rId5"/>
    <p:sldId id="425" r:id="rId6"/>
    <p:sldId id="447" r:id="rId7"/>
    <p:sldId id="448" r:id="rId8"/>
    <p:sldId id="440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0A0B8-319D-487B-B8C3-23BE6180C38E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46840-471C-4212-91D7-5EB563D5A36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8903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C032-8CE2-412D-8851-D6175C0B8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B8795-1AEE-4609-817B-69EC09701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46AD0-9292-4651-85EC-363B4F41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DAD5C-2495-4355-A783-C92A2780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A30E1-07C8-499D-A79C-6CA0BEA7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955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24A1-F51A-40B4-AE5C-C25599A7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101EC-AA48-4D13-983D-CAFB4F267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D974C-FC17-4ACD-B506-8107F0F9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39244-B9BC-428C-9047-DAF358D9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B446F-9938-40AD-8E2E-C5FE7137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35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2753C-624C-4BA8-AD37-F364227A4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9E1BA-CF00-4E62-A8E1-86517F3CD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0963E-EAEE-4911-950A-87C8C5FB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0DDFA-C366-4D51-98E1-4533A3B2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6B4D2-A287-4547-A55A-69C589B7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391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EC92-DAC6-45FE-8F48-FC6329E2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45AE-4927-4341-9627-59E221556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7A949-6107-4D38-AB6E-39EB24E5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1D171-C0AB-4C96-8621-303E3F38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6239-CB3A-4D11-9CC3-FE6B81D7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497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8CA9-207D-45D3-8214-D3857FE2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5EAD3-DC89-473E-A050-0E951EE1D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2BE4-9909-4C21-B42A-C9EA72AC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C3C2D-7F03-4E16-91C8-B467048F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062A-F2CE-418C-951E-5BCDE204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207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EB97-6650-4323-AFF4-1AD9DF8A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81B2-8934-459D-BCC6-192E985A1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0CA35-CD83-4B1A-A811-6E8C99BFA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F5839-6D8D-4955-AF18-ABFEDBF2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8E365-1633-4484-A164-235B536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7AF45-CCFB-4BC4-BA05-9EAA61E9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879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5C6C-29C1-43EF-AB26-0847E272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77BD8-0267-4727-A6DC-F7F141739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8F449-CC01-444F-AD68-A828CA87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E0FC6-1BED-4C2D-BE05-C6891C356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FFCDC-96C7-4AB9-8B00-314BD5865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0C852-7142-4D62-B8A1-483BD61B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3BA5A-4E95-4A2C-BF80-69863D32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66816-14ED-4C13-8D3A-2AEB14CC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C23B-25CE-4EFE-A7A5-254CFF24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05864-43F3-4D5E-94B8-961785C5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9415A-064B-4D6A-BCD7-0FABCBBF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A580E-B01C-4534-867A-2D7EF449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0991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90250-B11A-46D4-A71C-C6390A7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7301B-7837-4B3A-B0F8-CF1CB41C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EA1B0-CA34-401C-9312-65A796B9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4924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884A-348C-44EC-8465-6F72FEC9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5B18-E205-4E24-A3D0-C862398D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6C978-79EF-434B-842F-7FB825E76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1554-2A1C-4722-BAAB-2242E24C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2B519-147E-43C3-8B50-26AB8866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3FD41-709B-4D7D-9E7F-4D22E2B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113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A345-3515-4085-99A5-AEF51B22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942B2-E3A2-4911-9DA7-E05D5E0E4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5B445-FF2E-4E6C-982F-7C483FA06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41FA3-1B78-4745-8FB6-8A0797FD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D91F0-D4B5-415A-9719-11517132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1557E-5121-4F3C-AC95-A99D24B1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3670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B045BE-B14C-441B-895E-8CE13EE4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AA52-4A7E-4A16-9E24-870A6682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CAAB-F51F-42E5-B2BD-2C53899FA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AD52-83DF-4365-8FF4-8FA9B35D90C6}" type="datetimeFigureOut">
              <a:rPr lang="en-BE" smtClean="0"/>
              <a:t>13/12/2022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CE52-F2AB-4404-9A2A-A83B54AAA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34B59-CD9E-412E-8BC3-28D3DC443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88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etf-europe.org/wp-content/uploads/2022/09/Sustainable-Aviation-Landing-Desirable-Jobs-ETF.pdf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uropean-transport-workers'-federation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f-europe.org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CB10B2-FE70-4258-A0E1-99FF88190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4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755373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"/>
              </a:rPr>
              <a:t>ILO JUST TRANSITION GUIDELINES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DF6113-6D3E-6759-F7C1-B7C7FECCDA7C}"/>
              </a:ext>
            </a:extLst>
          </p:cNvPr>
          <p:cNvSpPr txBox="1"/>
          <p:nvPr/>
        </p:nvSpPr>
        <p:spPr>
          <a:xfrm>
            <a:off x="636105" y="1062841"/>
            <a:ext cx="104054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NewRoman"/>
              </a:rPr>
              <a:t>Key policy areas to address environmental, economic and social sustainability </a:t>
            </a:r>
            <a:r>
              <a:rPr lang="fr-BE" sz="2800" dirty="0" err="1">
                <a:latin typeface="TimesNewRoman"/>
              </a:rPr>
              <a:t>simultaneously</a:t>
            </a:r>
            <a:r>
              <a:rPr lang="fr-BE" sz="2800" dirty="0">
                <a:latin typeface="TimesNewRoman"/>
              </a:rPr>
              <a:t> </a:t>
            </a:r>
            <a:r>
              <a:rPr lang="fr-BE" sz="2800" dirty="0" err="1">
                <a:latin typeface="TimesNewRoman"/>
              </a:rPr>
              <a:t>include</a:t>
            </a:r>
            <a:r>
              <a:rPr lang="fr-BE" sz="2800" dirty="0">
                <a:latin typeface="TimesNewRoman"/>
              </a:rPr>
              <a:t>:</a:t>
            </a:r>
          </a:p>
          <a:p>
            <a:pPr>
              <a:defRPr/>
            </a:pPr>
            <a:endParaRPr lang="fr-BE" sz="2800" dirty="0">
              <a:latin typeface="TimesNew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Macroeconomic and growth policies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II. Industrial and sectoral policies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III. Enterprise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policies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IV.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Skills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development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V. Occupational safety and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VI. Social protection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VII. Active labour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market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policies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VIII.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Rights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 – collective </a:t>
            </a:r>
          </a:p>
          <a:p>
            <a:pPr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IX. Social dialogue and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tripartism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Challenges facing Aviation workers</a:t>
            </a:r>
            <a:endParaRPr lang="en-BE" sz="3200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840996" y="1632251"/>
            <a:ext cx="9492611" cy="391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Modal Shift</a:t>
            </a:r>
          </a:p>
          <a:p>
            <a:pPr algn="just">
              <a:lnSpc>
                <a:spcPct val="150000"/>
              </a:lnSpc>
              <a:buSzPct val="150000"/>
            </a:pPr>
            <a:endParaRPr lang="en-BE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Reduction of air travel by governments</a:t>
            </a:r>
          </a:p>
          <a:p>
            <a:pPr algn="just">
              <a:lnSpc>
                <a:spcPct val="150000"/>
              </a:lnSpc>
              <a:buSzPct val="150000"/>
            </a:pPr>
            <a:endParaRPr lang="en-BE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Post-COVID recovery </a:t>
            </a:r>
          </a:p>
          <a:p>
            <a:pPr algn="just">
              <a:lnSpc>
                <a:spcPct val="150000"/>
              </a:lnSpc>
              <a:buSzPct val="150000"/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Cyclical nature of the aviation industry </a:t>
            </a:r>
            <a:endParaRPr lang="en-GB" sz="2400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0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154980" y="190517"/>
            <a:ext cx="5856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Landing Sustainable Jobs</a:t>
            </a:r>
            <a:endParaRPr lang="en-BE" sz="4400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389814-F8D1-499B-8BD6-0DDF1F153E67}"/>
              </a:ext>
            </a:extLst>
          </p:cNvPr>
          <p:cNvSpPr txBox="1"/>
          <p:nvPr/>
        </p:nvSpPr>
        <p:spPr>
          <a:xfrm>
            <a:off x="4224915" y="1414174"/>
            <a:ext cx="71166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Blip>
                <a:blip r:embed="rId4"/>
              </a:buBlip>
            </a:pPr>
            <a:r>
              <a:rPr lang="en-BE" sz="4000" dirty="0">
                <a:latin typeface="Neue Haas Unica W1G Medium" panose="020B0604030206020203" pitchFamily="34" charset="0"/>
              </a:rPr>
              <a:t> </a:t>
            </a:r>
            <a:r>
              <a:rPr lang="en-US" sz="4000" dirty="0">
                <a:latin typeface="Neue Haas Unica W1G Medium" panose="020B0604030206020203" pitchFamily="34" charset="0"/>
              </a:rPr>
              <a:t>Worker OSH</a:t>
            </a:r>
          </a:p>
          <a:p>
            <a:endParaRPr lang="en-BE" sz="4000" dirty="0">
              <a:latin typeface="Neue Haas Unica W1G Medium" panose="020B0604030206020203" pitchFamily="34" charset="0"/>
            </a:endParaRPr>
          </a:p>
          <a:p>
            <a:pPr marL="571500" indent="-571500">
              <a:buBlip>
                <a:blip r:embed="rId4"/>
              </a:buBlip>
            </a:pPr>
            <a:r>
              <a:rPr lang="en-BE" sz="4000" dirty="0">
                <a:latin typeface="Neue Haas Unica W1G Medium" panose="020B0604030206020203" pitchFamily="34" charset="0"/>
              </a:rPr>
              <a:t> </a:t>
            </a:r>
            <a:r>
              <a:rPr lang="en-US" sz="4000" dirty="0">
                <a:latin typeface="Neue Haas Unica W1G Medium" panose="020B0604030206020203" pitchFamily="34" charset="0"/>
              </a:rPr>
              <a:t>Who picks up the bill?</a:t>
            </a:r>
          </a:p>
          <a:p>
            <a:endParaRPr lang="en-BE" sz="4000" dirty="0">
              <a:latin typeface="Neue Haas Unica W1G Medium" panose="020B0604030206020203" pitchFamily="34" charset="0"/>
            </a:endParaRPr>
          </a:p>
          <a:p>
            <a:pPr marL="571500" indent="-571500">
              <a:buBlip>
                <a:blip r:embed="rId4"/>
              </a:buBlip>
            </a:pPr>
            <a:r>
              <a:rPr lang="en-US" sz="4000" dirty="0">
                <a:latin typeface="Neue Haas Unica W1G Medium" panose="020B0604030206020203" pitchFamily="34" charset="0"/>
              </a:rPr>
              <a:t> Green technology</a:t>
            </a:r>
          </a:p>
          <a:p>
            <a:endParaRPr lang="en-BE" sz="4000" dirty="0">
              <a:latin typeface="Neue Haas Unica W1G Medium" panose="020B0604030206020203" pitchFamily="34" charset="0"/>
            </a:endParaRPr>
          </a:p>
          <a:p>
            <a:pPr marL="571500" indent="-571500">
              <a:buBlip>
                <a:blip r:embed="rId4"/>
              </a:buBlip>
            </a:pPr>
            <a:r>
              <a:rPr lang="en-BE" sz="4000" dirty="0">
                <a:latin typeface="Neue Haas Unica W1G Medium" panose="020B0604030206020203" pitchFamily="34" charset="0"/>
              </a:rPr>
              <a:t> </a:t>
            </a:r>
            <a:r>
              <a:rPr lang="en-US" sz="4000" dirty="0">
                <a:latin typeface="Neue Haas Unica W1G Medium" panose="020B0604030206020203" pitchFamily="34" charset="0"/>
              </a:rPr>
              <a:t>Just Transition</a:t>
            </a:r>
          </a:p>
        </p:txBody>
      </p:sp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1A691133-F3DE-AFC0-01BD-1AB2BDD23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80" y="1272523"/>
            <a:ext cx="369202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2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Landing Sustainable Jobs – Just Transition</a:t>
            </a:r>
            <a:endParaRPr lang="en-BE" sz="3200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105507" y="1150474"/>
            <a:ext cx="10084911" cy="557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States should have greater democratic oversight over aviation companies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Employment/Social protection schemes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Technological Advancement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Taxation (used for JT funding) </a:t>
            </a:r>
          </a:p>
          <a:p>
            <a:pPr lvl="1" algn="just">
              <a:lnSpc>
                <a:spcPct val="150000"/>
              </a:lnSpc>
              <a:buSzPct val="150000"/>
            </a:pPr>
            <a:endParaRPr lang="en-BE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Democratic participation of workers through Just Transition committees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GB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GB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Priority remains worker retention in existing role </a:t>
            </a:r>
            <a:endParaRPr lang="en-BE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2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Landing Sustainable Jobs – Just Transition</a:t>
            </a:r>
            <a:endParaRPr lang="en-BE" sz="3200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105507" y="1150474"/>
            <a:ext cx="11686443" cy="613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In cases of job loss: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Robust training </a:t>
            </a:r>
            <a:r>
              <a:rPr lang="en-US" sz="2400" b="1" dirty="0" err="1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programme</a:t>
            </a: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1371600" lvl="2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Worker decision on what that training is, up to an including University education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Equal pay and conditions in new role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Ensure union representation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Revise governance systems at airports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Worker Community Approach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E.g. Airport Committees</a:t>
            </a:r>
          </a:p>
          <a:p>
            <a:pPr lvl="1" algn="just">
              <a:lnSpc>
                <a:spcPct val="150000"/>
              </a:lnSpc>
              <a:buSzPct val="150000"/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2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Landing Sustainable Jobs – Just Transition</a:t>
            </a:r>
            <a:endParaRPr lang="en-BE" sz="3200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0" y="1421749"/>
            <a:ext cx="11686443" cy="391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Creation of Just Transition committees in all companies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Avoid job destruction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Plan large professional retraining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Ensure necessary funding for transition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Especially important in locations where aviation is a major employer (airport towns)</a:t>
            </a:r>
          </a:p>
          <a:p>
            <a:pPr lvl="1" algn="just">
              <a:lnSpc>
                <a:spcPct val="150000"/>
              </a:lnSpc>
              <a:buSzPct val="150000"/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4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CONNECT WITH 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EF1C9-8984-4683-9F14-3876CB9D8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24" y="4259574"/>
            <a:ext cx="792549" cy="792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E65E2D-0332-41BF-9BF3-754A99500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02" y="3070101"/>
            <a:ext cx="792550" cy="792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9A1F30-8482-406B-8211-86F05EA01D1B}"/>
              </a:ext>
            </a:extLst>
          </p:cNvPr>
          <p:cNvSpPr txBox="1"/>
          <p:nvPr/>
        </p:nvSpPr>
        <p:spPr>
          <a:xfrm>
            <a:off x="3235569" y="1908748"/>
            <a:ext cx="6096000" cy="4651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en-GB" sz="1800" dirty="0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https://www.etf-europe.org/</a:t>
            </a:r>
            <a:endParaRPr lang="fr-BE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2D8C8-AFEB-4C1A-A0DD-E42CEA36F898}"/>
              </a:ext>
            </a:extLst>
          </p:cNvPr>
          <p:cNvSpPr txBox="1"/>
          <p:nvPr/>
        </p:nvSpPr>
        <p:spPr>
          <a:xfrm>
            <a:off x="3235569" y="3196436"/>
            <a:ext cx="6096000" cy="4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fr-BE" sz="1800" dirty="0" err="1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</a:rPr>
              <a:t>ETF_Europe</a:t>
            </a:r>
            <a:endParaRPr lang="fr-BE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58D2DA-FE75-45AD-8541-8ED3FA2DB4AF}"/>
              </a:ext>
            </a:extLst>
          </p:cNvPr>
          <p:cNvSpPr txBox="1"/>
          <p:nvPr/>
        </p:nvSpPr>
        <p:spPr>
          <a:xfrm>
            <a:off x="3235569" y="4430048"/>
            <a:ext cx="6096000" cy="4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en-US" sz="1800" dirty="0" err="1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</a:rPr>
              <a:t>ETF.Europe</a:t>
            </a:r>
            <a:endParaRPr lang="en-US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11D52C-FB96-476C-B049-2CDE87471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79" y="5402571"/>
            <a:ext cx="819026" cy="6964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6D1A0-58B7-44C7-85AC-DF59A8E99C52}"/>
              </a:ext>
            </a:extLst>
          </p:cNvPr>
          <p:cNvSpPr txBox="1"/>
          <p:nvPr/>
        </p:nvSpPr>
        <p:spPr>
          <a:xfrm>
            <a:off x="3235568" y="5520798"/>
            <a:ext cx="8346831" cy="466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en-US" sz="1800" dirty="0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https://www.linkedin.com/company/european-transport-workers'-federation/</a:t>
            </a:r>
            <a:endParaRPr lang="en-US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</a:endParaRPr>
          </a:p>
        </p:txBody>
      </p:sp>
      <p:pic>
        <p:nvPicPr>
          <p:cNvPr id="5" name="Graphic 4" descr="Internet">
            <a:extLst>
              <a:ext uri="{FF2B5EF4-FFF2-40B4-BE49-F238E27FC236}">
                <a16:creationId xmlns:a16="http://schemas.microsoft.com/office/drawing/2014/main" id="{C4B36089-E2EB-4A68-9E23-6F2FC94ACD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2302" y="17587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Template with ALL Cover pages" id="{67AF6FAA-1A5F-4B6C-9987-3DB6C61946F0}" vid="{4B8CCED4-6953-4718-841B-12CFD5E3C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ETF Template with ALL Cover pages</Template>
  <TotalTime>0</TotalTime>
  <Words>272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Neue Haas Unica W1G</vt:lpstr>
      <vt:lpstr>Neue Haas Unica W1G Black</vt:lpstr>
      <vt:lpstr>Neue Haas Unica W1G Medium</vt:lpstr>
      <vt:lpstr>TimesNewRoman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Eoin Coates</dc:creator>
  <cp:lastModifiedBy>Celia McClements</cp:lastModifiedBy>
  <cp:revision>7</cp:revision>
  <dcterms:created xsi:type="dcterms:W3CDTF">2022-10-12T07:21:13Z</dcterms:created>
  <dcterms:modified xsi:type="dcterms:W3CDTF">2022-12-13T14:52:17Z</dcterms:modified>
</cp:coreProperties>
</file>