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8"/>
  </p:notesMasterIdLst>
  <p:sldIdLst>
    <p:sldId id="10815" r:id="rId3"/>
    <p:sldId id="687" r:id="rId4"/>
    <p:sldId id="662" r:id="rId5"/>
    <p:sldId id="274" r:id="rId6"/>
    <p:sldId id="262" r:id="rId7"/>
    <p:sldId id="692" r:id="rId8"/>
    <p:sldId id="661" r:id="rId9"/>
    <p:sldId id="695" r:id="rId10"/>
    <p:sldId id="705" r:id="rId11"/>
    <p:sldId id="675" r:id="rId12"/>
    <p:sldId id="700" r:id="rId13"/>
    <p:sldId id="702" r:id="rId14"/>
    <p:sldId id="703" r:id="rId15"/>
    <p:sldId id="698" r:id="rId16"/>
    <p:sldId id="10820" r:id="rId17"/>
    <p:sldId id="582" r:id="rId18"/>
    <p:sldId id="647" r:id="rId19"/>
    <p:sldId id="701" r:id="rId20"/>
    <p:sldId id="713" r:id="rId21"/>
    <p:sldId id="715" r:id="rId22"/>
    <p:sldId id="10814" r:id="rId23"/>
    <p:sldId id="10816" r:id="rId24"/>
    <p:sldId id="10817" r:id="rId25"/>
    <p:sldId id="706" r:id="rId26"/>
    <p:sldId id="707" r:id="rId2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01DD2-9591-4A05-A1D1-4D65BB410E3B}" type="doc">
      <dgm:prSet loTypeId="urn:microsoft.com/office/officeart/2005/8/layout/radial1" loCatId="cycle" qsTypeId="urn:microsoft.com/office/officeart/2005/8/quickstyle/simple2" qsCatId="simple" csTypeId="urn:microsoft.com/office/officeart/2005/8/colors/colorful1" csCatId="colorful" phldr="1"/>
      <dgm:spPr/>
      <dgm:t>
        <a:bodyPr/>
        <a:lstStyle/>
        <a:p>
          <a:endParaRPr lang="en-US"/>
        </a:p>
      </dgm:t>
    </dgm:pt>
    <dgm:pt modelId="{468BC3E1-AB94-40E4-A1BB-E3E13E51F111}">
      <dgm:prSet phldrT="[Text]" custT="1"/>
      <dgm:spPr/>
      <dgm:t>
        <a:bodyPr/>
        <a:lstStyle/>
        <a:p>
          <a:r>
            <a:rPr lang="en-US" sz="1200" b="1" dirty="0"/>
            <a:t>Industrial Ecosystems for the Recovery</a:t>
          </a:r>
        </a:p>
      </dgm:t>
    </dgm:pt>
    <dgm:pt modelId="{2FF79545-A88C-4BC4-96E7-ECD171AFC9BC}" type="parTrans" cxnId="{450BB80D-78C7-413E-8381-81332C407F0B}">
      <dgm:prSet/>
      <dgm:spPr/>
      <dgm:t>
        <a:bodyPr/>
        <a:lstStyle/>
        <a:p>
          <a:endParaRPr lang="en-US" sz="800"/>
        </a:p>
      </dgm:t>
    </dgm:pt>
    <dgm:pt modelId="{91D76650-39DA-47A4-9856-2E74FA92F7F3}" type="sibTrans" cxnId="{450BB80D-78C7-413E-8381-81332C407F0B}">
      <dgm:prSet/>
      <dgm:spPr/>
      <dgm:t>
        <a:bodyPr/>
        <a:lstStyle/>
        <a:p>
          <a:endParaRPr lang="en-US" sz="800"/>
        </a:p>
      </dgm:t>
    </dgm:pt>
    <dgm:pt modelId="{98FD9956-DE28-48F4-8DFB-AE1A8F28EC89}">
      <dgm:prSet phldrT="[Text]" custT="1"/>
      <dgm:spPr/>
      <dgm:t>
        <a:bodyPr/>
        <a:lstStyle/>
        <a:p>
          <a:r>
            <a:rPr lang="en-IE" sz="900" b="1" dirty="0"/>
            <a:t>Tourism</a:t>
          </a:r>
          <a:endParaRPr lang="en-IE" sz="800" b="1" dirty="0"/>
        </a:p>
      </dgm:t>
    </dgm:pt>
    <dgm:pt modelId="{9B0D5CC8-591E-4796-95A8-4A3CBE91CA9C}" type="parTrans" cxnId="{587EE3E8-2622-47FD-80C7-B4F0DBCFCF8B}">
      <dgm:prSet custT="1"/>
      <dgm:spPr>
        <a:ln>
          <a:solidFill>
            <a:schemeClr val="bg1"/>
          </a:solidFill>
        </a:ln>
      </dgm:spPr>
      <dgm:t>
        <a:bodyPr/>
        <a:lstStyle/>
        <a:p>
          <a:endParaRPr lang="en-US" sz="800"/>
        </a:p>
      </dgm:t>
    </dgm:pt>
    <dgm:pt modelId="{1A00085C-5A3B-4325-BB6B-524D5F61940D}" type="sibTrans" cxnId="{587EE3E8-2622-47FD-80C7-B4F0DBCFCF8B}">
      <dgm:prSet/>
      <dgm:spPr/>
      <dgm:t>
        <a:bodyPr/>
        <a:lstStyle/>
        <a:p>
          <a:endParaRPr lang="en-US" sz="800"/>
        </a:p>
      </dgm:t>
    </dgm:pt>
    <dgm:pt modelId="{90D02D1B-F14B-4382-B702-4E797925199C}">
      <dgm:prSet phldrT="[Text]" custT="1"/>
      <dgm:spPr/>
      <dgm:t>
        <a:bodyPr/>
        <a:lstStyle/>
        <a:p>
          <a:endParaRPr lang="en-US" sz="700" b="1" dirty="0"/>
        </a:p>
      </dgm:t>
    </dgm:pt>
    <dgm:pt modelId="{466E8939-DB9E-49DD-8C6E-70714AFDED8E}" type="parTrans" cxnId="{760A2933-E7B8-4E52-BF1C-F39B3E0D764E}">
      <dgm:prSet custT="1"/>
      <dgm:spPr>
        <a:ln>
          <a:solidFill>
            <a:schemeClr val="bg1"/>
          </a:solidFill>
        </a:ln>
      </dgm:spPr>
      <dgm:t>
        <a:bodyPr/>
        <a:lstStyle/>
        <a:p>
          <a:endParaRPr lang="en-US" sz="800"/>
        </a:p>
      </dgm:t>
    </dgm:pt>
    <dgm:pt modelId="{11CF5A7B-950A-4F04-A265-78A0BF70B47B}" type="sibTrans" cxnId="{760A2933-E7B8-4E52-BF1C-F39B3E0D764E}">
      <dgm:prSet/>
      <dgm:spPr/>
      <dgm:t>
        <a:bodyPr/>
        <a:lstStyle/>
        <a:p>
          <a:endParaRPr lang="en-US" sz="800"/>
        </a:p>
      </dgm:t>
    </dgm:pt>
    <dgm:pt modelId="{0E0216E1-820D-4F67-BAAD-33601B604DD5}">
      <dgm:prSet phldrT="[Text]" custT="1"/>
      <dgm:spPr/>
      <dgm:t>
        <a:bodyPr/>
        <a:lstStyle/>
        <a:p>
          <a:r>
            <a:rPr lang="en-IE" sz="900" b="1" dirty="0"/>
            <a:t>Textiles</a:t>
          </a:r>
          <a:endParaRPr lang="en-US" sz="800" b="1" dirty="0"/>
        </a:p>
      </dgm:t>
    </dgm:pt>
    <dgm:pt modelId="{C4A1032E-EF3D-47CE-A7DC-C8924465C769}" type="parTrans" cxnId="{B2A539B6-E290-4820-BDF4-FB6512B6C455}">
      <dgm:prSet custT="1"/>
      <dgm:spPr>
        <a:ln>
          <a:solidFill>
            <a:schemeClr val="bg1"/>
          </a:solidFill>
        </a:ln>
      </dgm:spPr>
      <dgm:t>
        <a:bodyPr/>
        <a:lstStyle/>
        <a:p>
          <a:endParaRPr lang="en-US" sz="800"/>
        </a:p>
      </dgm:t>
    </dgm:pt>
    <dgm:pt modelId="{40D8A9ED-EBF9-456A-AEB6-E691D6EA8AED}" type="sibTrans" cxnId="{B2A539B6-E290-4820-BDF4-FB6512B6C455}">
      <dgm:prSet/>
      <dgm:spPr/>
      <dgm:t>
        <a:bodyPr/>
        <a:lstStyle/>
        <a:p>
          <a:endParaRPr lang="en-US" sz="800"/>
        </a:p>
      </dgm:t>
    </dgm:pt>
    <dgm:pt modelId="{D3909C19-BEB4-4FCE-A10B-E6EEE5ABB14D}">
      <dgm:prSet phldrT="[Text]" custT="1"/>
      <dgm:spPr/>
      <dgm:t>
        <a:bodyPr/>
        <a:lstStyle/>
        <a:p>
          <a:endParaRPr lang="en-US" sz="900" dirty="0"/>
        </a:p>
      </dgm:t>
    </dgm:pt>
    <dgm:pt modelId="{8E5631DD-CF1B-4BB1-A0C0-9F588A1CA7BD}" type="parTrans" cxnId="{C4C698EE-621D-4D52-89A3-2A7C265E6AAC}">
      <dgm:prSet custT="1"/>
      <dgm:spPr>
        <a:ln>
          <a:solidFill>
            <a:schemeClr val="bg1"/>
          </a:solidFill>
        </a:ln>
      </dgm:spPr>
      <dgm:t>
        <a:bodyPr/>
        <a:lstStyle/>
        <a:p>
          <a:endParaRPr lang="en-US" sz="800"/>
        </a:p>
      </dgm:t>
    </dgm:pt>
    <dgm:pt modelId="{986B2CA0-07E2-416D-9F93-39EE6A68FA37}" type="sibTrans" cxnId="{C4C698EE-621D-4D52-89A3-2A7C265E6AAC}">
      <dgm:prSet/>
      <dgm:spPr/>
      <dgm:t>
        <a:bodyPr/>
        <a:lstStyle/>
        <a:p>
          <a:endParaRPr lang="en-US" sz="800"/>
        </a:p>
      </dgm:t>
    </dgm:pt>
    <dgm:pt modelId="{044D57E4-5F98-49A0-99A7-49600401E1B1}">
      <dgm:prSet custT="1"/>
      <dgm:spPr/>
      <dgm:t>
        <a:bodyPr/>
        <a:lstStyle/>
        <a:p>
          <a:r>
            <a:rPr lang="en-US" sz="900" b="1" dirty="0"/>
            <a:t>Aerospace &amp; Defence</a:t>
          </a:r>
        </a:p>
      </dgm:t>
    </dgm:pt>
    <dgm:pt modelId="{BF6787C1-002D-4FFE-B901-F2D101D42C5F}" type="parTrans" cxnId="{90EAEC9C-9C0B-486F-81CC-067D385B1547}">
      <dgm:prSet custT="1"/>
      <dgm:spPr>
        <a:ln>
          <a:solidFill>
            <a:schemeClr val="bg1"/>
          </a:solidFill>
        </a:ln>
      </dgm:spPr>
      <dgm:t>
        <a:bodyPr/>
        <a:lstStyle/>
        <a:p>
          <a:endParaRPr lang="en-US" sz="800"/>
        </a:p>
      </dgm:t>
    </dgm:pt>
    <dgm:pt modelId="{40A3596A-833F-4B86-BDF8-068386DE85AA}" type="sibTrans" cxnId="{90EAEC9C-9C0B-486F-81CC-067D385B1547}">
      <dgm:prSet/>
      <dgm:spPr/>
      <dgm:t>
        <a:bodyPr/>
        <a:lstStyle/>
        <a:p>
          <a:endParaRPr lang="en-US" sz="800"/>
        </a:p>
      </dgm:t>
    </dgm:pt>
    <dgm:pt modelId="{DB2D0A0D-DEC5-47CF-A0D3-1743130B1096}">
      <dgm:prSet phldrT="[Text]" custT="1"/>
      <dgm:spPr/>
      <dgm:t>
        <a:bodyPr/>
        <a:lstStyle/>
        <a:p>
          <a:endParaRPr lang="en-US" sz="800" dirty="0"/>
        </a:p>
      </dgm:t>
    </dgm:pt>
    <dgm:pt modelId="{C478264D-51D8-4C5E-AB45-5C29F1C24410}" type="parTrans" cxnId="{B1629D67-D304-4912-B1D2-0B01385D64DF}">
      <dgm:prSet custT="1"/>
      <dgm:spPr>
        <a:ln>
          <a:solidFill>
            <a:schemeClr val="bg1"/>
          </a:solidFill>
        </a:ln>
      </dgm:spPr>
      <dgm:t>
        <a:bodyPr/>
        <a:lstStyle/>
        <a:p>
          <a:endParaRPr lang="en-US" sz="800"/>
        </a:p>
      </dgm:t>
    </dgm:pt>
    <dgm:pt modelId="{3AC3B40E-C11E-4C27-A850-2F2A6433BDD8}" type="sibTrans" cxnId="{B1629D67-D304-4912-B1D2-0B01385D64DF}">
      <dgm:prSet/>
      <dgm:spPr/>
      <dgm:t>
        <a:bodyPr/>
        <a:lstStyle/>
        <a:p>
          <a:endParaRPr lang="en-US" sz="800"/>
        </a:p>
      </dgm:t>
    </dgm:pt>
    <dgm:pt modelId="{8EA10B1A-E05E-4285-BF42-025BF440C36C}">
      <dgm:prSet phldrT="[Text]" custT="1"/>
      <dgm:spPr/>
      <dgm:t>
        <a:bodyPr/>
        <a:lstStyle/>
        <a:p>
          <a:r>
            <a:rPr lang="en-IE" sz="900" b="1" dirty="0"/>
            <a:t>Health</a:t>
          </a:r>
          <a:endParaRPr lang="en-US" sz="800" dirty="0"/>
        </a:p>
      </dgm:t>
    </dgm:pt>
    <dgm:pt modelId="{AE4E1B45-C509-447B-B57B-D1B9C95CDC1F}" type="parTrans" cxnId="{451A56E0-91DF-4063-9EA1-EB6045C26397}">
      <dgm:prSet custT="1"/>
      <dgm:spPr>
        <a:ln>
          <a:solidFill>
            <a:schemeClr val="bg1"/>
          </a:solidFill>
        </a:ln>
      </dgm:spPr>
      <dgm:t>
        <a:bodyPr/>
        <a:lstStyle/>
        <a:p>
          <a:endParaRPr lang="en-US" sz="800"/>
        </a:p>
      </dgm:t>
    </dgm:pt>
    <dgm:pt modelId="{DBB8661C-769C-4F79-AAF6-9720B807927C}" type="sibTrans" cxnId="{451A56E0-91DF-4063-9EA1-EB6045C26397}">
      <dgm:prSet/>
      <dgm:spPr/>
      <dgm:t>
        <a:bodyPr/>
        <a:lstStyle/>
        <a:p>
          <a:endParaRPr lang="en-US" sz="800"/>
        </a:p>
      </dgm:t>
    </dgm:pt>
    <dgm:pt modelId="{9B62135D-2722-4B4E-9BA9-28D51D971B34}">
      <dgm:prSet phldrT="[Text]" custT="1"/>
      <dgm:spPr/>
      <dgm:t>
        <a:bodyPr/>
        <a:lstStyle/>
        <a:p>
          <a:pPr algn="ctr"/>
          <a:r>
            <a:rPr lang="en-IE" sz="900" b="1" dirty="0"/>
            <a:t>Digital</a:t>
          </a:r>
          <a:endParaRPr lang="en-US" sz="800" dirty="0"/>
        </a:p>
      </dgm:t>
    </dgm:pt>
    <dgm:pt modelId="{13A3316A-E320-45FA-AB7A-8AA2F9DFE5FF}" type="parTrans" cxnId="{A442E13B-356D-49C1-B479-DF50144B9513}">
      <dgm:prSet custT="1"/>
      <dgm:spPr>
        <a:ln>
          <a:solidFill>
            <a:schemeClr val="bg1"/>
          </a:solidFill>
        </a:ln>
      </dgm:spPr>
      <dgm:t>
        <a:bodyPr/>
        <a:lstStyle/>
        <a:p>
          <a:endParaRPr lang="en-US" sz="800"/>
        </a:p>
      </dgm:t>
    </dgm:pt>
    <dgm:pt modelId="{198A7BD3-3DB4-4E1F-8E93-B3C940D72AD8}" type="sibTrans" cxnId="{A442E13B-356D-49C1-B479-DF50144B9513}">
      <dgm:prSet/>
      <dgm:spPr/>
      <dgm:t>
        <a:bodyPr/>
        <a:lstStyle/>
        <a:p>
          <a:endParaRPr lang="en-US" sz="800"/>
        </a:p>
      </dgm:t>
    </dgm:pt>
    <dgm:pt modelId="{1146F293-1A6B-4F12-8A90-2E1D540CD618}">
      <dgm:prSet phldrT="[Text]" custT="1"/>
      <dgm:spPr/>
      <dgm:t>
        <a:bodyPr/>
        <a:lstStyle/>
        <a:p>
          <a:r>
            <a:rPr lang="en-IE" sz="900" b="1" dirty="0"/>
            <a:t>Energy-Intensive Industries  </a:t>
          </a:r>
          <a:endParaRPr lang="en-US" sz="900" b="1" dirty="0"/>
        </a:p>
      </dgm:t>
    </dgm:pt>
    <dgm:pt modelId="{051C0708-134F-47DA-AC85-1DE06A05C9AE}" type="parTrans" cxnId="{C4D16B65-BA5C-4834-B443-9765C1AB5CD9}">
      <dgm:prSet custT="1"/>
      <dgm:spPr>
        <a:ln>
          <a:solidFill>
            <a:schemeClr val="bg1"/>
          </a:solidFill>
        </a:ln>
      </dgm:spPr>
      <dgm:t>
        <a:bodyPr/>
        <a:lstStyle/>
        <a:p>
          <a:endParaRPr lang="en-US" sz="800"/>
        </a:p>
      </dgm:t>
    </dgm:pt>
    <dgm:pt modelId="{2D4A3F41-AC14-461E-B4E9-B6E73FC8C2B8}" type="sibTrans" cxnId="{C4D16B65-BA5C-4834-B443-9765C1AB5CD9}">
      <dgm:prSet/>
      <dgm:spPr/>
      <dgm:t>
        <a:bodyPr/>
        <a:lstStyle/>
        <a:p>
          <a:endParaRPr lang="en-US" sz="800"/>
        </a:p>
      </dgm:t>
    </dgm:pt>
    <dgm:pt modelId="{6457B66A-CCDE-4DD3-98E8-167E1A5AA3E1}">
      <dgm:prSet phldrT="[Text]" custT="1"/>
      <dgm:spPr/>
      <dgm:t>
        <a:bodyPr/>
        <a:lstStyle/>
        <a:p>
          <a:endParaRPr lang="en-US" sz="900" b="1" dirty="0"/>
        </a:p>
      </dgm:t>
    </dgm:pt>
    <dgm:pt modelId="{8D458D0B-50F7-4E68-A666-13D7DCBA0F8B}" type="parTrans" cxnId="{F302492C-5A52-40BA-B2CE-06FDE31BB0EC}">
      <dgm:prSet custT="1"/>
      <dgm:spPr>
        <a:ln>
          <a:solidFill>
            <a:schemeClr val="bg1"/>
          </a:solidFill>
        </a:ln>
      </dgm:spPr>
      <dgm:t>
        <a:bodyPr/>
        <a:lstStyle/>
        <a:p>
          <a:endParaRPr lang="en-US" sz="800"/>
        </a:p>
      </dgm:t>
    </dgm:pt>
    <dgm:pt modelId="{FBED3654-3964-4F8B-9A5D-2E2AA07DA229}" type="sibTrans" cxnId="{F302492C-5A52-40BA-B2CE-06FDE31BB0EC}">
      <dgm:prSet/>
      <dgm:spPr/>
      <dgm:t>
        <a:bodyPr/>
        <a:lstStyle/>
        <a:p>
          <a:endParaRPr lang="en-US" sz="800"/>
        </a:p>
      </dgm:t>
    </dgm:pt>
    <dgm:pt modelId="{7D06D1EB-A24B-446C-B8F2-29D7C0FA5F4F}">
      <dgm:prSet phldrT="[Text]"/>
      <dgm:spPr/>
      <dgm:t>
        <a:bodyPr/>
        <a:lstStyle/>
        <a:p>
          <a:endParaRPr lang="en-US" sz="800" dirty="0"/>
        </a:p>
      </dgm:t>
    </dgm:pt>
    <dgm:pt modelId="{B2CB5C5D-92EA-4920-A790-628C839AFF7B}" type="parTrans" cxnId="{F1580105-43EA-40D4-8BDA-391B66D3E42B}">
      <dgm:prSet/>
      <dgm:spPr/>
      <dgm:t>
        <a:bodyPr/>
        <a:lstStyle/>
        <a:p>
          <a:endParaRPr lang="en-US" sz="800"/>
        </a:p>
      </dgm:t>
    </dgm:pt>
    <dgm:pt modelId="{8E1F010B-6C40-485B-851F-BD2538F546DE}" type="sibTrans" cxnId="{F1580105-43EA-40D4-8BDA-391B66D3E42B}">
      <dgm:prSet/>
      <dgm:spPr/>
      <dgm:t>
        <a:bodyPr/>
        <a:lstStyle/>
        <a:p>
          <a:endParaRPr lang="en-US" sz="800"/>
        </a:p>
      </dgm:t>
    </dgm:pt>
    <dgm:pt modelId="{203C84F9-DB5D-47AD-8E3B-DB8D9F54D068}">
      <dgm:prSet custT="1"/>
      <dgm:spPr/>
      <dgm:t>
        <a:bodyPr/>
        <a:lstStyle/>
        <a:p>
          <a:r>
            <a:rPr lang="en-IE" sz="900" b="1" dirty="0"/>
            <a:t>Cultural &amp; Creative Industries</a:t>
          </a:r>
          <a:endParaRPr lang="en-US" sz="900" dirty="0"/>
        </a:p>
      </dgm:t>
    </dgm:pt>
    <dgm:pt modelId="{5B8FA610-8B6E-49F6-8943-F40E9A055CB0}" type="parTrans" cxnId="{C25CC097-1F8A-4156-B3AD-3310D51E5959}">
      <dgm:prSet custT="1"/>
      <dgm:spPr>
        <a:ln>
          <a:solidFill>
            <a:schemeClr val="bg1"/>
          </a:solidFill>
        </a:ln>
      </dgm:spPr>
      <dgm:t>
        <a:bodyPr/>
        <a:lstStyle/>
        <a:p>
          <a:endParaRPr lang="en-US" sz="800"/>
        </a:p>
      </dgm:t>
    </dgm:pt>
    <dgm:pt modelId="{66B94463-A813-43FD-A5EB-4A5A7A27B6FE}" type="sibTrans" cxnId="{C25CC097-1F8A-4156-B3AD-3310D51E5959}">
      <dgm:prSet/>
      <dgm:spPr/>
      <dgm:t>
        <a:bodyPr/>
        <a:lstStyle/>
        <a:p>
          <a:endParaRPr lang="en-US" sz="800"/>
        </a:p>
      </dgm:t>
    </dgm:pt>
    <dgm:pt modelId="{0AB49FA5-9901-4701-BEC9-62972B82498D}">
      <dgm:prSet custT="1"/>
      <dgm:spPr/>
      <dgm:t>
        <a:bodyPr/>
        <a:lstStyle/>
        <a:p>
          <a:r>
            <a:rPr lang="en-IE" sz="900" b="1" dirty="0" err="1"/>
            <a:t>Agri</a:t>
          </a:r>
          <a:r>
            <a:rPr lang="en-IE" sz="900" b="1" dirty="0"/>
            <a:t>-Food</a:t>
          </a:r>
          <a:r>
            <a:rPr lang="en-IE" sz="800" dirty="0"/>
            <a:t> </a:t>
          </a:r>
          <a:endParaRPr lang="en-US" sz="800" dirty="0"/>
        </a:p>
      </dgm:t>
    </dgm:pt>
    <dgm:pt modelId="{A0DF0721-6181-47F5-BD7F-6B748B7BA98E}" type="parTrans" cxnId="{C688B7B1-3C54-4D4E-AB9D-4918A0F0DD6F}">
      <dgm:prSet custT="1"/>
      <dgm:spPr>
        <a:ln>
          <a:solidFill>
            <a:schemeClr val="bg1"/>
          </a:solidFill>
        </a:ln>
      </dgm:spPr>
      <dgm:t>
        <a:bodyPr/>
        <a:lstStyle/>
        <a:p>
          <a:endParaRPr lang="en-US" sz="800"/>
        </a:p>
      </dgm:t>
    </dgm:pt>
    <dgm:pt modelId="{E7519E67-09EE-4904-AAC8-4E4FBEDE091F}" type="sibTrans" cxnId="{C688B7B1-3C54-4D4E-AB9D-4918A0F0DD6F}">
      <dgm:prSet/>
      <dgm:spPr/>
      <dgm:t>
        <a:bodyPr/>
        <a:lstStyle/>
        <a:p>
          <a:endParaRPr lang="en-US" sz="800"/>
        </a:p>
      </dgm:t>
    </dgm:pt>
    <dgm:pt modelId="{CE0898D7-DB0E-4CE3-8ECA-E7DDFE523D02}">
      <dgm:prSet custT="1"/>
      <dgm:spPr/>
      <dgm:t>
        <a:bodyPr/>
        <a:lstStyle/>
        <a:p>
          <a:r>
            <a:rPr lang="en-IE" sz="900" b="1" dirty="0"/>
            <a:t>Retail</a:t>
          </a:r>
          <a:endParaRPr lang="en-US" sz="800" b="1" dirty="0"/>
        </a:p>
      </dgm:t>
    </dgm:pt>
    <dgm:pt modelId="{363B4EA4-EDF3-4BA9-BE60-4CEFAF14E195}" type="parTrans" cxnId="{524D8130-A9D9-4844-BF62-E3B1D893BD27}">
      <dgm:prSet/>
      <dgm:spPr>
        <a:ln>
          <a:solidFill>
            <a:schemeClr val="bg1"/>
          </a:solidFill>
        </a:ln>
      </dgm:spPr>
      <dgm:t>
        <a:bodyPr/>
        <a:lstStyle/>
        <a:p>
          <a:endParaRPr lang="en-US"/>
        </a:p>
      </dgm:t>
    </dgm:pt>
    <dgm:pt modelId="{518FAC4F-84D6-4F52-A082-B06391634D79}" type="sibTrans" cxnId="{524D8130-A9D9-4844-BF62-E3B1D893BD27}">
      <dgm:prSet/>
      <dgm:spPr/>
      <dgm:t>
        <a:bodyPr/>
        <a:lstStyle/>
        <a:p>
          <a:endParaRPr lang="en-US"/>
        </a:p>
      </dgm:t>
    </dgm:pt>
    <dgm:pt modelId="{F877B05F-2C3F-4CDC-9864-96A6D1E0AD65}">
      <dgm:prSet custT="1"/>
      <dgm:spPr/>
      <dgm:t>
        <a:bodyPr/>
        <a:lstStyle/>
        <a:p>
          <a:r>
            <a:rPr lang="en-IE" sz="900" b="1" dirty="0"/>
            <a:t>Proximity, Social Economy, Civil Security</a:t>
          </a:r>
          <a:endParaRPr lang="en-US" sz="900" b="1" dirty="0"/>
        </a:p>
      </dgm:t>
    </dgm:pt>
    <dgm:pt modelId="{665A2AEE-1622-4475-9C76-697F1B98D182}" type="parTrans" cxnId="{20B94C4E-AAE7-415B-89BF-9F254DCCE0E7}">
      <dgm:prSet/>
      <dgm:spPr>
        <a:ln>
          <a:solidFill>
            <a:schemeClr val="bg1"/>
          </a:solidFill>
        </a:ln>
      </dgm:spPr>
      <dgm:t>
        <a:bodyPr/>
        <a:lstStyle/>
        <a:p>
          <a:endParaRPr lang="en-US"/>
        </a:p>
      </dgm:t>
    </dgm:pt>
    <dgm:pt modelId="{0C9E3509-98C8-4B82-AFC7-50938197D592}" type="sibTrans" cxnId="{20B94C4E-AAE7-415B-89BF-9F254DCCE0E7}">
      <dgm:prSet/>
      <dgm:spPr/>
      <dgm:t>
        <a:bodyPr/>
        <a:lstStyle/>
        <a:p>
          <a:endParaRPr lang="en-US"/>
        </a:p>
      </dgm:t>
    </dgm:pt>
    <dgm:pt modelId="{A9D0BDC6-9943-4714-AABF-CA2D44D4960F}" type="pres">
      <dgm:prSet presAssocID="{63F01DD2-9591-4A05-A1D1-4D65BB410E3B}" presName="cycle" presStyleCnt="0">
        <dgm:presLayoutVars>
          <dgm:chMax val="1"/>
          <dgm:dir/>
          <dgm:animLvl val="ctr"/>
          <dgm:resizeHandles val="exact"/>
        </dgm:presLayoutVars>
      </dgm:prSet>
      <dgm:spPr/>
    </dgm:pt>
    <dgm:pt modelId="{CEC793D3-585E-4E73-AE56-4F8B49FB7178}" type="pres">
      <dgm:prSet presAssocID="{468BC3E1-AB94-40E4-A1BB-E3E13E51F111}" presName="centerShape" presStyleLbl="node0" presStyleIdx="0" presStyleCnt="1" custScaleX="234792" custScaleY="223795" custLinFactNeighborX="-397" custLinFactNeighborY="-1703"/>
      <dgm:spPr/>
    </dgm:pt>
    <dgm:pt modelId="{8BD3A97E-D86A-45DC-9EC0-9E2B8AFAAAAC}" type="pres">
      <dgm:prSet presAssocID="{9B0D5CC8-591E-4796-95A8-4A3CBE91CA9C}" presName="Name9" presStyleLbl="parChTrans1D2" presStyleIdx="0" presStyleCnt="14"/>
      <dgm:spPr/>
    </dgm:pt>
    <dgm:pt modelId="{C1A99573-A16C-4F03-A50B-872EC0CDA9BC}" type="pres">
      <dgm:prSet presAssocID="{9B0D5CC8-591E-4796-95A8-4A3CBE91CA9C}" presName="connTx" presStyleLbl="parChTrans1D2" presStyleIdx="0" presStyleCnt="14"/>
      <dgm:spPr/>
    </dgm:pt>
    <dgm:pt modelId="{35B7896A-837E-4000-B8C0-A259250F8DFD}" type="pres">
      <dgm:prSet presAssocID="{98FD9956-DE28-48F4-8DFB-AE1A8F28EC89}" presName="node" presStyleLbl="node1" presStyleIdx="0" presStyleCnt="14" custRadScaleRad="86890" custRadScaleInc="70">
        <dgm:presLayoutVars>
          <dgm:bulletEnabled val="1"/>
        </dgm:presLayoutVars>
      </dgm:prSet>
      <dgm:spPr/>
    </dgm:pt>
    <dgm:pt modelId="{4CC987C4-A880-4604-9C4A-BAA234FA5C46}" type="pres">
      <dgm:prSet presAssocID="{5B8FA610-8B6E-49F6-8943-F40E9A055CB0}" presName="Name9" presStyleLbl="parChTrans1D2" presStyleIdx="1" presStyleCnt="14"/>
      <dgm:spPr/>
    </dgm:pt>
    <dgm:pt modelId="{3179445B-862A-47FA-B227-33E3CE1ABF25}" type="pres">
      <dgm:prSet presAssocID="{5B8FA610-8B6E-49F6-8943-F40E9A055CB0}" presName="connTx" presStyleLbl="parChTrans1D2" presStyleIdx="1" presStyleCnt="14"/>
      <dgm:spPr/>
    </dgm:pt>
    <dgm:pt modelId="{F863236E-9D9D-4433-B0DB-D325751D2D95}" type="pres">
      <dgm:prSet presAssocID="{203C84F9-DB5D-47AD-8E3B-DB8D9F54D068}" presName="node" presStyleLbl="node1" presStyleIdx="1" presStyleCnt="14" custRadScaleRad="87802" custRadScaleInc="9704">
        <dgm:presLayoutVars>
          <dgm:bulletEnabled val="1"/>
        </dgm:presLayoutVars>
      </dgm:prSet>
      <dgm:spPr/>
    </dgm:pt>
    <dgm:pt modelId="{AFACB294-9F82-4FD7-B36A-797DF02CE8AD}" type="pres">
      <dgm:prSet presAssocID="{BF6787C1-002D-4FFE-B901-F2D101D42C5F}" presName="Name9" presStyleLbl="parChTrans1D2" presStyleIdx="2" presStyleCnt="14"/>
      <dgm:spPr/>
    </dgm:pt>
    <dgm:pt modelId="{178AE673-D425-4D21-BD8D-7CC6E181137E}" type="pres">
      <dgm:prSet presAssocID="{BF6787C1-002D-4FFE-B901-F2D101D42C5F}" presName="connTx" presStyleLbl="parChTrans1D2" presStyleIdx="2" presStyleCnt="14"/>
      <dgm:spPr/>
    </dgm:pt>
    <dgm:pt modelId="{DF148DC5-07B5-41C6-BB64-16F64D33C50F}" type="pres">
      <dgm:prSet presAssocID="{044D57E4-5F98-49A0-99A7-49600401E1B1}" presName="node" presStyleLbl="node1" presStyleIdx="2" presStyleCnt="14" custRadScaleRad="86542" custRadScaleInc="4644">
        <dgm:presLayoutVars>
          <dgm:bulletEnabled val="1"/>
        </dgm:presLayoutVars>
      </dgm:prSet>
      <dgm:spPr/>
    </dgm:pt>
    <dgm:pt modelId="{E73FF237-A9E7-4972-B28D-285CFBA4BB87}" type="pres">
      <dgm:prSet presAssocID="{C4A1032E-EF3D-47CE-A7DC-C8924465C769}" presName="Name9" presStyleLbl="parChTrans1D2" presStyleIdx="3" presStyleCnt="14"/>
      <dgm:spPr/>
    </dgm:pt>
    <dgm:pt modelId="{E194980A-FB32-4F23-9802-E2AD19BF5154}" type="pres">
      <dgm:prSet presAssocID="{C4A1032E-EF3D-47CE-A7DC-C8924465C769}" presName="connTx" presStyleLbl="parChTrans1D2" presStyleIdx="3" presStyleCnt="14"/>
      <dgm:spPr/>
    </dgm:pt>
    <dgm:pt modelId="{7451011F-612E-4EDD-865E-204CA239E5E1}" type="pres">
      <dgm:prSet presAssocID="{0E0216E1-820D-4F67-BAAD-33601B604DD5}" presName="node" presStyleLbl="node1" presStyleIdx="3" presStyleCnt="14" custRadScaleRad="87067" custRadScaleInc="-2574">
        <dgm:presLayoutVars>
          <dgm:bulletEnabled val="1"/>
        </dgm:presLayoutVars>
      </dgm:prSet>
      <dgm:spPr/>
    </dgm:pt>
    <dgm:pt modelId="{8F1AD82B-8202-4EF1-BCFA-F032EA1AF967}" type="pres">
      <dgm:prSet presAssocID="{C478264D-51D8-4C5E-AB45-5C29F1C24410}" presName="Name9" presStyleLbl="parChTrans1D2" presStyleIdx="4" presStyleCnt="14"/>
      <dgm:spPr/>
    </dgm:pt>
    <dgm:pt modelId="{164FA5C9-9400-42BE-BA48-E79B1B6C797D}" type="pres">
      <dgm:prSet presAssocID="{C478264D-51D8-4C5E-AB45-5C29F1C24410}" presName="connTx" presStyleLbl="parChTrans1D2" presStyleIdx="4" presStyleCnt="14"/>
      <dgm:spPr/>
    </dgm:pt>
    <dgm:pt modelId="{11BFD4CF-3E35-4FA5-B782-CCE48FF67B4F}" type="pres">
      <dgm:prSet presAssocID="{DB2D0A0D-DEC5-47CF-A0D3-1743130B1096}" presName="node" presStyleLbl="node1" presStyleIdx="4" presStyleCnt="14" custRadScaleRad="87866" custRadScaleInc="-13607">
        <dgm:presLayoutVars>
          <dgm:bulletEnabled val="1"/>
        </dgm:presLayoutVars>
      </dgm:prSet>
      <dgm:spPr/>
    </dgm:pt>
    <dgm:pt modelId="{89900079-A94A-42DA-8179-AA53EC5AE19D}" type="pres">
      <dgm:prSet presAssocID="{8E5631DD-CF1B-4BB1-A0C0-9F588A1CA7BD}" presName="Name9" presStyleLbl="parChTrans1D2" presStyleIdx="5" presStyleCnt="14"/>
      <dgm:spPr/>
    </dgm:pt>
    <dgm:pt modelId="{A97DA92F-4598-4E19-8210-4F8DB9BD257C}" type="pres">
      <dgm:prSet presAssocID="{8E5631DD-CF1B-4BB1-A0C0-9F588A1CA7BD}" presName="connTx" presStyleLbl="parChTrans1D2" presStyleIdx="5" presStyleCnt="14"/>
      <dgm:spPr/>
    </dgm:pt>
    <dgm:pt modelId="{194A59B3-7EE8-4C82-AFB3-0BBBE50C224B}" type="pres">
      <dgm:prSet presAssocID="{D3909C19-BEB4-4FCE-A10B-E6EEE5ABB14D}" presName="node" presStyleLbl="node1" presStyleIdx="5" presStyleCnt="14" custRadScaleRad="88628" custRadScaleInc="-15863">
        <dgm:presLayoutVars>
          <dgm:bulletEnabled val="1"/>
        </dgm:presLayoutVars>
      </dgm:prSet>
      <dgm:spPr/>
    </dgm:pt>
    <dgm:pt modelId="{9FD916C4-B033-47EF-8C11-71824F09EE3B}" type="pres">
      <dgm:prSet presAssocID="{051C0708-134F-47DA-AC85-1DE06A05C9AE}" presName="Name9" presStyleLbl="parChTrans1D2" presStyleIdx="6" presStyleCnt="14"/>
      <dgm:spPr/>
    </dgm:pt>
    <dgm:pt modelId="{7DD5D3F5-DA0B-4F1D-9464-54707A9B7880}" type="pres">
      <dgm:prSet presAssocID="{051C0708-134F-47DA-AC85-1DE06A05C9AE}" presName="connTx" presStyleLbl="parChTrans1D2" presStyleIdx="6" presStyleCnt="14"/>
      <dgm:spPr/>
    </dgm:pt>
    <dgm:pt modelId="{B421E084-B299-467F-ABFF-0810B5DAE9DD}" type="pres">
      <dgm:prSet presAssocID="{1146F293-1A6B-4F12-8A90-2E1D540CD618}" presName="node" presStyleLbl="node1" presStyleIdx="6" presStyleCnt="14" custRadScaleRad="88418" custRadScaleInc="-19192">
        <dgm:presLayoutVars>
          <dgm:bulletEnabled val="1"/>
        </dgm:presLayoutVars>
      </dgm:prSet>
      <dgm:spPr/>
    </dgm:pt>
    <dgm:pt modelId="{25B1CD8A-CD67-4B1E-AC4B-DF49BD9A59D3}" type="pres">
      <dgm:prSet presAssocID="{8D458D0B-50F7-4E68-A666-13D7DCBA0F8B}" presName="Name9" presStyleLbl="parChTrans1D2" presStyleIdx="7" presStyleCnt="14"/>
      <dgm:spPr/>
    </dgm:pt>
    <dgm:pt modelId="{FFD1B3D3-9DEB-4D0A-86D0-B191052F9AB6}" type="pres">
      <dgm:prSet presAssocID="{8D458D0B-50F7-4E68-A666-13D7DCBA0F8B}" presName="connTx" presStyleLbl="parChTrans1D2" presStyleIdx="7" presStyleCnt="14"/>
      <dgm:spPr/>
    </dgm:pt>
    <dgm:pt modelId="{CB8E5A7B-032E-4807-B0ED-F964DBC4D2EE}" type="pres">
      <dgm:prSet presAssocID="{6457B66A-CCDE-4DD3-98E8-167E1A5AA3E1}" presName="node" presStyleLbl="node1" presStyleIdx="7" presStyleCnt="14" custRadScaleRad="86556" custRadScaleInc="-11883">
        <dgm:presLayoutVars>
          <dgm:bulletEnabled val="1"/>
        </dgm:presLayoutVars>
      </dgm:prSet>
      <dgm:spPr/>
    </dgm:pt>
    <dgm:pt modelId="{37D8F6B3-F74C-44D0-B8E8-71036AB09DE1}" type="pres">
      <dgm:prSet presAssocID="{A0DF0721-6181-47F5-BD7F-6B748B7BA98E}" presName="Name9" presStyleLbl="parChTrans1D2" presStyleIdx="8" presStyleCnt="14"/>
      <dgm:spPr/>
    </dgm:pt>
    <dgm:pt modelId="{E51B6C7A-F380-410F-843D-6B17B004C339}" type="pres">
      <dgm:prSet presAssocID="{A0DF0721-6181-47F5-BD7F-6B748B7BA98E}" presName="connTx" presStyleLbl="parChTrans1D2" presStyleIdx="8" presStyleCnt="14"/>
      <dgm:spPr/>
    </dgm:pt>
    <dgm:pt modelId="{A756374B-764E-42A5-BCC8-3842BC8C846B}" type="pres">
      <dgm:prSet presAssocID="{0AB49FA5-9901-4701-BEC9-62972B82498D}" presName="node" presStyleLbl="node1" presStyleIdx="8" presStyleCnt="14" custRadScaleRad="91242" custRadScaleInc="-2000">
        <dgm:presLayoutVars>
          <dgm:bulletEnabled val="1"/>
        </dgm:presLayoutVars>
      </dgm:prSet>
      <dgm:spPr/>
    </dgm:pt>
    <dgm:pt modelId="{5C6EAE3B-062D-400E-BA5F-F0A870F10365}" type="pres">
      <dgm:prSet presAssocID="{AE4E1B45-C509-447B-B57B-D1B9C95CDC1F}" presName="Name9" presStyleLbl="parChTrans1D2" presStyleIdx="9" presStyleCnt="14"/>
      <dgm:spPr/>
    </dgm:pt>
    <dgm:pt modelId="{760950D6-2014-4C23-9F3A-D7B75C17B369}" type="pres">
      <dgm:prSet presAssocID="{AE4E1B45-C509-447B-B57B-D1B9C95CDC1F}" presName="connTx" presStyleLbl="parChTrans1D2" presStyleIdx="9" presStyleCnt="14"/>
      <dgm:spPr/>
    </dgm:pt>
    <dgm:pt modelId="{B8425E6F-C477-4190-9A8F-AA5AE058B4C2}" type="pres">
      <dgm:prSet presAssocID="{8EA10B1A-E05E-4285-BF42-025BF440C36C}" presName="node" presStyleLbl="node1" presStyleIdx="9" presStyleCnt="14" custRadScaleRad="90896" custRadScaleInc="5088">
        <dgm:presLayoutVars>
          <dgm:bulletEnabled val="1"/>
        </dgm:presLayoutVars>
      </dgm:prSet>
      <dgm:spPr/>
    </dgm:pt>
    <dgm:pt modelId="{9AD1ED2C-2FEB-45A5-B6D0-856424B22340}" type="pres">
      <dgm:prSet presAssocID="{13A3316A-E320-45FA-AB7A-8AA2F9DFE5FF}" presName="Name9" presStyleLbl="parChTrans1D2" presStyleIdx="10" presStyleCnt="14"/>
      <dgm:spPr/>
    </dgm:pt>
    <dgm:pt modelId="{E9BA757A-4D71-4067-B168-A1F711075A14}" type="pres">
      <dgm:prSet presAssocID="{13A3316A-E320-45FA-AB7A-8AA2F9DFE5FF}" presName="connTx" presStyleLbl="parChTrans1D2" presStyleIdx="10" presStyleCnt="14"/>
      <dgm:spPr/>
    </dgm:pt>
    <dgm:pt modelId="{36F2BB65-568B-47DB-8F3D-DF535E7077E9}" type="pres">
      <dgm:prSet presAssocID="{9B62135D-2722-4B4E-9BA9-28D51D971B34}" presName="node" presStyleLbl="node1" presStyleIdx="10" presStyleCnt="14" custRadScaleRad="89059" custRadScaleInc="6591">
        <dgm:presLayoutVars>
          <dgm:bulletEnabled val="1"/>
        </dgm:presLayoutVars>
      </dgm:prSet>
      <dgm:spPr/>
    </dgm:pt>
    <dgm:pt modelId="{3DA6998A-2C8D-482F-B78A-9C69347E45AA}" type="pres">
      <dgm:prSet presAssocID="{466E8939-DB9E-49DD-8C6E-70714AFDED8E}" presName="Name9" presStyleLbl="parChTrans1D2" presStyleIdx="11" presStyleCnt="14"/>
      <dgm:spPr/>
    </dgm:pt>
    <dgm:pt modelId="{75CBD15E-9E5C-4DDC-A837-142E88BF9A26}" type="pres">
      <dgm:prSet presAssocID="{466E8939-DB9E-49DD-8C6E-70714AFDED8E}" presName="connTx" presStyleLbl="parChTrans1D2" presStyleIdx="11" presStyleCnt="14"/>
      <dgm:spPr/>
    </dgm:pt>
    <dgm:pt modelId="{7180704C-5D7F-48F5-AD68-70B9A48405BF}" type="pres">
      <dgm:prSet presAssocID="{90D02D1B-F14B-4382-B702-4E797925199C}" presName="node" presStyleLbl="node1" presStyleIdx="11" presStyleCnt="14" custRadScaleRad="88673" custRadScaleInc="4409">
        <dgm:presLayoutVars>
          <dgm:bulletEnabled val="1"/>
        </dgm:presLayoutVars>
      </dgm:prSet>
      <dgm:spPr/>
    </dgm:pt>
    <dgm:pt modelId="{BA0E22D2-4867-45DD-AF26-60A1C5DC575B}" type="pres">
      <dgm:prSet presAssocID="{363B4EA4-EDF3-4BA9-BE60-4CEFAF14E195}" presName="Name9" presStyleLbl="parChTrans1D2" presStyleIdx="12" presStyleCnt="14"/>
      <dgm:spPr/>
    </dgm:pt>
    <dgm:pt modelId="{569CD90D-CD0B-4861-858C-B5C498A47528}" type="pres">
      <dgm:prSet presAssocID="{363B4EA4-EDF3-4BA9-BE60-4CEFAF14E195}" presName="connTx" presStyleLbl="parChTrans1D2" presStyleIdx="12" presStyleCnt="14"/>
      <dgm:spPr/>
    </dgm:pt>
    <dgm:pt modelId="{2F1F2614-36D2-43CF-B4A2-CBE31B58762A}" type="pres">
      <dgm:prSet presAssocID="{CE0898D7-DB0E-4CE3-8ECA-E7DDFE523D02}" presName="node" presStyleLbl="node1" presStyleIdx="12" presStyleCnt="14" custRadScaleRad="90249" custRadScaleInc="9874">
        <dgm:presLayoutVars>
          <dgm:bulletEnabled val="1"/>
        </dgm:presLayoutVars>
      </dgm:prSet>
      <dgm:spPr/>
    </dgm:pt>
    <dgm:pt modelId="{3D34E658-1DE8-446D-BBEB-D44C86D21CB1}" type="pres">
      <dgm:prSet presAssocID="{665A2AEE-1622-4475-9C76-697F1B98D182}" presName="Name9" presStyleLbl="parChTrans1D2" presStyleIdx="13" presStyleCnt="14"/>
      <dgm:spPr/>
    </dgm:pt>
    <dgm:pt modelId="{9FFB5B50-0E22-4B65-B6CB-3DA77818AC96}" type="pres">
      <dgm:prSet presAssocID="{665A2AEE-1622-4475-9C76-697F1B98D182}" presName="connTx" presStyleLbl="parChTrans1D2" presStyleIdx="13" presStyleCnt="14"/>
      <dgm:spPr/>
    </dgm:pt>
    <dgm:pt modelId="{EE7D38E2-A859-483E-BD99-0E641DA9FCDE}" type="pres">
      <dgm:prSet presAssocID="{F877B05F-2C3F-4CDC-9864-96A6D1E0AD65}" presName="node" presStyleLbl="node1" presStyleIdx="13" presStyleCnt="14" custRadScaleRad="90842" custRadScaleInc="2244">
        <dgm:presLayoutVars>
          <dgm:bulletEnabled val="1"/>
        </dgm:presLayoutVars>
      </dgm:prSet>
      <dgm:spPr/>
    </dgm:pt>
  </dgm:ptLst>
  <dgm:cxnLst>
    <dgm:cxn modelId="{338E7E02-565F-4CBE-B514-2C5DDB3E4A93}" type="presOf" srcId="{C478264D-51D8-4C5E-AB45-5C29F1C24410}" destId="{164FA5C9-9400-42BE-BA48-E79B1B6C797D}" srcOrd="1" destOrd="0" presId="urn:microsoft.com/office/officeart/2005/8/layout/radial1"/>
    <dgm:cxn modelId="{8960F604-C634-40FA-904A-6EE0F05FBC5F}" type="presOf" srcId="{466E8939-DB9E-49DD-8C6E-70714AFDED8E}" destId="{75CBD15E-9E5C-4DDC-A837-142E88BF9A26}" srcOrd="1" destOrd="0" presId="urn:microsoft.com/office/officeart/2005/8/layout/radial1"/>
    <dgm:cxn modelId="{F1580105-43EA-40D4-8BDA-391B66D3E42B}" srcId="{63F01DD2-9591-4A05-A1D1-4D65BB410E3B}" destId="{7D06D1EB-A24B-446C-B8F2-29D7C0FA5F4F}" srcOrd="1" destOrd="0" parTransId="{B2CB5C5D-92EA-4920-A790-628C839AFF7B}" sibTransId="{8E1F010B-6C40-485B-851F-BD2538F546DE}"/>
    <dgm:cxn modelId="{2B6CCC06-3721-4E28-B31D-F06C42979F88}" type="presOf" srcId="{BF6787C1-002D-4FFE-B901-F2D101D42C5F}" destId="{178AE673-D425-4D21-BD8D-7CC6E181137E}" srcOrd="1" destOrd="0" presId="urn:microsoft.com/office/officeart/2005/8/layout/radial1"/>
    <dgm:cxn modelId="{FE66FD09-54D9-4CA4-BC33-209C0AC24DC0}" type="presOf" srcId="{665A2AEE-1622-4475-9C76-697F1B98D182}" destId="{3D34E658-1DE8-446D-BBEB-D44C86D21CB1}" srcOrd="0" destOrd="0" presId="urn:microsoft.com/office/officeart/2005/8/layout/radial1"/>
    <dgm:cxn modelId="{450BB80D-78C7-413E-8381-81332C407F0B}" srcId="{63F01DD2-9591-4A05-A1D1-4D65BB410E3B}" destId="{468BC3E1-AB94-40E4-A1BB-E3E13E51F111}" srcOrd="0" destOrd="0" parTransId="{2FF79545-A88C-4BC4-96E7-ECD171AFC9BC}" sibTransId="{91D76650-39DA-47A4-9856-2E74FA92F7F3}"/>
    <dgm:cxn modelId="{B6462B11-0A2C-42CC-AB25-30AA979E983B}" type="presOf" srcId="{9B0D5CC8-591E-4796-95A8-4A3CBE91CA9C}" destId="{8BD3A97E-D86A-45DC-9EC0-9E2B8AFAAAAC}" srcOrd="0" destOrd="0" presId="urn:microsoft.com/office/officeart/2005/8/layout/radial1"/>
    <dgm:cxn modelId="{7BFB1413-F0F0-40B3-B31D-FC9C0FDE9B27}" type="presOf" srcId="{8D458D0B-50F7-4E68-A666-13D7DCBA0F8B}" destId="{FFD1B3D3-9DEB-4D0A-86D0-B191052F9AB6}" srcOrd="1" destOrd="0" presId="urn:microsoft.com/office/officeart/2005/8/layout/radial1"/>
    <dgm:cxn modelId="{862DFF1B-506C-4E51-9DDC-1AAF3DDFDEFC}" type="presOf" srcId="{6457B66A-CCDE-4DD3-98E8-167E1A5AA3E1}" destId="{CB8E5A7B-032E-4807-B0ED-F964DBC4D2EE}" srcOrd="0" destOrd="0" presId="urn:microsoft.com/office/officeart/2005/8/layout/radial1"/>
    <dgm:cxn modelId="{4D704E27-8F34-4D23-B6BA-1C01FC13B7D1}" type="presOf" srcId="{13A3316A-E320-45FA-AB7A-8AA2F9DFE5FF}" destId="{E9BA757A-4D71-4067-B168-A1F711075A14}" srcOrd="1" destOrd="0" presId="urn:microsoft.com/office/officeart/2005/8/layout/radial1"/>
    <dgm:cxn modelId="{5531FB29-3E63-493C-B906-4100415AE87B}" type="presOf" srcId="{051C0708-134F-47DA-AC85-1DE06A05C9AE}" destId="{9FD916C4-B033-47EF-8C11-71824F09EE3B}" srcOrd="0" destOrd="0" presId="urn:microsoft.com/office/officeart/2005/8/layout/radial1"/>
    <dgm:cxn modelId="{F302492C-5A52-40BA-B2CE-06FDE31BB0EC}" srcId="{468BC3E1-AB94-40E4-A1BB-E3E13E51F111}" destId="{6457B66A-CCDE-4DD3-98E8-167E1A5AA3E1}" srcOrd="7" destOrd="0" parTransId="{8D458D0B-50F7-4E68-A666-13D7DCBA0F8B}" sibTransId="{FBED3654-3964-4F8B-9A5D-2E2AA07DA229}"/>
    <dgm:cxn modelId="{524D8130-A9D9-4844-BF62-E3B1D893BD27}" srcId="{468BC3E1-AB94-40E4-A1BB-E3E13E51F111}" destId="{CE0898D7-DB0E-4CE3-8ECA-E7DDFE523D02}" srcOrd="12" destOrd="0" parTransId="{363B4EA4-EDF3-4BA9-BE60-4CEFAF14E195}" sibTransId="{518FAC4F-84D6-4F52-A082-B06391634D79}"/>
    <dgm:cxn modelId="{760A2933-E7B8-4E52-BF1C-F39B3E0D764E}" srcId="{468BC3E1-AB94-40E4-A1BB-E3E13E51F111}" destId="{90D02D1B-F14B-4382-B702-4E797925199C}" srcOrd="11" destOrd="0" parTransId="{466E8939-DB9E-49DD-8C6E-70714AFDED8E}" sibTransId="{11CF5A7B-950A-4F04-A265-78A0BF70B47B}"/>
    <dgm:cxn modelId="{93A32A36-F121-4D8A-8223-43C432C56136}" type="presOf" srcId="{044D57E4-5F98-49A0-99A7-49600401E1B1}" destId="{DF148DC5-07B5-41C6-BB64-16F64D33C50F}" srcOrd="0" destOrd="0" presId="urn:microsoft.com/office/officeart/2005/8/layout/radial1"/>
    <dgm:cxn modelId="{AA6C2638-C63E-447F-9F80-DE225A96EB26}" type="presOf" srcId="{C4A1032E-EF3D-47CE-A7DC-C8924465C769}" destId="{E73FF237-A9E7-4972-B28D-285CFBA4BB87}" srcOrd="0" destOrd="0" presId="urn:microsoft.com/office/officeart/2005/8/layout/radial1"/>
    <dgm:cxn modelId="{C3600A3A-B27E-4E28-8DB3-304FD6F56C86}" type="presOf" srcId="{98FD9956-DE28-48F4-8DFB-AE1A8F28EC89}" destId="{35B7896A-837E-4000-B8C0-A259250F8DFD}" srcOrd="0" destOrd="0" presId="urn:microsoft.com/office/officeart/2005/8/layout/radial1"/>
    <dgm:cxn modelId="{A442E13B-356D-49C1-B479-DF50144B9513}" srcId="{468BC3E1-AB94-40E4-A1BB-E3E13E51F111}" destId="{9B62135D-2722-4B4E-9BA9-28D51D971B34}" srcOrd="10" destOrd="0" parTransId="{13A3316A-E320-45FA-AB7A-8AA2F9DFE5FF}" sibTransId="{198A7BD3-3DB4-4E1F-8E93-B3C940D72AD8}"/>
    <dgm:cxn modelId="{9E84CA61-495C-4A97-9D47-7070CC4CC876}" type="presOf" srcId="{DB2D0A0D-DEC5-47CF-A0D3-1743130B1096}" destId="{11BFD4CF-3E35-4FA5-B782-CCE48FF67B4F}" srcOrd="0" destOrd="0" presId="urn:microsoft.com/office/officeart/2005/8/layout/radial1"/>
    <dgm:cxn modelId="{53BE3243-CBF4-4F41-BFE5-E7A0DC98CC11}" type="presOf" srcId="{AE4E1B45-C509-447B-B57B-D1B9C95CDC1F}" destId="{5C6EAE3B-062D-400E-BA5F-F0A870F10365}" srcOrd="0" destOrd="0" presId="urn:microsoft.com/office/officeart/2005/8/layout/radial1"/>
    <dgm:cxn modelId="{C4D16B65-BA5C-4834-B443-9765C1AB5CD9}" srcId="{468BC3E1-AB94-40E4-A1BB-E3E13E51F111}" destId="{1146F293-1A6B-4F12-8A90-2E1D540CD618}" srcOrd="6" destOrd="0" parTransId="{051C0708-134F-47DA-AC85-1DE06A05C9AE}" sibTransId="{2D4A3F41-AC14-461E-B4E9-B6E73FC8C2B8}"/>
    <dgm:cxn modelId="{B1629D67-D304-4912-B1D2-0B01385D64DF}" srcId="{468BC3E1-AB94-40E4-A1BB-E3E13E51F111}" destId="{DB2D0A0D-DEC5-47CF-A0D3-1743130B1096}" srcOrd="4" destOrd="0" parTransId="{C478264D-51D8-4C5E-AB45-5C29F1C24410}" sibTransId="{3AC3B40E-C11E-4C27-A850-2F2A6433BDD8}"/>
    <dgm:cxn modelId="{20B94C4E-AAE7-415B-89BF-9F254DCCE0E7}" srcId="{468BC3E1-AB94-40E4-A1BB-E3E13E51F111}" destId="{F877B05F-2C3F-4CDC-9864-96A6D1E0AD65}" srcOrd="13" destOrd="0" parTransId="{665A2AEE-1622-4475-9C76-697F1B98D182}" sibTransId="{0C9E3509-98C8-4B82-AFC7-50938197D592}"/>
    <dgm:cxn modelId="{264DC94E-1C87-4BBD-AB23-BE1DD519946A}" type="presOf" srcId="{8EA10B1A-E05E-4285-BF42-025BF440C36C}" destId="{B8425E6F-C477-4190-9A8F-AA5AE058B4C2}" srcOrd="0" destOrd="0" presId="urn:microsoft.com/office/officeart/2005/8/layout/radial1"/>
    <dgm:cxn modelId="{9EA4CC71-8DB5-4EB5-83E0-DC0C5A67D2FE}" type="presOf" srcId="{468BC3E1-AB94-40E4-A1BB-E3E13E51F111}" destId="{CEC793D3-585E-4E73-AE56-4F8B49FB7178}" srcOrd="0" destOrd="0" presId="urn:microsoft.com/office/officeart/2005/8/layout/radial1"/>
    <dgm:cxn modelId="{40D40755-4CBF-4CD5-BDD7-A067A9125F1A}" type="presOf" srcId="{5B8FA610-8B6E-49F6-8943-F40E9A055CB0}" destId="{4CC987C4-A880-4604-9C4A-BAA234FA5C46}" srcOrd="0" destOrd="0" presId="urn:microsoft.com/office/officeart/2005/8/layout/radial1"/>
    <dgm:cxn modelId="{9987ED78-BDA1-46E0-BE48-DB5401542533}" type="presOf" srcId="{CE0898D7-DB0E-4CE3-8ECA-E7DDFE523D02}" destId="{2F1F2614-36D2-43CF-B4A2-CBE31B58762A}" srcOrd="0" destOrd="0" presId="urn:microsoft.com/office/officeart/2005/8/layout/radial1"/>
    <dgm:cxn modelId="{6CEB8F5A-BE13-41D6-A077-93D6B8780A93}" type="presOf" srcId="{1146F293-1A6B-4F12-8A90-2E1D540CD618}" destId="{B421E084-B299-467F-ABFF-0810B5DAE9DD}" srcOrd="0" destOrd="0" presId="urn:microsoft.com/office/officeart/2005/8/layout/radial1"/>
    <dgm:cxn modelId="{2A7F6F88-C089-42EF-9E22-E01B05FB887C}" type="presOf" srcId="{363B4EA4-EDF3-4BA9-BE60-4CEFAF14E195}" destId="{BA0E22D2-4867-45DD-AF26-60A1C5DC575B}" srcOrd="0" destOrd="0" presId="urn:microsoft.com/office/officeart/2005/8/layout/radial1"/>
    <dgm:cxn modelId="{099AAE88-0964-447B-BA45-D2673CB5EA02}" type="presOf" srcId="{8E5631DD-CF1B-4BB1-A0C0-9F588A1CA7BD}" destId="{89900079-A94A-42DA-8179-AA53EC5AE19D}" srcOrd="0" destOrd="0" presId="urn:microsoft.com/office/officeart/2005/8/layout/radial1"/>
    <dgm:cxn modelId="{9DC29B95-F55D-4702-897A-E1A1E53D7978}" type="presOf" srcId="{8E5631DD-CF1B-4BB1-A0C0-9F588A1CA7BD}" destId="{A97DA92F-4598-4E19-8210-4F8DB9BD257C}" srcOrd="1" destOrd="0" presId="urn:microsoft.com/office/officeart/2005/8/layout/radial1"/>
    <dgm:cxn modelId="{C25CC097-1F8A-4156-B3AD-3310D51E5959}" srcId="{468BC3E1-AB94-40E4-A1BB-E3E13E51F111}" destId="{203C84F9-DB5D-47AD-8E3B-DB8D9F54D068}" srcOrd="1" destOrd="0" parTransId="{5B8FA610-8B6E-49F6-8943-F40E9A055CB0}" sibTransId="{66B94463-A813-43FD-A5EB-4A5A7A27B6FE}"/>
    <dgm:cxn modelId="{DD43119B-7E82-4BA2-A66C-DD9D2F352535}" type="presOf" srcId="{F877B05F-2C3F-4CDC-9864-96A6D1E0AD65}" destId="{EE7D38E2-A859-483E-BD99-0E641DA9FCDE}" srcOrd="0" destOrd="0" presId="urn:microsoft.com/office/officeart/2005/8/layout/radial1"/>
    <dgm:cxn modelId="{8B38659B-7732-42FA-BB37-899D023F394A}" type="presOf" srcId="{0E0216E1-820D-4F67-BAAD-33601B604DD5}" destId="{7451011F-612E-4EDD-865E-204CA239E5E1}" srcOrd="0" destOrd="0" presId="urn:microsoft.com/office/officeart/2005/8/layout/radial1"/>
    <dgm:cxn modelId="{90EAEC9C-9C0B-486F-81CC-067D385B1547}" srcId="{468BC3E1-AB94-40E4-A1BB-E3E13E51F111}" destId="{044D57E4-5F98-49A0-99A7-49600401E1B1}" srcOrd="2" destOrd="0" parTransId="{BF6787C1-002D-4FFE-B901-F2D101D42C5F}" sibTransId="{40A3596A-833F-4B86-BDF8-068386DE85AA}"/>
    <dgm:cxn modelId="{FA25329E-0D89-4CED-B39B-DE9245009499}" type="presOf" srcId="{203C84F9-DB5D-47AD-8E3B-DB8D9F54D068}" destId="{F863236E-9D9D-4433-B0DB-D325751D2D95}" srcOrd="0" destOrd="0" presId="urn:microsoft.com/office/officeart/2005/8/layout/radial1"/>
    <dgm:cxn modelId="{BE2EED9F-255B-4F34-B1A8-0046CAA55E02}" type="presOf" srcId="{C478264D-51D8-4C5E-AB45-5C29F1C24410}" destId="{8F1AD82B-8202-4EF1-BCFA-F032EA1AF967}" srcOrd="0" destOrd="0" presId="urn:microsoft.com/office/officeart/2005/8/layout/radial1"/>
    <dgm:cxn modelId="{2E803BAE-EC68-4AE6-A338-34A39A48D4F4}" type="presOf" srcId="{466E8939-DB9E-49DD-8C6E-70714AFDED8E}" destId="{3DA6998A-2C8D-482F-B78A-9C69347E45AA}" srcOrd="0" destOrd="0" presId="urn:microsoft.com/office/officeart/2005/8/layout/radial1"/>
    <dgm:cxn modelId="{3AD911B1-E75A-4978-86BD-DCD51D72C8AD}" type="presOf" srcId="{63F01DD2-9591-4A05-A1D1-4D65BB410E3B}" destId="{A9D0BDC6-9943-4714-AABF-CA2D44D4960F}" srcOrd="0" destOrd="0" presId="urn:microsoft.com/office/officeart/2005/8/layout/radial1"/>
    <dgm:cxn modelId="{C688B7B1-3C54-4D4E-AB9D-4918A0F0DD6F}" srcId="{468BC3E1-AB94-40E4-A1BB-E3E13E51F111}" destId="{0AB49FA5-9901-4701-BEC9-62972B82498D}" srcOrd="8" destOrd="0" parTransId="{A0DF0721-6181-47F5-BD7F-6B748B7BA98E}" sibTransId="{E7519E67-09EE-4904-AAC8-4E4FBEDE091F}"/>
    <dgm:cxn modelId="{B2A539B6-E290-4820-BDF4-FB6512B6C455}" srcId="{468BC3E1-AB94-40E4-A1BB-E3E13E51F111}" destId="{0E0216E1-820D-4F67-BAAD-33601B604DD5}" srcOrd="3" destOrd="0" parTransId="{C4A1032E-EF3D-47CE-A7DC-C8924465C769}" sibTransId="{40D8A9ED-EBF9-456A-AEB6-E691D6EA8AED}"/>
    <dgm:cxn modelId="{CDCDA1B6-1F87-4009-A2DC-7C7CCD3CD29A}" type="presOf" srcId="{D3909C19-BEB4-4FCE-A10B-E6EEE5ABB14D}" destId="{194A59B3-7EE8-4C82-AFB3-0BBBE50C224B}" srcOrd="0" destOrd="0" presId="urn:microsoft.com/office/officeart/2005/8/layout/radial1"/>
    <dgm:cxn modelId="{5B6805B8-4C92-4512-AF29-6BB9FCE345B8}" type="presOf" srcId="{BF6787C1-002D-4FFE-B901-F2D101D42C5F}" destId="{AFACB294-9F82-4FD7-B36A-797DF02CE8AD}" srcOrd="0" destOrd="0" presId="urn:microsoft.com/office/officeart/2005/8/layout/radial1"/>
    <dgm:cxn modelId="{084759BA-E839-4074-BF66-7A270C021448}" type="presOf" srcId="{90D02D1B-F14B-4382-B702-4E797925199C}" destId="{7180704C-5D7F-48F5-AD68-70B9A48405BF}" srcOrd="0" destOrd="0" presId="urn:microsoft.com/office/officeart/2005/8/layout/radial1"/>
    <dgm:cxn modelId="{F79B17C0-2D00-4B29-BA92-706C52D107E3}" type="presOf" srcId="{5B8FA610-8B6E-49F6-8943-F40E9A055CB0}" destId="{3179445B-862A-47FA-B227-33E3CE1ABF25}" srcOrd="1" destOrd="0" presId="urn:microsoft.com/office/officeart/2005/8/layout/radial1"/>
    <dgm:cxn modelId="{34A801C3-5DF4-43AE-8364-712E36CBFF4D}" type="presOf" srcId="{A0DF0721-6181-47F5-BD7F-6B748B7BA98E}" destId="{37D8F6B3-F74C-44D0-B8E8-71036AB09DE1}" srcOrd="0" destOrd="0" presId="urn:microsoft.com/office/officeart/2005/8/layout/radial1"/>
    <dgm:cxn modelId="{FE9444C8-8D88-41CF-AEFA-12D57D3F6AEA}" type="presOf" srcId="{9B62135D-2722-4B4E-9BA9-28D51D971B34}" destId="{36F2BB65-568B-47DB-8F3D-DF535E7077E9}" srcOrd="0" destOrd="0" presId="urn:microsoft.com/office/officeart/2005/8/layout/radial1"/>
    <dgm:cxn modelId="{EFA96EC8-673D-480A-9E6A-319DB406D0CB}" type="presOf" srcId="{C4A1032E-EF3D-47CE-A7DC-C8924465C769}" destId="{E194980A-FB32-4F23-9802-E2AD19BF5154}" srcOrd="1" destOrd="0" presId="urn:microsoft.com/office/officeart/2005/8/layout/radial1"/>
    <dgm:cxn modelId="{80DC75CD-7201-492E-A0B7-BF4F5C5074B5}" type="presOf" srcId="{0AB49FA5-9901-4701-BEC9-62972B82498D}" destId="{A756374B-764E-42A5-BCC8-3842BC8C846B}" srcOrd="0" destOrd="0" presId="urn:microsoft.com/office/officeart/2005/8/layout/radial1"/>
    <dgm:cxn modelId="{675FBECD-AA56-4917-B859-5B52867A6CEB}" type="presOf" srcId="{A0DF0721-6181-47F5-BD7F-6B748B7BA98E}" destId="{E51B6C7A-F380-410F-843D-6B17B004C339}" srcOrd="1" destOrd="0" presId="urn:microsoft.com/office/officeart/2005/8/layout/radial1"/>
    <dgm:cxn modelId="{0BEC57D0-106A-46ED-91FE-1D7601EA8A97}" type="presOf" srcId="{8D458D0B-50F7-4E68-A666-13D7DCBA0F8B}" destId="{25B1CD8A-CD67-4B1E-AC4B-DF49BD9A59D3}" srcOrd="0" destOrd="0" presId="urn:microsoft.com/office/officeart/2005/8/layout/radial1"/>
    <dgm:cxn modelId="{14C096D2-9434-45D1-AA60-90C7BBCED73E}" type="presOf" srcId="{051C0708-134F-47DA-AC85-1DE06A05C9AE}" destId="{7DD5D3F5-DA0B-4F1D-9464-54707A9B7880}" srcOrd="1" destOrd="0" presId="urn:microsoft.com/office/officeart/2005/8/layout/radial1"/>
    <dgm:cxn modelId="{451A56E0-91DF-4063-9EA1-EB6045C26397}" srcId="{468BC3E1-AB94-40E4-A1BB-E3E13E51F111}" destId="{8EA10B1A-E05E-4285-BF42-025BF440C36C}" srcOrd="9" destOrd="0" parTransId="{AE4E1B45-C509-447B-B57B-D1B9C95CDC1F}" sibTransId="{DBB8661C-769C-4F79-AAF6-9720B807927C}"/>
    <dgm:cxn modelId="{587EE3E8-2622-47FD-80C7-B4F0DBCFCF8B}" srcId="{468BC3E1-AB94-40E4-A1BB-E3E13E51F111}" destId="{98FD9956-DE28-48F4-8DFB-AE1A8F28EC89}" srcOrd="0" destOrd="0" parTransId="{9B0D5CC8-591E-4796-95A8-4A3CBE91CA9C}" sibTransId="{1A00085C-5A3B-4325-BB6B-524D5F61940D}"/>
    <dgm:cxn modelId="{02B456ED-FE8F-4F83-AC36-C7507D2F6095}" type="presOf" srcId="{363B4EA4-EDF3-4BA9-BE60-4CEFAF14E195}" destId="{569CD90D-CD0B-4861-858C-B5C498A47528}" srcOrd="1" destOrd="0" presId="urn:microsoft.com/office/officeart/2005/8/layout/radial1"/>
    <dgm:cxn modelId="{C4C698EE-621D-4D52-89A3-2A7C265E6AAC}" srcId="{468BC3E1-AB94-40E4-A1BB-E3E13E51F111}" destId="{D3909C19-BEB4-4FCE-A10B-E6EEE5ABB14D}" srcOrd="5" destOrd="0" parTransId="{8E5631DD-CF1B-4BB1-A0C0-9F588A1CA7BD}" sibTransId="{986B2CA0-07E2-416D-9F93-39EE6A68FA37}"/>
    <dgm:cxn modelId="{3692A3EE-F17F-492A-8254-27CC3FFFA3A9}" type="presOf" srcId="{9B0D5CC8-591E-4796-95A8-4A3CBE91CA9C}" destId="{C1A99573-A16C-4F03-A50B-872EC0CDA9BC}" srcOrd="1" destOrd="0" presId="urn:microsoft.com/office/officeart/2005/8/layout/radial1"/>
    <dgm:cxn modelId="{7EC633EF-4F76-4411-B1F8-27E29E0E8034}" type="presOf" srcId="{13A3316A-E320-45FA-AB7A-8AA2F9DFE5FF}" destId="{9AD1ED2C-2FEB-45A5-B6D0-856424B22340}" srcOrd="0" destOrd="0" presId="urn:microsoft.com/office/officeart/2005/8/layout/radial1"/>
    <dgm:cxn modelId="{41FE69EF-F7BD-4611-9148-E16BC02121B2}" type="presOf" srcId="{665A2AEE-1622-4475-9C76-697F1B98D182}" destId="{9FFB5B50-0E22-4B65-B6CB-3DA77818AC96}" srcOrd="1" destOrd="0" presId="urn:microsoft.com/office/officeart/2005/8/layout/radial1"/>
    <dgm:cxn modelId="{CC4852F6-54FF-47DB-8A9D-868E89C264F6}" type="presOf" srcId="{AE4E1B45-C509-447B-B57B-D1B9C95CDC1F}" destId="{760950D6-2014-4C23-9F3A-D7B75C17B369}" srcOrd="1" destOrd="0" presId="urn:microsoft.com/office/officeart/2005/8/layout/radial1"/>
    <dgm:cxn modelId="{4FC8E11D-28B8-4569-B2C2-0EE781C42252}" type="presParOf" srcId="{A9D0BDC6-9943-4714-AABF-CA2D44D4960F}" destId="{CEC793D3-585E-4E73-AE56-4F8B49FB7178}" srcOrd="0" destOrd="0" presId="urn:microsoft.com/office/officeart/2005/8/layout/radial1"/>
    <dgm:cxn modelId="{B8569B22-10D1-48B4-A7CF-ABF0FDE2FAE0}" type="presParOf" srcId="{A9D0BDC6-9943-4714-AABF-CA2D44D4960F}" destId="{8BD3A97E-D86A-45DC-9EC0-9E2B8AFAAAAC}" srcOrd="1" destOrd="0" presId="urn:microsoft.com/office/officeart/2005/8/layout/radial1"/>
    <dgm:cxn modelId="{5671EC08-588B-4773-BF89-91350D212572}" type="presParOf" srcId="{8BD3A97E-D86A-45DC-9EC0-9E2B8AFAAAAC}" destId="{C1A99573-A16C-4F03-A50B-872EC0CDA9BC}" srcOrd="0" destOrd="0" presId="urn:microsoft.com/office/officeart/2005/8/layout/radial1"/>
    <dgm:cxn modelId="{27701EAC-0671-46A1-A8E5-DD783C0ED14C}" type="presParOf" srcId="{A9D0BDC6-9943-4714-AABF-CA2D44D4960F}" destId="{35B7896A-837E-4000-B8C0-A259250F8DFD}" srcOrd="2" destOrd="0" presId="urn:microsoft.com/office/officeart/2005/8/layout/radial1"/>
    <dgm:cxn modelId="{3CA7753A-3062-4CCC-8232-ECF83D186659}" type="presParOf" srcId="{A9D0BDC6-9943-4714-AABF-CA2D44D4960F}" destId="{4CC987C4-A880-4604-9C4A-BAA234FA5C46}" srcOrd="3" destOrd="0" presId="urn:microsoft.com/office/officeart/2005/8/layout/radial1"/>
    <dgm:cxn modelId="{8AD206BE-E6D9-4005-B006-398FFF139687}" type="presParOf" srcId="{4CC987C4-A880-4604-9C4A-BAA234FA5C46}" destId="{3179445B-862A-47FA-B227-33E3CE1ABF25}" srcOrd="0" destOrd="0" presId="urn:microsoft.com/office/officeart/2005/8/layout/radial1"/>
    <dgm:cxn modelId="{FC25A293-E1E7-43F7-8D4D-FC9DC2363EBA}" type="presParOf" srcId="{A9D0BDC6-9943-4714-AABF-CA2D44D4960F}" destId="{F863236E-9D9D-4433-B0DB-D325751D2D95}" srcOrd="4" destOrd="0" presId="urn:microsoft.com/office/officeart/2005/8/layout/radial1"/>
    <dgm:cxn modelId="{70CE1B44-04F1-4E73-B99D-020250ED15B4}" type="presParOf" srcId="{A9D0BDC6-9943-4714-AABF-CA2D44D4960F}" destId="{AFACB294-9F82-4FD7-B36A-797DF02CE8AD}" srcOrd="5" destOrd="0" presId="urn:microsoft.com/office/officeart/2005/8/layout/radial1"/>
    <dgm:cxn modelId="{D859DFB7-09BD-44FA-AA14-356EAB7EC8AC}" type="presParOf" srcId="{AFACB294-9F82-4FD7-B36A-797DF02CE8AD}" destId="{178AE673-D425-4D21-BD8D-7CC6E181137E}" srcOrd="0" destOrd="0" presId="urn:microsoft.com/office/officeart/2005/8/layout/radial1"/>
    <dgm:cxn modelId="{0B78360C-73C8-488B-B0D7-E4DB21DC8863}" type="presParOf" srcId="{A9D0BDC6-9943-4714-AABF-CA2D44D4960F}" destId="{DF148DC5-07B5-41C6-BB64-16F64D33C50F}" srcOrd="6" destOrd="0" presId="urn:microsoft.com/office/officeart/2005/8/layout/radial1"/>
    <dgm:cxn modelId="{4C2EFFDF-F330-48F5-B72B-258F313BD9E3}" type="presParOf" srcId="{A9D0BDC6-9943-4714-AABF-CA2D44D4960F}" destId="{E73FF237-A9E7-4972-B28D-285CFBA4BB87}" srcOrd="7" destOrd="0" presId="urn:microsoft.com/office/officeart/2005/8/layout/radial1"/>
    <dgm:cxn modelId="{85251BB1-671B-4EA4-8761-6CAFF4DA7EC8}" type="presParOf" srcId="{E73FF237-A9E7-4972-B28D-285CFBA4BB87}" destId="{E194980A-FB32-4F23-9802-E2AD19BF5154}" srcOrd="0" destOrd="0" presId="urn:microsoft.com/office/officeart/2005/8/layout/radial1"/>
    <dgm:cxn modelId="{909806DC-107A-47EF-BD20-3C2730893F88}" type="presParOf" srcId="{A9D0BDC6-9943-4714-AABF-CA2D44D4960F}" destId="{7451011F-612E-4EDD-865E-204CA239E5E1}" srcOrd="8" destOrd="0" presId="urn:microsoft.com/office/officeart/2005/8/layout/radial1"/>
    <dgm:cxn modelId="{209B6AA8-23DE-4270-90F6-E7A80F529D4A}" type="presParOf" srcId="{A9D0BDC6-9943-4714-AABF-CA2D44D4960F}" destId="{8F1AD82B-8202-4EF1-BCFA-F032EA1AF967}" srcOrd="9" destOrd="0" presId="urn:microsoft.com/office/officeart/2005/8/layout/radial1"/>
    <dgm:cxn modelId="{D36113DF-D2AB-4EBA-AC7E-3AD8A97AA190}" type="presParOf" srcId="{8F1AD82B-8202-4EF1-BCFA-F032EA1AF967}" destId="{164FA5C9-9400-42BE-BA48-E79B1B6C797D}" srcOrd="0" destOrd="0" presId="urn:microsoft.com/office/officeart/2005/8/layout/radial1"/>
    <dgm:cxn modelId="{47954EFD-500A-43A1-91E9-7EF4FFC13920}" type="presParOf" srcId="{A9D0BDC6-9943-4714-AABF-CA2D44D4960F}" destId="{11BFD4CF-3E35-4FA5-B782-CCE48FF67B4F}" srcOrd="10" destOrd="0" presId="urn:microsoft.com/office/officeart/2005/8/layout/radial1"/>
    <dgm:cxn modelId="{04E06A20-21EF-478F-976C-430979B08C43}" type="presParOf" srcId="{A9D0BDC6-9943-4714-AABF-CA2D44D4960F}" destId="{89900079-A94A-42DA-8179-AA53EC5AE19D}" srcOrd="11" destOrd="0" presId="urn:microsoft.com/office/officeart/2005/8/layout/radial1"/>
    <dgm:cxn modelId="{62B963E1-3A66-4021-8772-BF364A7DAF74}" type="presParOf" srcId="{89900079-A94A-42DA-8179-AA53EC5AE19D}" destId="{A97DA92F-4598-4E19-8210-4F8DB9BD257C}" srcOrd="0" destOrd="0" presId="urn:microsoft.com/office/officeart/2005/8/layout/radial1"/>
    <dgm:cxn modelId="{D85418DC-6481-471A-AB64-8DB37A8D5442}" type="presParOf" srcId="{A9D0BDC6-9943-4714-AABF-CA2D44D4960F}" destId="{194A59B3-7EE8-4C82-AFB3-0BBBE50C224B}" srcOrd="12" destOrd="0" presId="urn:microsoft.com/office/officeart/2005/8/layout/radial1"/>
    <dgm:cxn modelId="{01116B73-C8FD-40DD-877B-0914E6A81C24}" type="presParOf" srcId="{A9D0BDC6-9943-4714-AABF-CA2D44D4960F}" destId="{9FD916C4-B033-47EF-8C11-71824F09EE3B}" srcOrd="13" destOrd="0" presId="urn:microsoft.com/office/officeart/2005/8/layout/radial1"/>
    <dgm:cxn modelId="{C9687C0B-FBBD-4050-804E-578C389F7546}" type="presParOf" srcId="{9FD916C4-B033-47EF-8C11-71824F09EE3B}" destId="{7DD5D3F5-DA0B-4F1D-9464-54707A9B7880}" srcOrd="0" destOrd="0" presId="urn:microsoft.com/office/officeart/2005/8/layout/radial1"/>
    <dgm:cxn modelId="{C7CA29F8-770F-4C78-88AE-24F8E6AF4C81}" type="presParOf" srcId="{A9D0BDC6-9943-4714-AABF-CA2D44D4960F}" destId="{B421E084-B299-467F-ABFF-0810B5DAE9DD}" srcOrd="14" destOrd="0" presId="urn:microsoft.com/office/officeart/2005/8/layout/radial1"/>
    <dgm:cxn modelId="{3AF327F1-3795-4CAD-80D3-D75633B8B512}" type="presParOf" srcId="{A9D0BDC6-9943-4714-AABF-CA2D44D4960F}" destId="{25B1CD8A-CD67-4B1E-AC4B-DF49BD9A59D3}" srcOrd="15" destOrd="0" presId="urn:microsoft.com/office/officeart/2005/8/layout/radial1"/>
    <dgm:cxn modelId="{630B64A9-5978-4E8E-ADFD-145AA8E46569}" type="presParOf" srcId="{25B1CD8A-CD67-4B1E-AC4B-DF49BD9A59D3}" destId="{FFD1B3D3-9DEB-4D0A-86D0-B191052F9AB6}" srcOrd="0" destOrd="0" presId="urn:microsoft.com/office/officeart/2005/8/layout/radial1"/>
    <dgm:cxn modelId="{9DCF08E4-20F7-4215-8BCB-CBA2DC729CB0}" type="presParOf" srcId="{A9D0BDC6-9943-4714-AABF-CA2D44D4960F}" destId="{CB8E5A7B-032E-4807-B0ED-F964DBC4D2EE}" srcOrd="16" destOrd="0" presId="urn:microsoft.com/office/officeart/2005/8/layout/radial1"/>
    <dgm:cxn modelId="{26670FC3-5FEF-495C-A817-D631F0B10F55}" type="presParOf" srcId="{A9D0BDC6-9943-4714-AABF-CA2D44D4960F}" destId="{37D8F6B3-F74C-44D0-B8E8-71036AB09DE1}" srcOrd="17" destOrd="0" presId="urn:microsoft.com/office/officeart/2005/8/layout/radial1"/>
    <dgm:cxn modelId="{C4E45B56-02BE-4C34-ADD0-77338F236828}" type="presParOf" srcId="{37D8F6B3-F74C-44D0-B8E8-71036AB09DE1}" destId="{E51B6C7A-F380-410F-843D-6B17B004C339}" srcOrd="0" destOrd="0" presId="urn:microsoft.com/office/officeart/2005/8/layout/radial1"/>
    <dgm:cxn modelId="{75D68967-0DF3-4D46-9307-D88BF38884D8}" type="presParOf" srcId="{A9D0BDC6-9943-4714-AABF-CA2D44D4960F}" destId="{A756374B-764E-42A5-BCC8-3842BC8C846B}" srcOrd="18" destOrd="0" presId="urn:microsoft.com/office/officeart/2005/8/layout/radial1"/>
    <dgm:cxn modelId="{71D67059-1547-4CD2-B97F-3C7D42680214}" type="presParOf" srcId="{A9D0BDC6-9943-4714-AABF-CA2D44D4960F}" destId="{5C6EAE3B-062D-400E-BA5F-F0A870F10365}" srcOrd="19" destOrd="0" presId="urn:microsoft.com/office/officeart/2005/8/layout/radial1"/>
    <dgm:cxn modelId="{CC363298-53A1-41A1-A681-E773DE17DC58}" type="presParOf" srcId="{5C6EAE3B-062D-400E-BA5F-F0A870F10365}" destId="{760950D6-2014-4C23-9F3A-D7B75C17B369}" srcOrd="0" destOrd="0" presId="urn:microsoft.com/office/officeart/2005/8/layout/radial1"/>
    <dgm:cxn modelId="{32E28512-F95D-4C80-BF16-6DAAC8FDF8F4}" type="presParOf" srcId="{A9D0BDC6-9943-4714-AABF-CA2D44D4960F}" destId="{B8425E6F-C477-4190-9A8F-AA5AE058B4C2}" srcOrd="20" destOrd="0" presId="urn:microsoft.com/office/officeart/2005/8/layout/radial1"/>
    <dgm:cxn modelId="{D5787886-84AB-4931-89FF-0BB5288E5391}" type="presParOf" srcId="{A9D0BDC6-9943-4714-AABF-CA2D44D4960F}" destId="{9AD1ED2C-2FEB-45A5-B6D0-856424B22340}" srcOrd="21" destOrd="0" presId="urn:microsoft.com/office/officeart/2005/8/layout/radial1"/>
    <dgm:cxn modelId="{614AAE1F-E677-4068-AFD0-879B0D1D3E46}" type="presParOf" srcId="{9AD1ED2C-2FEB-45A5-B6D0-856424B22340}" destId="{E9BA757A-4D71-4067-B168-A1F711075A14}" srcOrd="0" destOrd="0" presId="urn:microsoft.com/office/officeart/2005/8/layout/radial1"/>
    <dgm:cxn modelId="{7C329EAD-F09D-487A-9B70-E0133A318354}" type="presParOf" srcId="{A9D0BDC6-9943-4714-AABF-CA2D44D4960F}" destId="{36F2BB65-568B-47DB-8F3D-DF535E7077E9}" srcOrd="22" destOrd="0" presId="urn:microsoft.com/office/officeart/2005/8/layout/radial1"/>
    <dgm:cxn modelId="{3D6D5DFA-E11D-4624-B0BB-DFEA39370B63}" type="presParOf" srcId="{A9D0BDC6-9943-4714-AABF-CA2D44D4960F}" destId="{3DA6998A-2C8D-482F-B78A-9C69347E45AA}" srcOrd="23" destOrd="0" presId="urn:microsoft.com/office/officeart/2005/8/layout/radial1"/>
    <dgm:cxn modelId="{EDDF977D-0D92-4199-98CC-CF3D662747B9}" type="presParOf" srcId="{3DA6998A-2C8D-482F-B78A-9C69347E45AA}" destId="{75CBD15E-9E5C-4DDC-A837-142E88BF9A26}" srcOrd="0" destOrd="0" presId="urn:microsoft.com/office/officeart/2005/8/layout/radial1"/>
    <dgm:cxn modelId="{7E206140-4D34-4AF9-8935-5A22C493B4CF}" type="presParOf" srcId="{A9D0BDC6-9943-4714-AABF-CA2D44D4960F}" destId="{7180704C-5D7F-48F5-AD68-70B9A48405BF}" srcOrd="24" destOrd="0" presId="urn:microsoft.com/office/officeart/2005/8/layout/radial1"/>
    <dgm:cxn modelId="{3EFE0943-C065-4397-B1D0-34909EF6A6D0}" type="presParOf" srcId="{A9D0BDC6-9943-4714-AABF-CA2D44D4960F}" destId="{BA0E22D2-4867-45DD-AF26-60A1C5DC575B}" srcOrd="25" destOrd="0" presId="urn:microsoft.com/office/officeart/2005/8/layout/radial1"/>
    <dgm:cxn modelId="{235AC513-1153-463A-809E-370730436354}" type="presParOf" srcId="{BA0E22D2-4867-45DD-AF26-60A1C5DC575B}" destId="{569CD90D-CD0B-4861-858C-B5C498A47528}" srcOrd="0" destOrd="0" presId="urn:microsoft.com/office/officeart/2005/8/layout/radial1"/>
    <dgm:cxn modelId="{E6E33C0C-3BD7-4766-98ED-9AEBCC91BDDA}" type="presParOf" srcId="{A9D0BDC6-9943-4714-AABF-CA2D44D4960F}" destId="{2F1F2614-36D2-43CF-B4A2-CBE31B58762A}" srcOrd="26" destOrd="0" presId="urn:microsoft.com/office/officeart/2005/8/layout/radial1"/>
    <dgm:cxn modelId="{9DDE49AD-B7B6-4712-83DE-76B63238F096}" type="presParOf" srcId="{A9D0BDC6-9943-4714-AABF-CA2D44D4960F}" destId="{3D34E658-1DE8-446D-BBEB-D44C86D21CB1}" srcOrd="27" destOrd="0" presId="urn:microsoft.com/office/officeart/2005/8/layout/radial1"/>
    <dgm:cxn modelId="{9F2E3D7C-BA5B-42ED-9F95-26DD581DFC5B}" type="presParOf" srcId="{3D34E658-1DE8-446D-BBEB-D44C86D21CB1}" destId="{9FFB5B50-0E22-4B65-B6CB-3DA77818AC96}" srcOrd="0" destOrd="0" presId="urn:microsoft.com/office/officeart/2005/8/layout/radial1"/>
    <dgm:cxn modelId="{607A821C-B3FC-473D-827C-5C7E0B29D20F}" type="presParOf" srcId="{A9D0BDC6-9943-4714-AABF-CA2D44D4960F}" destId="{EE7D38E2-A859-483E-BD99-0E641DA9FCDE}" srcOrd="2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18186-43E6-425B-B1A3-B43723C4F13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BE"/>
        </a:p>
      </dgm:t>
    </dgm:pt>
    <dgm:pt modelId="{D623BC57-2510-4764-9B65-FF9DF81F41AE}">
      <dgm:prSet phldrT="[Texte]"/>
      <dgm:spPr/>
      <dgm:t>
        <a:bodyPr/>
        <a:lstStyle/>
        <a:p>
          <a:r>
            <a:rPr lang="fr-BE" dirty="0" err="1"/>
            <a:t>Industrial</a:t>
          </a:r>
          <a:r>
            <a:rPr lang="fr-BE" dirty="0"/>
            <a:t> Forum</a:t>
          </a:r>
          <a:endParaRPr lang="en-BE" dirty="0"/>
        </a:p>
      </dgm:t>
    </dgm:pt>
    <dgm:pt modelId="{6078F3CC-05C3-4A88-8BAD-A7AE1FEDB486}" type="parTrans" cxnId="{069A23A4-FE4D-4C17-9F62-11AF38CDFCE6}">
      <dgm:prSet/>
      <dgm:spPr/>
      <dgm:t>
        <a:bodyPr/>
        <a:lstStyle/>
        <a:p>
          <a:endParaRPr lang="en-BE"/>
        </a:p>
      </dgm:t>
    </dgm:pt>
    <dgm:pt modelId="{147261BA-E9E9-49B5-8DDF-93E75D5F1743}" type="sibTrans" cxnId="{069A23A4-FE4D-4C17-9F62-11AF38CDFCE6}">
      <dgm:prSet/>
      <dgm:spPr/>
      <dgm:t>
        <a:bodyPr/>
        <a:lstStyle/>
        <a:p>
          <a:endParaRPr lang="en-BE"/>
        </a:p>
      </dgm:t>
    </dgm:pt>
    <dgm:pt modelId="{E668DE98-CBF7-4EB0-BE92-7864C124F3F1}">
      <dgm:prSet phldrT="[Texte]"/>
      <dgm:spPr/>
      <dgm:t>
        <a:bodyPr/>
        <a:lstStyle/>
        <a:p>
          <a:r>
            <a:rPr lang="fr-BE" dirty="0"/>
            <a:t>TF1	</a:t>
          </a:r>
          <a:endParaRPr lang="en-BE" dirty="0"/>
        </a:p>
      </dgm:t>
    </dgm:pt>
    <dgm:pt modelId="{20664C12-119A-45B3-9FF4-3A355254CDC8}" type="parTrans" cxnId="{94E9D330-DE07-401B-B7B5-E2B9B7F7BDF1}">
      <dgm:prSet/>
      <dgm:spPr/>
      <dgm:t>
        <a:bodyPr/>
        <a:lstStyle/>
        <a:p>
          <a:endParaRPr lang="en-BE"/>
        </a:p>
      </dgm:t>
    </dgm:pt>
    <dgm:pt modelId="{D15BD1F4-860E-4266-AE1B-71EC0308D56B}" type="sibTrans" cxnId="{94E9D330-DE07-401B-B7B5-E2B9B7F7BDF1}">
      <dgm:prSet/>
      <dgm:spPr/>
      <dgm:t>
        <a:bodyPr/>
        <a:lstStyle/>
        <a:p>
          <a:endParaRPr lang="en-BE"/>
        </a:p>
      </dgm:t>
    </dgm:pt>
    <dgm:pt modelId="{50AF0DE1-B953-4EB4-9E65-B5E31C43D9D9}">
      <dgm:prSet phldrT="[Texte]"/>
      <dgm:spPr/>
      <dgm:t>
        <a:bodyPr/>
        <a:lstStyle/>
        <a:p>
          <a:r>
            <a:rPr lang="fr-BE" dirty="0"/>
            <a:t>TF2</a:t>
          </a:r>
          <a:endParaRPr lang="en-BE" dirty="0"/>
        </a:p>
      </dgm:t>
    </dgm:pt>
    <dgm:pt modelId="{19639D44-FB46-4666-8AE9-E1B11607B27C}" type="parTrans" cxnId="{D0389C49-B807-4EC2-A5AE-57904F961D5D}">
      <dgm:prSet/>
      <dgm:spPr/>
      <dgm:t>
        <a:bodyPr/>
        <a:lstStyle/>
        <a:p>
          <a:endParaRPr lang="en-BE"/>
        </a:p>
      </dgm:t>
    </dgm:pt>
    <dgm:pt modelId="{4BC7F5C8-9A10-4F74-9607-1DFC511A1211}" type="sibTrans" cxnId="{D0389C49-B807-4EC2-A5AE-57904F961D5D}">
      <dgm:prSet/>
      <dgm:spPr/>
      <dgm:t>
        <a:bodyPr/>
        <a:lstStyle/>
        <a:p>
          <a:endParaRPr lang="en-BE"/>
        </a:p>
      </dgm:t>
    </dgm:pt>
    <dgm:pt modelId="{1968EC26-E594-48EF-9741-DA0EA326CFFC}">
      <dgm:prSet phldrT="[Texte]"/>
      <dgm:spPr/>
      <dgm:t>
        <a:bodyPr/>
        <a:lstStyle/>
        <a:p>
          <a:r>
            <a:rPr lang="fr-BE" dirty="0"/>
            <a:t>TF3</a:t>
          </a:r>
          <a:endParaRPr lang="en-BE" dirty="0"/>
        </a:p>
      </dgm:t>
    </dgm:pt>
    <dgm:pt modelId="{F5FE8572-2510-48A4-92B6-FE66FBD918DD}" type="parTrans" cxnId="{86D1036B-D5ED-4A9F-A936-66A0065A91D6}">
      <dgm:prSet/>
      <dgm:spPr/>
      <dgm:t>
        <a:bodyPr/>
        <a:lstStyle/>
        <a:p>
          <a:endParaRPr lang="en-BE"/>
        </a:p>
      </dgm:t>
    </dgm:pt>
    <dgm:pt modelId="{EF5543F9-C67D-480B-AA1A-741C749BDBF4}" type="sibTrans" cxnId="{86D1036B-D5ED-4A9F-A936-66A0065A91D6}">
      <dgm:prSet/>
      <dgm:spPr/>
      <dgm:t>
        <a:bodyPr/>
        <a:lstStyle/>
        <a:p>
          <a:endParaRPr lang="en-BE"/>
        </a:p>
      </dgm:t>
    </dgm:pt>
    <dgm:pt modelId="{7D28AF42-50BC-46B9-95D9-427F0824CA0E}" type="pres">
      <dgm:prSet presAssocID="{5D218186-43E6-425B-B1A3-B43723C4F13A}" presName="hierChild1" presStyleCnt="0">
        <dgm:presLayoutVars>
          <dgm:orgChart val="1"/>
          <dgm:chPref val="1"/>
          <dgm:dir/>
          <dgm:animOne val="branch"/>
          <dgm:animLvl val="lvl"/>
          <dgm:resizeHandles/>
        </dgm:presLayoutVars>
      </dgm:prSet>
      <dgm:spPr/>
    </dgm:pt>
    <dgm:pt modelId="{6109833F-C8CC-46E9-9922-2884CD455DEB}" type="pres">
      <dgm:prSet presAssocID="{D623BC57-2510-4764-9B65-FF9DF81F41AE}" presName="hierRoot1" presStyleCnt="0">
        <dgm:presLayoutVars>
          <dgm:hierBranch val="init"/>
        </dgm:presLayoutVars>
      </dgm:prSet>
      <dgm:spPr/>
    </dgm:pt>
    <dgm:pt modelId="{6D5A8A00-16CE-413F-80B3-EB30857C6077}" type="pres">
      <dgm:prSet presAssocID="{D623BC57-2510-4764-9B65-FF9DF81F41AE}" presName="rootComposite1" presStyleCnt="0"/>
      <dgm:spPr/>
    </dgm:pt>
    <dgm:pt modelId="{70529CA6-9C01-40A8-A45B-D250ED5FCC16}" type="pres">
      <dgm:prSet presAssocID="{D623BC57-2510-4764-9B65-FF9DF81F41AE}" presName="rootText1" presStyleLbl="node0" presStyleIdx="0" presStyleCnt="1">
        <dgm:presLayoutVars>
          <dgm:chPref val="3"/>
        </dgm:presLayoutVars>
      </dgm:prSet>
      <dgm:spPr/>
    </dgm:pt>
    <dgm:pt modelId="{0A17812F-1A1F-4A6F-88AE-4F6016124E94}" type="pres">
      <dgm:prSet presAssocID="{D623BC57-2510-4764-9B65-FF9DF81F41AE}" presName="rootConnector1" presStyleLbl="node1" presStyleIdx="0" presStyleCnt="0"/>
      <dgm:spPr/>
    </dgm:pt>
    <dgm:pt modelId="{D0B8CFC7-F7FA-4DEC-80BF-7386A55FC274}" type="pres">
      <dgm:prSet presAssocID="{D623BC57-2510-4764-9B65-FF9DF81F41AE}" presName="hierChild2" presStyleCnt="0"/>
      <dgm:spPr/>
    </dgm:pt>
    <dgm:pt modelId="{4629E92C-27B8-4BCC-8885-0B88E9897D39}" type="pres">
      <dgm:prSet presAssocID="{20664C12-119A-45B3-9FF4-3A355254CDC8}" presName="Name37" presStyleLbl="parChTrans1D2" presStyleIdx="0" presStyleCnt="3"/>
      <dgm:spPr/>
    </dgm:pt>
    <dgm:pt modelId="{AD6D8C89-8856-44FA-B927-DC8FCFB9EFCC}" type="pres">
      <dgm:prSet presAssocID="{E668DE98-CBF7-4EB0-BE92-7864C124F3F1}" presName="hierRoot2" presStyleCnt="0">
        <dgm:presLayoutVars>
          <dgm:hierBranch val="init"/>
        </dgm:presLayoutVars>
      </dgm:prSet>
      <dgm:spPr/>
    </dgm:pt>
    <dgm:pt modelId="{570AF392-92D5-4E44-9439-33A440101691}" type="pres">
      <dgm:prSet presAssocID="{E668DE98-CBF7-4EB0-BE92-7864C124F3F1}" presName="rootComposite" presStyleCnt="0"/>
      <dgm:spPr/>
    </dgm:pt>
    <dgm:pt modelId="{22FA4F66-822C-4FB5-BB04-4BA1236E9E70}" type="pres">
      <dgm:prSet presAssocID="{E668DE98-CBF7-4EB0-BE92-7864C124F3F1}" presName="rootText" presStyleLbl="node2" presStyleIdx="0" presStyleCnt="3">
        <dgm:presLayoutVars>
          <dgm:chPref val="3"/>
        </dgm:presLayoutVars>
      </dgm:prSet>
      <dgm:spPr/>
    </dgm:pt>
    <dgm:pt modelId="{3E104AE5-F0B0-47E7-9F87-3AAFA60CC499}" type="pres">
      <dgm:prSet presAssocID="{E668DE98-CBF7-4EB0-BE92-7864C124F3F1}" presName="rootConnector" presStyleLbl="node2" presStyleIdx="0" presStyleCnt="3"/>
      <dgm:spPr/>
    </dgm:pt>
    <dgm:pt modelId="{8156E091-7088-44B7-B605-1EE167943375}" type="pres">
      <dgm:prSet presAssocID="{E668DE98-CBF7-4EB0-BE92-7864C124F3F1}" presName="hierChild4" presStyleCnt="0"/>
      <dgm:spPr/>
    </dgm:pt>
    <dgm:pt modelId="{D98F3A96-F3D8-4426-AC28-8A4C8C5A202D}" type="pres">
      <dgm:prSet presAssocID="{E668DE98-CBF7-4EB0-BE92-7864C124F3F1}" presName="hierChild5" presStyleCnt="0"/>
      <dgm:spPr/>
    </dgm:pt>
    <dgm:pt modelId="{0F10BC1A-9D61-47F9-9F72-014F41041CC8}" type="pres">
      <dgm:prSet presAssocID="{19639D44-FB46-4666-8AE9-E1B11607B27C}" presName="Name37" presStyleLbl="parChTrans1D2" presStyleIdx="1" presStyleCnt="3"/>
      <dgm:spPr/>
    </dgm:pt>
    <dgm:pt modelId="{4567EE6B-3D6E-40B6-840F-656B3D9740D5}" type="pres">
      <dgm:prSet presAssocID="{50AF0DE1-B953-4EB4-9E65-B5E31C43D9D9}" presName="hierRoot2" presStyleCnt="0">
        <dgm:presLayoutVars>
          <dgm:hierBranch val="init"/>
        </dgm:presLayoutVars>
      </dgm:prSet>
      <dgm:spPr/>
    </dgm:pt>
    <dgm:pt modelId="{6840106B-1921-4E0E-859F-D32E3AE33BC8}" type="pres">
      <dgm:prSet presAssocID="{50AF0DE1-B953-4EB4-9E65-B5E31C43D9D9}" presName="rootComposite" presStyleCnt="0"/>
      <dgm:spPr/>
    </dgm:pt>
    <dgm:pt modelId="{F4D556B8-FA38-4D80-A18C-7D122EF91B26}" type="pres">
      <dgm:prSet presAssocID="{50AF0DE1-B953-4EB4-9E65-B5E31C43D9D9}" presName="rootText" presStyleLbl="node2" presStyleIdx="1" presStyleCnt="3">
        <dgm:presLayoutVars>
          <dgm:chPref val="3"/>
        </dgm:presLayoutVars>
      </dgm:prSet>
      <dgm:spPr/>
    </dgm:pt>
    <dgm:pt modelId="{5149C98B-9760-47B7-8510-6C662E658329}" type="pres">
      <dgm:prSet presAssocID="{50AF0DE1-B953-4EB4-9E65-B5E31C43D9D9}" presName="rootConnector" presStyleLbl="node2" presStyleIdx="1" presStyleCnt="3"/>
      <dgm:spPr/>
    </dgm:pt>
    <dgm:pt modelId="{6186C697-68E8-48B2-8CD9-477D66299EF4}" type="pres">
      <dgm:prSet presAssocID="{50AF0DE1-B953-4EB4-9E65-B5E31C43D9D9}" presName="hierChild4" presStyleCnt="0"/>
      <dgm:spPr/>
    </dgm:pt>
    <dgm:pt modelId="{FC7FB4C5-7156-46C9-AB80-588D67767CD8}" type="pres">
      <dgm:prSet presAssocID="{50AF0DE1-B953-4EB4-9E65-B5E31C43D9D9}" presName="hierChild5" presStyleCnt="0"/>
      <dgm:spPr/>
    </dgm:pt>
    <dgm:pt modelId="{224984C3-2C15-49C0-BD87-A04FAD6FF9EF}" type="pres">
      <dgm:prSet presAssocID="{F5FE8572-2510-48A4-92B6-FE66FBD918DD}" presName="Name37" presStyleLbl="parChTrans1D2" presStyleIdx="2" presStyleCnt="3"/>
      <dgm:spPr/>
    </dgm:pt>
    <dgm:pt modelId="{20E82D5F-EABF-40A7-A6B3-F85C89B7932F}" type="pres">
      <dgm:prSet presAssocID="{1968EC26-E594-48EF-9741-DA0EA326CFFC}" presName="hierRoot2" presStyleCnt="0">
        <dgm:presLayoutVars>
          <dgm:hierBranch val="init"/>
        </dgm:presLayoutVars>
      </dgm:prSet>
      <dgm:spPr/>
    </dgm:pt>
    <dgm:pt modelId="{C6345C67-DBB1-4082-A3FA-3B7935185FF4}" type="pres">
      <dgm:prSet presAssocID="{1968EC26-E594-48EF-9741-DA0EA326CFFC}" presName="rootComposite" presStyleCnt="0"/>
      <dgm:spPr/>
    </dgm:pt>
    <dgm:pt modelId="{1350FB9C-A92B-4441-97D1-52C32BA83DBA}" type="pres">
      <dgm:prSet presAssocID="{1968EC26-E594-48EF-9741-DA0EA326CFFC}" presName="rootText" presStyleLbl="node2" presStyleIdx="2" presStyleCnt="3">
        <dgm:presLayoutVars>
          <dgm:chPref val="3"/>
        </dgm:presLayoutVars>
      </dgm:prSet>
      <dgm:spPr/>
    </dgm:pt>
    <dgm:pt modelId="{39852B58-CBCB-4763-90AA-507C0C54CA5F}" type="pres">
      <dgm:prSet presAssocID="{1968EC26-E594-48EF-9741-DA0EA326CFFC}" presName="rootConnector" presStyleLbl="node2" presStyleIdx="2" presStyleCnt="3"/>
      <dgm:spPr/>
    </dgm:pt>
    <dgm:pt modelId="{CFAD681C-C69B-49F6-95CE-4BDC20B5AC74}" type="pres">
      <dgm:prSet presAssocID="{1968EC26-E594-48EF-9741-DA0EA326CFFC}" presName="hierChild4" presStyleCnt="0"/>
      <dgm:spPr/>
    </dgm:pt>
    <dgm:pt modelId="{CA76392F-8C33-48A6-8512-D14CB1CAFB3B}" type="pres">
      <dgm:prSet presAssocID="{1968EC26-E594-48EF-9741-DA0EA326CFFC}" presName="hierChild5" presStyleCnt="0"/>
      <dgm:spPr/>
    </dgm:pt>
    <dgm:pt modelId="{41AE5B43-6D9F-4917-9238-DE9CFE363EB2}" type="pres">
      <dgm:prSet presAssocID="{D623BC57-2510-4764-9B65-FF9DF81F41AE}" presName="hierChild3" presStyleCnt="0"/>
      <dgm:spPr/>
    </dgm:pt>
  </dgm:ptLst>
  <dgm:cxnLst>
    <dgm:cxn modelId="{399C702B-926B-4CA4-8C57-64F39718B6EA}" type="presOf" srcId="{5D218186-43E6-425B-B1A3-B43723C4F13A}" destId="{7D28AF42-50BC-46B9-95D9-427F0824CA0E}" srcOrd="0" destOrd="0" presId="urn:microsoft.com/office/officeart/2005/8/layout/orgChart1"/>
    <dgm:cxn modelId="{94E9D330-DE07-401B-B7B5-E2B9B7F7BDF1}" srcId="{D623BC57-2510-4764-9B65-FF9DF81F41AE}" destId="{E668DE98-CBF7-4EB0-BE92-7864C124F3F1}" srcOrd="0" destOrd="0" parTransId="{20664C12-119A-45B3-9FF4-3A355254CDC8}" sibTransId="{D15BD1F4-860E-4266-AE1B-71EC0308D56B}"/>
    <dgm:cxn modelId="{835F7F35-AC11-4C3C-BB89-974606A40C44}" type="presOf" srcId="{50AF0DE1-B953-4EB4-9E65-B5E31C43D9D9}" destId="{F4D556B8-FA38-4D80-A18C-7D122EF91B26}" srcOrd="0" destOrd="0" presId="urn:microsoft.com/office/officeart/2005/8/layout/orgChart1"/>
    <dgm:cxn modelId="{0A07363D-03F3-412A-962D-EC81636F3376}" type="presOf" srcId="{E668DE98-CBF7-4EB0-BE92-7864C124F3F1}" destId="{3E104AE5-F0B0-47E7-9F87-3AAFA60CC499}" srcOrd="1" destOrd="0" presId="urn:microsoft.com/office/officeart/2005/8/layout/orgChart1"/>
    <dgm:cxn modelId="{9A214B67-E2C1-42D7-BA22-CE0AFD937BE3}" type="presOf" srcId="{1968EC26-E594-48EF-9741-DA0EA326CFFC}" destId="{1350FB9C-A92B-4441-97D1-52C32BA83DBA}" srcOrd="0" destOrd="0" presId="urn:microsoft.com/office/officeart/2005/8/layout/orgChart1"/>
    <dgm:cxn modelId="{E5C1ED68-3348-4CE3-8ABD-3C53A9418ED1}" type="presOf" srcId="{D623BC57-2510-4764-9B65-FF9DF81F41AE}" destId="{70529CA6-9C01-40A8-A45B-D250ED5FCC16}" srcOrd="0" destOrd="0" presId="urn:microsoft.com/office/officeart/2005/8/layout/orgChart1"/>
    <dgm:cxn modelId="{D0389C49-B807-4EC2-A5AE-57904F961D5D}" srcId="{D623BC57-2510-4764-9B65-FF9DF81F41AE}" destId="{50AF0DE1-B953-4EB4-9E65-B5E31C43D9D9}" srcOrd="1" destOrd="0" parTransId="{19639D44-FB46-4666-8AE9-E1B11607B27C}" sibTransId="{4BC7F5C8-9A10-4F74-9607-1DFC511A1211}"/>
    <dgm:cxn modelId="{86D1036B-D5ED-4A9F-A936-66A0065A91D6}" srcId="{D623BC57-2510-4764-9B65-FF9DF81F41AE}" destId="{1968EC26-E594-48EF-9741-DA0EA326CFFC}" srcOrd="2" destOrd="0" parTransId="{F5FE8572-2510-48A4-92B6-FE66FBD918DD}" sibTransId="{EF5543F9-C67D-480B-AA1A-741C749BDBF4}"/>
    <dgm:cxn modelId="{FF601A54-F9D9-4194-AF5B-905B834BF909}" type="presOf" srcId="{1968EC26-E594-48EF-9741-DA0EA326CFFC}" destId="{39852B58-CBCB-4763-90AA-507C0C54CA5F}" srcOrd="1" destOrd="0" presId="urn:microsoft.com/office/officeart/2005/8/layout/orgChart1"/>
    <dgm:cxn modelId="{CBB0B65A-0706-4054-A93C-33E0C20F95BD}" type="presOf" srcId="{20664C12-119A-45B3-9FF4-3A355254CDC8}" destId="{4629E92C-27B8-4BCC-8885-0B88E9897D39}" srcOrd="0" destOrd="0" presId="urn:microsoft.com/office/officeart/2005/8/layout/orgChart1"/>
    <dgm:cxn modelId="{069A23A4-FE4D-4C17-9F62-11AF38CDFCE6}" srcId="{5D218186-43E6-425B-B1A3-B43723C4F13A}" destId="{D623BC57-2510-4764-9B65-FF9DF81F41AE}" srcOrd="0" destOrd="0" parTransId="{6078F3CC-05C3-4A88-8BAD-A7AE1FEDB486}" sibTransId="{147261BA-E9E9-49B5-8DDF-93E75D5F1743}"/>
    <dgm:cxn modelId="{279B52B7-35D4-4CB2-A408-FC36792706AB}" type="presOf" srcId="{E668DE98-CBF7-4EB0-BE92-7864C124F3F1}" destId="{22FA4F66-822C-4FB5-BB04-4BA1236E9E70}" srcOrd="0" destOrd="0" presId="urn:microsoft.com/office/officeart/2005/8/layout/orgChart1"/>
    <dgm:cxn modelId="{6EEB6DD5-5361-4B90-9582-7B8C02ECED9E}" type="presOf" srcId="{50AF0DE1-B953-4EB4-9E65-B5E31C43D9D9}" destId="{5149C98B-9760-47B7-8510-6C662E658329}" srcOrd="1" destOrd="0" presId="urn:microsoft.com/office/officeart/2005/8/layout/orgChart1"/>
    <dgm:cxn modelId="{16C657DC-16A7-4989-81D0-4C22E7AAB2BF}" type="presOf" srcId="{F5FE8572-2510-48A4-92B6-FE66FBD918DD}" destId="{224984C3-2C15-49C0-BD87-A04FAD6FF9EF}" srcOrd="0" destOrd="0" presId="urn:microsoft.com/office/officeart/2005/8/layout/orgChart1"/>
    <dgm:cxn modelId="{54A57EEF-EF77-4A8A-A670-91485D5A5634}" type="presOf" srcId="{19639D44-FB46-4666-8AE9-E1B11607B27C}" destId="{0F10BC1A-9D61-47F9-9F72-014F41041CC8}" srcOrd="0" destOrd="0" presId="urn:microsoft.com/office/officeart/2005/8/layout/orgChart1"/>
    <dgm:cxn modelId="{3854BBF6-EE78-4732-96B4-14256B916BFC}" type="presOf" srcId="{D623BC57-2510-4764-9B65-FF9DF81F41AE}" destId="{0A17812F-1A1F-4A6F-88AE-4F6016124E94}" srcOrd="1" destOrd="0" presId="urn:microsoft.com/office/officeart/2005/8/layout/orgChart1"/>
    <dgm:cxn modelId="{02C11730-5016-488F-BE20-68030751AB1A}" type="presParOf" srcId="{7D28AF42-50BC-46B9-95D9-427F0824CA0E}" destId="{6109833F-C8CC-46E9-9922-2884CD455DEB}" srcOrd="0" destOrd="0" presId="urn:microsoft.com/office/officeart/2005/8/layout/orgChart1"/>
    <dgm:cxn modelId="{765FD1CF-B1BD-4CB9-92CA-93D993E7FFE2}" type="presParOf" srcId="{6109833F-C8CC-46E9-9922-2884CD455DEB}" destId="{6D5A8A00-16CE-413F-80B3-EB30857C6077}" srcOrd="0" destOrd="0" presId="urn:microsoft.com/office/officeart/2005/8/layout/orgChart1"/>
    <dgm:cxn modelId="{7BBAF0C7-5622-489A-8984-B8A1F5D5BF19}" type="presParOf" srcId="{6D5A8A00-16CE-413F-80B3-EB30857C6077}" destId="{70529CA6-9C01-40A8-A45B-D250ED5FCC16}" srcOrd="0" destOrd="0" presId="urn:microsoft.com/office/officeart/2005/8/layout/orgChart1"/>
    <dgm:cxn modelId="{2DC7059F-21F0-48DD-8CAA-EDEF008CDD15}" type="presParOf" srcId="{6D5A8A00-16CE-413F-80B3-EB30857C6077}" destId="{0A17812F-1A1F-4A6F-88AE-4F6016124E94}" srcOrd="1" destOrd="0" presId="urn:microsoft.com/office/officeart/2005/8/layout/orgChart1"/>
    <dgm:cxn modelId="{8C318878-3017-4234-9EED-89C56225F694}" type="presParOf" srcId="{6109833F-C8CC-46E9-9922-2884CD455DEB}" destId="{D0B8CFC7-F7FA-4DEC-80BF-7386A55FC274}" srcOrd="1" destOrd="0" presId="urn:microsoft.com/office/officeart/2005/8/layout/orgChart1"/>
    <dgm:cxn modelId="{6ED42CDF-64A0-4238-8CE0-579DD44CAB1E}" type="presParOf" srcId="{D0B8CFC7-F7FA-4DEC-80BF-7386A55FC274}" destId="{4629E92C-27B8-4BCC-8885-0B88E9897D39}" srcOrd="0" destOrd="0" presId="urn:microsoft.com/office/officeart/2005/8/layout/orgChart1"/>
    <dgm:cxn modelId="{4D1C03B0-4675-453B-B6B9-97CDC668CB1C}" type="presParOf" srcId="{D0B8CFC7-F7FA-4DEC-80BF-7386A55FC274}" destId="{AD6D8C89-8856-44FA-B927-DC8FCFB9EFCC}" srcOrd="1" destOrd="0" presId="urn:microsoft.com/office/officeart/2005/8/layout/orgChart1"/>
    <dgm:cxn modelId="{F5F5F0D5-52FC-4A70-B653-C05AE78F2A4C}" type="presParOf" srcId="{AD6D8C89-8856-44FA-B927-DC8FCFB9EFCC}" destId="{570AF392-92D5-4E44-9439-33A440101691}" srcOrd="0" destOrd="0" presId="urn:microsoft.com/office/officeart/2005/8/layout/orgChart1"/>
    <dgm:cxn modelId="{1FD65EC9-B337-49BA-80D4-77070F7871CA}" type="presParOf" srcId="{570AF392-92D5-4E44-9439-33A440101691}" destId="{22FA4F66-822C-4FB5-BB04-4BA1236E9E70}" srcOrd="0" destOrd="0" presId="urn:microsoft.com/office/officeart/2005/8/layout/orgChart1"/>
    <dgm:cxn modelId="{85C1FAC9-F68B-4C26-AF8C-12C7128A56C6}" type="presParOf" srcId="{570AF392-92D5-4E44-9439-33A440101691}" destId="{3E104AE5-F0B0-47E7-9F87-3AAFA60CC499}" srcOrd="1" destOrd="0" presId="urn:microsoft.com/office/officeart/2005/8/layout/orgChart1"/>
    <dgm:cxn modelId="{9D53679B-7D20-4864-B017-1CD454041089}" type="presParOf" srcId="{AD6D8C89-8856-44FA-B927-DC8FCFB9EFCC}" destId="{8156E091-7088-44B7-B605-1EE167943375}" srcOrd="1" destOrd="0" presId="urn:microsoft.com/office/officeart/2005/8/layout/orgChart1"/>
    <dgm:cxn modelId="{2AD556A4-EB07-40AC-A61F-013BCD30FC30}" type="presParOf" srcId="{AD6D8C89-8856-44FA-B927-DC8FCFB9EFCC}" destId="{D98F3A96-F3D8-4426-AC28-8A4C8C5A202D}" srcOrd="2" destOrd="0" presId="urn:microsoft.com/office/officeart/2005/8/layout/orgChart1"/>
    <dgm:cxn modelId="{90FA9BDB-5E0E-4F24-8FED-6F778DA89E2F}" type="presParOf" srcId="{D0B8CFC7-F7FA-4DEC-80BF-7386A55FC274}" destId="{0F10BC1A-9D61-47F9-9F72-014F41041CC8}" srcOrd="2" destOrd="0" presId="urn:microsoft.com/office/officeart/2005/8/layout/orgChart1"/>
    <dgm:cxn modelId="{0590AEFA-4382-4F8B-8985-CCEF88CAD7F3}" type="presParOf" srcId="{D0B8CFC7-F7FA-4DEC-80BF-7386A55FC274}" destId="{4567EE6B-3D6E-40B6-840F-656B3D9740D5}" srcOrd="3" destOrd="0" presId="urn:microsoft.com/office/officeart/2005/8/layout/orgChart1"/>
    <dgm:cxn modelId="{75D15B73-7434-40CA-9D46-1B10EE2F43A7}" type="presParOf" srcId="{4567EE6B-3D6E-40B6-840F-656B3D9740D5}" destId="{6840106B-1921-4E0E-859F-D32E3AE33BC8}" srcOrd="0" destOrd="0" presId="urn:microsoft.com/office/officeart/2005/8/layout/orgChart1"/>
    <dgm:cxn modelId="{F791B24C-AD8E-4DA0-95B8-3927D8AF7F7D}" type="presParOf" srcId="{6840106B-1921-4E0E-859F-D32E3AE33BC8}" destId="{F4D556B8-FA38-4D80-A18C-7D122EF91B26}" srcOrd="0" destOrd="0" presId="urn:microsoft.com/office/officeart/2005/8/layout/orgChart1"/>
    <dgm:cxn modelId="{BD58C2E3-9270-4BED-854C-D4CDCC4BFB70}" type="presParOf" srcId="{6840106B-1921-4E0E-859F-D32E3AE33BC8}" destId="{5149C98B-9760-47B7-8510-6C662E658329}" srcOrd="1" destOrd="0" presId="urn:microsoft.com/office/officeart/2005/8/layout/orgChart1"/>
    <dgm:cxn modelId="{4EBE5DD2-62D8-4AC6-8C26-09A121B2BA29}" type="presParOf" srcId="{4567EE6B-3D6E-40B6-840F-656B3D9740D5}" destId="{6186C697-68E8-48B2-8CD9-477D66299EF4}" srcOrd="1" destOrd="0" presId="urn:microsoft.com/office/officeart/2005/8/layout/orgChart1"/>
    <dgm:cxn modelId="{AF9B1471-49A7-466D-8B7D-3512FDBBA793}" type="presParOf" srcId="{4567EE6B-3D6E-40B6-840F-656B3D9740D5}" destId="{FC7FB4C5-7156-46C9-AB80-588D67767CD8}" srcOrd="2" destOrd="0" presId="urn:microsoft.com/office/officeart/2005/8/layout/orgChart1"/>
    <dgm:cxn modelId="{843FB272-F039-4ACC-AD5B-2F4EDF15B005}" type="presParOf" srcId="{D0B8CFC7-F7FA-4DEC-80BF-7386A55FC274}" destId="{224984C3-2C15-49C0-BD87-A04FAD6FF9EF}" srcOrd="4" destOrd="0" presId="urn:microsoft.com/office/officeart/2005/8/layout/orgChart1"/>
    <dgm:cxn modelId="{8F16425B-BB41-4323-A61C-1383A7DA59E3}" type="presParOf" srcId="{D0B8CFC7-F7FA-4DEC-80BF-7386A55FC274}" destId="{20E82D5F-EABF-40A7-A6B3-F85C89B7932F}" srcOrd="5" destOrd="0" presId="urn:microsoft.com/office/officeart/2005/8/layout/orgChart1"/>
    <dgm:cxn modelId="{B32627A0-3C02-4840-A7AD-A598B90B651A}" type="presParOf" srcId="{20E82D5F-EABF-40A7-A6B3-F85C89B7932F}" destId="{C6345C67-DBB1-4082-A3FA-3B7935185FF4}" srcOrd="0" destOrd="0" presId="urn:microsoft.com/office/officeart/2005/8/layout/orgChart1"/>
    <dgm:cxn modelId="{D0F1C4A8-E1AF-49CF-B6FA-E093A6B8F56D}" type="presParOf" srcId="{C6345C67-DBB1-4082-A3FA-3B7935185FF4}" destId="{1350FB9C-A92B-4441-97D1-52C32BA83DBA}" srcOrd="0" destOrd="0" presId="urn:microsoft.com/office/officeart/2005/8/layout/orgChart1"/>
    <dgm:cxn modelId="{C5EE18E9-EDD4-483A-B18A-52DB08043FD0}" type="presParOf" srcId="{C6345C67-DBB1-4082-A3FA-3B7935185FF4}" destId="{39852B58-CBCB-4763-90AA-507C0C54CA5F}" srcOrd="1" destOrd="0" presId="urn:microsoft.com/office/officeart/2005/8/layout/orgChart1"/>
    <dgm:cxn modelId="{0F1E1BD1-B43A-4E55-BC98-F92D64A27A25}" type="presParOf" srcId="{20E82D5F-EABF-40A7-A6B3-F85C89B7932F}" destId="{CFAD681C-C69B-49F6-95CE-4BDC20B5AC74}" srcOrd="1" destOrd="0" presId="urn:microsoft.com/office/officeart/2005/8/layout/orgChart1"/>
    <dgm:cxn modelId="{0C7367E1-8E07-4FEB-93EC-D9B10DADA155}" type="presParOf" srcId="{20E82D5F-EABF-40A7-A6B3-F85C89B7932F}" destId="{CA76392F-8C33-48A6-8512-D14CB1CAFB3B}" srcOrd="2" destOrd="0" presId="urn:microsoft.com/office/officeart/2005/8/layout/orgChart1"/>
    <dgm:cxn modelId="{6C59D421-022A-4EFE-9DCA-DA1DDA50B427}" type="presParOf" srcId="{6109833F-C8CC-46E9-9922-2884CD455DEB}" destId="{41AE5B43-6D9F-4917-9238-DE9CFE363EB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D124E-B2F4-436E-BFB5-297E6A9E672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BE"/>
        </a:p>
      </dgm:t>
    </dgm:pt>
    <dgm:pt modelId="{ABD2930E-7216-470B-892F-E3F3C0845AF2}">
      <dgm:prSet phldrT="[Texte]"/>
      <dgm:spPr/>
      <dgm:t>
        <a:bodyPr/>
        <a:lstStyle/>
        <a:p>
          <a:r>
            <a:rPr lang="fr-BE" dirty="0" err="1"/>
            <a:t>Ecosystem</a:t>
          </a:r>
          <a:endParaRPr lang="en-BE" dirty="0"/>
        </a:p>
      </dgm:t>
    </dgm:pt>
    <dgm:pt modelId="{92D3516D-E398-48A1-9990-ABABE5BC3838}" type="parTrans" cxnId="{818BF95F-B18C-4357-A435-20A96EE9F894}">
      <dgm:prSet/>
      <dgm:spPr/>
      <dgm:t>
        <a:bodyPr/>
        <a:lstStyle/>
        <a:p>
          <a:endParaRPr lang="en-BE"/>
        </a:p>
      </dgm:t>
    </dgm:pt>
    <dgm:pt modelId="{DCC8EBC3-852F-47DB-9176-76994D1F2F95}" type="sibTrans" cxnId="{818BF95F-B18C-4357-A435-20A96EE9F894}">
      <dgm:prSet/>
      <dgm:spPr/>
      <dgm:t>
        <a:bodyPr/>
        <a:lstStyle/>
        <a:p>
          <a:endParaRPr lang="en-BE"/>
        </a:p>
      </dgm:t>
    </dgm:pt>
    <dgm:pt modelId="{70E26F24-9988-4D23-BC53-9F27F1A15410}">
      <dgm:prSet phldrT="[Texte]"/>
      <dgm:spPr/>
      <dgm:t>
        <a:bodyPr/>
        <a:lstStyle/>
        <a:p>
          <a:r>
            <a:rPr lang="fr-BE" dirty="0"/>
            <a:t>SWD</a:t>
          </a:r>
          <a:endParaRPr lang="en-BE" dirty="0"/>
        </a:p>
      </dgm:t>
    </dgm:pt>
    <dgm:pt modelId="{72D07806-4E0E-4360-8DF7-D0E4B05D532C}" type="parTrans" cxnId="{EC334B68-1DEA-4688-AECD-1AB48ACDE34F}">
      <dgm:prSet/>
      <dgm:spPr/>
      <dgm:t>
        <a:bodyPr/>
        <a:lstStyle/>
        <a:p>
          <a:endParaRPr lang="en-BE"/>
        </a:p>
      </dgm:t>
    </dgm:pt>
    <dgm:pt modelId="{B5F6C344-573A-4216-B7A2-213DBA12CD5A}" type="sibTrans" cxnId="{EC334B68-1DEA-4688-AECD-1AB48ACDE34F}">
      <dgm:prSet/>
      <dgm:spPr/>
      <dgm:t>
        <a:bodyPr/>
        <a:lstStyle/>
        <a:p>
          <a:endParaRPr lang="en-BE"/>
        </a:p>
      </dgm:t>
    </dgm:pt>
    <dgm:pt modelId="{25C3079D-15D0-4F61-9EB6-CF5A34D1CC63}">
      <dgm:prSet phldrT="[Texte]"/>
      <dgm:spPr/>
      <dgm:t>
        <a:bodyPr/>
        <a:lstStyle/>
        <a:p>
          <a:r>
            <a:rPr lang="fr-BE" dirty="0"/>
            <a:t>Public consultation</a:t>
          </a:r>
          <a:endParaRPr lang="en-BE" dirty="0"/>
        </a:p>
      </dgm:t>
    </dgm:pt>
    <dgm:pt modelId="{8F610BA7-D9CC-457E-AD17-E63EF08A1E58}" type="parTrans" cxnId="{22DDDE36-5C68-4C99-9F99-372AFFFB9BA7}">
      <dgm:prSet/>
      <dgm:spPr/>
      <dgm:t>
        <a:bodyPr/>
        <a:lstStyle/>
        <a:p>
          <a:endParaRPr lang="en-BE"/>
        </a:p>
      </dgm:t>
    </dgm:pt>
    <dgm:pt modelId="{2D5452BE-ACCA-4374-8442-5F49990592D2}" type="sibTrans" cxnId="{22DDDE36-5C68-4C99-9F99-372AFFFB9BA7}">
      <dgm:prSet/>
      <dgm:spPr/>
      <dgm:t>
        <a:bodyPr/>
        <a:lstStyle/>
        <a:p>
          <a:endParaRPr lang="en-BE"/>
        </a:p>
      </dgm:t>
    </dgm:pt>
    <dgm:pt modelId="{98BF9DEB-652B-425F-92BD-D80E41C39DAF}">
      <dgm:prSet/>
      <dgm:spPr/>
      <dgm:t>
        <a:bodyPr/>
        <a:lstStyle/>
        <a:p>
          <a:r>
            <a:rPr lang="fr-BE" dirty="0" err="1"/>
            <a:t>Targeted</a:t>
          </a:r>
          <a:r>
            <a:rPr lang="fr-BE" dirty="0"/>
            <a:t> </a:t>
          </a:r>
          <a:r>
            <a:rPr lang="fr-BE" dirty="0" err="1"/>
            <a:t>Roundtables</a:t>
          </a:r>
          <a:endParaRPr lang="en-BE" dirty="0"/>
        </a:p>
      </dgm:t>
    </dgm:pt>
    <dgm:pt modelId="{0713C754-7088-44A7-B3F6-858FC034B61F}" type="parTrans" cxnId="{1DE3C9CC-4A1E-4F9F-96A5-F234DE3A2C95}">
      <dgm:prSet/>
      <dgm:spPr/>
    </dgm:pt>
    <dgm:pt modelId="{E205E6F5-F7E5-4187-9778-8380229E7461}" type="sibTrans" cxnId="{1DE3C9CC-4A1E-4F9F-96A5-F234DE3A2C95}">
      <dgm:prSet/>
      <dgm:spPr/>
    </dgm:pt>
    <dgm:pt modelId="{DBCE8AC4-FF5D-4FF1-99CB-BC3DB2C305B1}">
      <dgm:prSet/>
      <dgm:spPr/>
      <dgm:t>
        <a:bodyPr/>
        <a:lstStyle/>
        <a:p>
          <a:r>
            <a:rPr lang="fr-BE" dirty="0"/>
            <a:t>Transition </a:t>
          </a:r>
          <a:r>
            <a:rPr lang="fr-BE" dirty="0" err="1"/>
            <a:t>Pathways</a:t>
          </a:r>
          <a:endParaRPr lang="en-BE" dirty="0"/>
        </a:p>
      </dgm:t>
    </dgm:pt>
    <dgm:pt modelId="{BB5503C6-0B8D-492E-BCB9-F3FC8216CF8F}" type="parTrans" cxnId="{9545C3E0-9155-4C7E-B601-FD397A0032C2}">
      <dgm:prSet/>
      <dgm:spPr/>
    </dgm:pt>
    <dgm:pt modelId="{168467A9-9D92-4A52-84B0-7F5EBB156973}" type="sibTrans" cxnId="{9545C3E0-9155-4C7E-B601-FD397A0032C2}">
      <dgm:prSet/>
      <dgm:spPr/>
    </dgm:pt>
    <dgm:pt modelId="{3F4C5B74-8901-429A-932A-5A8BCB0096DC}" type="pres">
      <dgm:prSet presAssocID="{9E1D124E-B2F4-436E-BFB5-297E6A9E6721}" presName="Name0" presStyleCnt="0">
        <dgm:presLayoutVars>
          <dgm:dir/>
          <dgm:resizeHandles val="exact"/>
        </dgm:presLayoutVars>
      </dgm:prSet>
      <dgm:spPr/>
    </dgm:pt>
    <dgm:pt modelId="{F062F8B7-0BA3-41BA-B141-5CFFEAD277C1}" type="pres">
      <dgm:prSet presAssocID="{ABD2930E-7216-470B-892F-E3F3C0845AF2}" presName="parTxOnly" presStyleLbl="node1" presStyleIdx="0" presStyleCnt="5">
        <dgm:presLayoutVars>
          <dgm:bulletEnabled val="1"/>
        </dgm:presLayoutVars>
      </dgm:prSet>
      <dgm:spPr/>
    </dgm:pt>
    <dgm:pt modelId="{62DE1503-B3CD-457B-B9E0-00E866A38E96}" type="pres">
      <dgm:prSet presAssocID="{DCC8EBC3-852F-47DB-9176-76994D1F2F95}" presName="parSpace" presStyleCnt="0"/>
      <dgm:spPr/>
    </dgm:pt>
    <dgm:pt modelId="{A46F426D-4596-42A1-B222-625CF02392C6}" type="pres">
      <dgm:prSet presAssocID="{70E26F24-9988-4D23-BC53-9F27F1A15410}" presName="parTxOnly" presStyleLbl="node1" presStyleIdx="1" presStyleCnt="5">
        <dgm:presLayoutVars>
          <dgm:bulletEnabled val="1"/>
        </dgm:presLayoutVars>
      </dgm:prSet>
      <dgm:spPr/>
    </dgm:pt>
    <dgm:pt modelId="{6512C273-20C2-453D-B818-A8063CCA732C}" type="pres">
      <dgm:prSet presAssocID="{B5F6C344-573A-4216-B7A2-213DBA12CD5A}" presName="parSpace" presStyleCnt="0"/>
      <dgm:spPr/>
    </dgm:pt>
    <dgm:pt modelId="{B774E7CB-444A-4F5E-912C-875159427294}" type="pres">
      <dgm:prSet presAssocID="{25C3079D-15D0-4F61-9EB6-CF5A34D1CC63}" presName="parTxOnly" presStyleLbl="node1" presStyleIdx="2" presStyleCnt="5">
        <dgm:presLayoutVars>
          <dgm:bulletEnabled val="1"/>
        </dgm:presLayoutVars>
      </dgm:prSet>
      <dgm:spPr/>
    </dgm:pt>
    <dgm:pt modelId="{1AB28DC8-815F-4065-8C79-D0F52652770F}" type="pres">
      <dgm:prSet presAssocID="{2D5452BE-ACCA-4374-8442-5F49990592D2}" presName="parSpace" presStyleCnt="0"/>
      <dgm:spPr/>
    </dgm:pt>
    <dgm:pt modelId="{03D65C62-278C-4202-B757-1472A432DFE5}" type="pres">
      <dgm:prSet presAssocID="{98BF9DEB-652B-425F-92BD-D80E41C39DAF}" presName="parTxOnly" presStyleLbl="node1" presStyleIdx="3" presStyleCnt="5">
        <dgm:presLayoutVars>
          <dgm:bulletEnabled val="1"/>
        </dgm:presLayoutVars>
      </dgm:prSet>
      <dgm:spPr/>
    </dgm:pt>
    <dgm:pt modelId="{3ECA6E25-5944-4C6C-BF38-9D1DFC902C32}" type="pres">
      <dgm:prSet presAssocID="{E205E6F5-F7E5-4187-9778-8380229E7461}" presName="parSpace" presStyleCnt="0"/>
      <dgm:spPr/>
    </dgm:pt>
    <dgm:pt modelId="{C34D115E-62CB-4695-A7FA-E35B339FD72D}" type="pres">
      <dgm:prSet presAssocID="{DBCE8AC4-FF5D-4FF1-99CB-BC3DB2C305B1}" presName="parTxOnly" presStyleLbl="node1" presStyleIdx="4" presStyleCnt="5">
        <dgm:presLayoutVars>
          <dgm:bulletEnabled val="1"/>
        </dgm:presLayoutVars>
      </dgm:prSet>
      <dgm:spPr/>
    </dgm:pt>
  </dgm:ptLst>
  <dgm:cxnLst>
    <dgm:cxn modelId="{DF36FB1E-B712-4BB7-9F68-20CCCBC8F470}" type="presOf" srcId="{25C3079D-15D0-4F61-9EB6-CF5A34D1CC63}" destId="{B774E7CB-444A-4F5E-912C-875159427294}" srcOrd="0" destOrd="0" presId="urn:microsoft.com/office/officeart/2005/8/layout/hChevron3"/>
    <dgm:cxn modelId="{F829E032-459D-4C3E-A924-34806DAEB63A}" type="presOf" srcId="{70E26F24-9988-4D23-BC53-9F27F1A15410}" destId="{A46F426D-4596-42A1-B222-625CF02392C6}" srcOrd="0" destOrd="0" presId="urn:microsoft.com/office/officeart/2005/8/layout/hChevron3"/>
    <dgm:cxn modelId="{22DDDE36-5C68-4C99-9F99-372AFFFB9BA7}" srcId="{9E1D124E-B2F4-436E-BFB5-297E6A9E6721}" destId="{25C3079D-15D0-4F61-9EB6-CF5A34D1CC63}" srcOrd="2" destOrd="0" parTransId="{8F610BA7-D9CC-457E-AD17-E63EF08A1E58}" sibTransId="{2D5452BE-ACCA-4374-8442-5F49990592D2}"/>
    <dgm:cxn modelId="{818BF95F-B18C-4357-A435-20A96EE9F894}" srcId="{9E1D124E-B2F4-436E-BFB5-297E6A9E6721}" destId="{ABD2930E-7216-470B-892F-E3F3C0845AF2}" srcOrd="0" destOrd="0" parTransId="{92D3516D-E398-48A1-9990-ABABE5BC3838}" sibTransId="{DCC8EBC3-852F-47DB-9176-76994D1F2F95}"/>
    <dgm:cxn modelId="{500D2A45-B3AA-4CE9-A3E1-228D796D245C}" type="presOf" srcId="{DBCE8AC4-FF5D-4FF1-99CB-BC3DB2C305B1}" destId="{C34D115E-62CB-4695-A7FA-E35B339FD72D}" srcOrd="0" destOrd="0" presId="urn:microsoft.com/office/officeart/2005/8/layout/hChevron3"/>
    <dgm:cxn modelId="{EC334B68-1DEA-4688-AECD-1AB48ACDE34F}" srcId="{9E1D124E-B2F4-436E-BFB5-297E6A9E6721}" destId="{70E26F24-9988-4D23-BC53-9F27F1A15410}" srcOrd="1" destOrd="0" parTransId="{72D07806-4E0E-4360-8DF7-D0E4B05D532C}" sibTransId="{B5F6C344-573A-4216-B7A2-213DBA12CD5A}"/>
    <dgm:cxn modelId="{1DE3C9CC-4A1E-4F9F-96A5-F234DE3A2C95}" srcId="{9E1D124E-B2F4-436E-BFB5-297E6A9E6721}" destId="{98BF9DEB-652B-425F-92BD-D80E41C39DAF}" srcOrd="3" destOrd="0" parTransId="{0713C754-7088-44A7-B3F6-858FC034B61F}" sibTransId="{E205E6F5-F7E5-4187-9778-8380229E7461}"/>
    <dgm:cxn modelId="{786A4BDD-7081-4C21-A7B5-1C7499EFDAB9}" type="presOf" srcId="{98BF9DEB-652B-425F-92BD-D80E41C39DAF}" destId="{03D65C62-278C-4202-B757-1472A432DFE5}" srcOrd="0" destOrd="0" presId="urn:microsoft.com/office/officeart/2005/8/layout/hChevron3"/>
    <dgm:cxn modelId="{044B3DE0-8F44-47BD-BC21-05E207695D37}" type="presOf" srcId="{ABD2930E-7216-470B-892F-E3F3C0845AF2}" destId="{F062F8B7-0BA3-41BA-B141-5CFFEAD277C1}" srcOrd="0" destOrd="0" presId="urn:microsoft.com/office/officeart/2005/8/layout/hChevron3"/>
    <dgm:cxn modelId="{9545C3E0-9155-4C7E-B601-FD397A0032C2}" srcId="{9E1D124E-B2F4-436E-BFB5-297E6A9E6721}" destId="{DBCE8AC4-FF5D-4FF1-99CB-BC3DB2C305B1}" srcOrd="4" destOrd="0" parTransId="{BB5503C6-0B8D-492E-BCB9-F3FC8216CF8F}" sibTransId="{168467A9-9D92-4A52-84B0-7F5EBB156973}"/>
    <dgm:cxn modelId="{AD1AA8F4-1295-4FBB-AE11-9ADA0611D72A}" type="presOf" srcId="{9E1D124E-B2F4-436E-BFB5-297E6A9E6721}" destId="{3F4C5B74-8901-429A-932A-5A8BCB0096DC}" srcOrd="0" destOrd="0" presId="urn:microsoft.com/office/officeart/2005/8/layout/hChevron3"/>
    <dgm:cxn modelId="{5FEF662B-A3C6-4E11-934D-B7BDEEA822E3}" type="presParOf" srcId="{3F4C5B74-8901-429A-932A-5A8BCB0096DC}" destId="{F062F8B7-0BA3-41BA-B141-5CFFEAD277C1}" srcOrd="0" destOrd="0" presId="urn:microsoft.com/office/officeart/2005/8/layout/hChevron3"/>
    <dgm:cxn modelId="{8778C1B7-E910-489E-9FC8-C0C173677DFA}" type="presParOf" srcId="{3F4C5B74-8901-429A-932A-5A8BCB0096DC}" destId="{62DE1503-B3CD-457B-B9E0-00E866A38E96}" srcOrd="1" destOrd="0" presId="urn:microsoft.com/office/officeart/2005/8/layout/hChevron3"/>
    <dgm:cxn modelId="{C537E0F6-FB71-4C4B-B599-1D79E80C8DEA}" type="presParOf" srcId="{3F4C5B74-8901-429A-932A-5A8BCB0096DC}" destId="{A46F426D-4596-42A1-B222-625CF02392C6}" srcOrd="2" destOrd="0" presId="urn:microsoft.com/office/officeart/2005/8/layout/hChevron3"/>
    <dgm:cxn modelId="{34AAE5B2-0E13-4C8F-9AA1-90251222526F}" type="presParOf" srcId="{3F4C5B74-8901-429A-932A-5A8BCB0096DC}" destId="{6512C273-20C2-453D-B818-A8063CCA732C}" srcOrd="3" destOrd="0" presId="urn:microsoft.com/office/officeart/2005/8/layout/hChevron3"/>
    <dgm:cxn modelId="{8BE84C11-C319-4889-B9B6-B25EA3FEAC9A}" type="presParOf" srcId="{3F4C5B74-8901-429A-932A-5A8BCB0096DC}" destId="{B774E7CB-444A-4F5E-912C-875159427294}" srcOrd="4" destOrd="0" presId="urn:microsoft.com/office/officeart/2005/8/layout/hChevron3"/>
    <dgm:cxn modelId="{390811BF-9177-4F69-A276-E136031B277E}" type="presParOf" srcId="{3F4C5B74-8901-429A-932A-5A8BCB0096DC}" destId="{1AB28DC8-815F-4065-8C79-D0F52652770F}" srcOrd="5" destOrd="0" presId="urn:microsoft.com/office/officeart/2005/8/layout/hChevron3"/>
    <dgm:cxn modelId="{E10CDA9B-B00E-43AF-95DE-A9EE27868627}" type="presParOf" srcId="{3F4C5B74-8901-429A-932A-5A8BCB0096DC}" destId="{03D65C62-278C-4202-B757-1472A432DFE5}" srcOrd="6" destOrd="0" presId="urn:microsoft.com/office/officeart/2005/8/layout/hChevron3"/>
    <dgm:cxn modelId="{A42FF509-6276-4955-9060-3D1A12B25F17}" type="presParOf" srcId="{3F4C5B74-8901-429A-932A-5A8BCB0096DC}" destId="{3ECA6E25-5944-4C6C-BF38-9D1DFC902C32}" srcOrd="7" destOrd="0" presId="urn:microsoft.com/office/officeart/2005/8/layout/hChevron3"/>
    <dgm:cxn modelId="{7C7C31B3-ED40-431F-8AC4-C267B93658FB}" type="presParOf" srcId="{3F4C5B74-8901-429A-932A-5A8BCB0096DC}" destId="{C34D115E-62CB-4695-A7FA-E35B339FD72D}"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300F25-4C49-4E59-9E3F-F51378B8522C}" type="doc">
      <dgm:prSet loTypeId="urn:microsoft.com/office/officeart/2005/8/layout/chevron1" loCatId="process" qsTypeId="urn:microsoft.com/office/officeart/2005/8/quickstyle/simple1" qsCatId="simple" csTypeId="urn:microsoft.com/office/officeart/2005/8/colors/accent1_2" csCatId="accent1" phldr="1"/>
      <dgm:spPr/>
    </dgm:pt>
    <dgm:pt modelId="{CDFA0D95-B325-4C85-809A-4957FA8802FA}" type="pres">
      <dgm:prSet presAssocID="{E8300F25-4C49-4E59-9E3F-F51378B8522C}" presName="Name0" presStyleCnt="0">
        <dgm:presLayoutVars>
          <dgm:dir/>
          <dgm:animLvl val="lvl"/>
          <dgm:resizeHandles val="exact"/>
        </dgm:presLayoutVars>
      </dgm:prSet>
      <dgm:spPr/>
    </dgm:pt>
  </dgm:ptLst>
  <dgm:cxnLst>
    <dgm:cxn modelId="{7A89DE7E-92F7-4640-AC64-175CD5D68F34}" type="presOf" srcId="{E8300F25-4C49-4E59-9E3F-F51378B8522C}" destId="{CDFA0D95-B325-4C85-809A-4957FA8802FA}"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933544-F7A6-421E-889E-AAF86B9A9A6B}" type="doc">
      <dgm:prSet loTypeId="urn:microsoft.com/office/officeart/2005/8/layout/hChevron3" loCatId="process" qsTypeId="urn:microsoft.com/office/officeart/2005/8/quickstyle/simple1" qsCatId="simple" csTypeId="urn:microsoft.com/office/officeart/2005/8/colors/accent1_2" csCatId="accent1" phldr="1"/>
      <dgm:spPr/>
    </dgm:pt>
    <dgm:pt modelId="{CB00ADAB-EF6B-43FB-B7C3-A46006BB35DE}">
      <dgm:prSet phldrT="[Texte]"/>
      <dgm:spPr/>
      <dgm:t>
        <a:bodyPr/>
        <a:lstStyle/>
        <a:p>
          <a:r>
            <a:rPr lang="fr-BE" dirty="0"/>
            <a:t>Energy intensive industries</a:t>
          </a:r>
          <a:endParaRPr lang="en-BE" dirty="0"/>
        </a:p>
      </dgm:t>
    </dgm:pt>
    <dgm:pt modelId="{1C93152C-2AC1-4B84-9843-CD0CD330B81E}" type="parTrans" cxnId="{300B9FC7-9B31-428B-8AD9-F30A62701B13}">
      <dgm:prSet/>
      <dgm:spPr/>
      <dgm:t>
        <a:bodyPr/>
        <a:lstStyle/>
        <a:p>
          <a:endParaRPr lang="en-BE"/>
        </a:p>
      </dgm:t>
    </dgm:pt>
    <dgm:pt modelId="{C3CF1A71-A740-46E6-A41D-3CBBDB5DB3E2}" type="sibTrans" cxnId="{300B9FC7-9B31-428B-8AD9-F30A62701B13}">
      <dgm:prSet/>
      <dgm:spPr/>
      <dgm:t>
        <a:bodyPr/>
        <a:lstStyle/>
        <a:p>
          <a:endParaRPr lang="en-BE"/>
        </a:p>
      </dgm:t>
    </dgm:pt>
    <dgm:pt modelId="{AADA404E-57CE-4C2E-B8F3-E958FB519DDF}">
      <dgm:prSet phldrT="[Texte]"/>
      <dgm:spPr/>
      <dgm:t>
        <a:bodyPr/>
        <a:lstStyle/>
        <a:p>
          <a:r>
            <a:rPr lang="fr-BE" dirty="0"/>
            <a:t>SWD: scenarios for </a:t>
          </a:r>
          <a:r>
            <a:rPr lang="fr-BE" dirty="0" err="1"/>
            <a:t>TPs</a:t>
          </a:r>
          <a:r>
            <a:rPr lang="fr-BE" dirty="0"/>
            <a:t>	</a:t>
          </a:r>
          <a:endParaRPr lang="en-BE" dirty="0"/>
        </a:p>
      </dgm:t>
    </dgm:pt>
    <dgm:pt modelId="{27E013E3-4764-4CEA-B953-8D94489FC98E}" type="parTrans" cxnId="{39A09E78-648C-4F1E-9FFF-2C78E8D61F23}">
      <dgm:prSet/>
      <dgm:spPr/>
      <dgm:t>
        <a:bodyPr/>
        <a:lstStyle/>
        <a:p>
          <a:endParaRPr lang="en-BE"/>
        </a:p>
      </dgm:t>
    </dgm:pt>
    <dgm:pt modelId="{AEDA3821-2481-41B3-B18F-07744DDC13DD}" type="sibTrans" cxnId="{39A09E78-648C-4F1E-9FFF-2C78E8D61F23}">
      <dgm:prSet/>
      <dgm:spPr/>
      <dgm:t>
        <a:bodyPr/>
        <a:lstStyle/>
        <a:p>
          <a:endParaRPr lang="en-BE"/>
        </a:p>
      </dgm:t>
    </dgm:pt>
    <dgm:pt modelId="{E50BDDE4-D792-463F-A390-43EAEEE7E258}">
      <dgm:prSet phldrT="[Texte]"/>
      <dgm:spPr/>
      <dgm:t>
        <a:bodyPr/>
        <a:lstStyle/>
        <a:p>
          <a:r>
            <a:rPr lang="fr-BE" dirty="0"/>
            <a:t>Consultation-Survey</a:t>
          </a:r>
          <a:endParaRPr lang="en-BE" dirty="0"/>
        </a:p>
      </dgm:t>
    </dgm:pt>
    <dgm:pt modelId="{D0C05274-5C1F-4BAB-BC90-1540A72EBB96}" type="parTrans" cxnId="{99CF37BE-6018-416D-A5F7-9956DE531E1C}">
      <dgm:prSet/>
      <dgm:spPr/>
      <dgm:t>
        <a:bodyPr/>
        <a:lstStyle/>
        <a:p>
          <a:endParaRPr lang="en-BE"/>
        </a:p>
      </dgm:t>
    </dgm:pt>
    <dgm:pt modelId="{D233297C-409D-46C3-BFC7-7FB6F3D77E5A}" type="sibTrans" cxnId="{99CF37BE-6018-416D-A5F7-9956DE531E1C}">
      <dgm:prSet/>
      <dgm:spPr/>
      <dgm:t>
        <a:bodyPr/>
        <a:lstStyle/>
        <a:p>
          <a:endParaRPr lang="en-BE"/>
        </a:p>
      </dgm:t>
    </dgm:pt>
    <dgm:pt modelId="{0C88C541-3DBC-4F36-A4E2-ECF9223AF8E3}">
      <dgm:prSet/>
      <dgm:spPr/>
      <dgm:t>
        <a:bodyPr/>
        <a:lstStyle/>
        <a:p>
          <a:r>
            <a:rPr lang="fr-BE" dirty="0"/>
            <a:t>Transition </a:t>
          </a:r>
          <a:r>
            <a:rPr lang="fr-BE" dirty="0" err="1"/>
            <a:t>Pathway</a:t>
          </a:r>
          <a:endParaRPr lang="en-BE" dirty="0"/>
        </a:p>
      </dgm:t>
    </dgm:pt>
    <dgm:pt modelId="{46B172B0-2F1C-4744-9D68-33A232B83283}" type="parTrans" cxnId="{ACAECC7E-4213-4651-8D8B-4CC744DF720D}">
      <dgm:prSet/>
      <dgm:spPr/>
      <dgm:t>
        <a:bodyPr/>
        <a:lstStyle/>
        <a:p>
          <a:endParaRPr lang="en-BE"/>
        </a:p>
      </dgm:t>
    </dgm:pt>
    <dgm:pt modelId="{63171AA4-AB3F-4A9C-8DF7-F380B603E865}" type="sibTrans" cxnId="{ACAECC7E-4213-4651-8D8B-4CC744DF720D}">
      <dgm:prSet/>
      <dgm:spPr/>
      <dgm:t>
        <a:bodyPr/>
        <a:lstStyle/>
        <a:p>
          <a:endParaRPr lang="en-BE"/>
        </a:p>
      </dgm:t>
    </dgm:pt>
    <dgm:pt modelId="{E83E58AB-BF35-4BB4-A878-6026C00FBC09}" type="pres">
      <dgm:prSet presAssocID="{F7933544-F7A6-421E-889E-AAF86B9A9A6B}" presName="Name0" presStyleCnt="0">
        <dgm:presLayoutVars>
          <dgm:dir/>
          <dgm:resizeHandles val="exact"/>
        </dgm:presLayoutVars>
      </dgm:prSet>
      <dgm:spPr/>
    </dgm:pt>
    <dgm:pt modelId="{CE7E3715-4208-4A77-B004-C625C0C77588}" type="pres">
      <dgm:prSet presAssocID="{CB00ADAB-EF6B-43FB-B7C3-A46006BB35DE}" presName="parTxOnly" presStyleLbl="node1" presStyleIdx="0" presStyleCnt="4">
        <dgm:presLayoutVars>
          <dgm:bulletEnabled val="1"/>
        </dgm:presLayoutVars>
      </dgm:prSet>
      <dgm:spPr/>
    </dgm:pt>
    <dgm:pt modelId="{BA478D5B-E228-4B57-B02E-4989AA862AD5}" type="pres">
      <dgm:prSet presAssocID="{C3CF1A71-A740-46E6-A41D-3CBBDB5DB3E2}" presName="parSpace" presStyleCnt="0"/>
      <dgm:spPr/>
    </dgm:pt>
    <dgm:pt modelId="{B4AB722E-39DF-4C4F-8ED7-DD0C1A18CCFB}" type="pres">
      <dgm:prSet presAssocID="{AADA404E-57CE-4C2E-B8F3-E958FB519DDF}" presName="parTxOnly" presStyleLbl="node1" presStyleIdx="1" presStyleCnt="4">
        <dgm:presLayoutVars>
          <dgm:bulletEnabled val="1"/>
        </dgm:presLayoutVars>
      </dgm:prSet>
      <dgm:spPr/>
    </dgm:pt>
    <dgm:pt modelId="{874FF8E0-59B4-4D12-B204-A772FE8B399F}" type="pres">
      <dgm:prSet presAssocID="{AEDA3821-2481-41B3-B18F-07744DDC13DD}" presName="parSpace" presStyleCnt="0"/>
      <dgm:spPr/>
    </dgm:pt>
    <dgm:pt modelId="{676C100A-FF88-4486-A48B-892CDFD0D207}" type="pres">
      <dgm:prSet presAssocID="{E50BDDE4-D792-463F-A390-43EAEEE7E258}" presName="parTxOnly" presStyleLbl="node1" presStyleIdx="2" presStyleCnt="4" custLinFactNeighborX="572">
        <dgm:presLayoutVars>
          <dgm:bulletEnabled val="1"/>
        </dgm:presLayoutVars>
      </dgm:prSet>
      <dgm:spPr/>
    </dgm:pt>
    <dgm:pt modelId="{BAAA0585-460B-45A1-8EF1-0AD588C5F00D}" type="pres">
      <dgm:prSet presAssocID="{D233297C-409D-46C3-BFC7-7FB6F3D77E5A}" presName="parSpace" presStyleCnt="0"/>
      <dgm:spPr/>
    </dgm:pt>
    <dgm:pt modelId="{F636F988-A228-4FBC-B262-A63D7F798AB9}" type="pres">
      <dgm:prSet presAssocID="{0C88C541-3DBC-4F36-A4E2-ECF9223AF8E3}" presName="parTxOnly" presStyleLbl="node1" presStyleIdx="3" presStyleCnt="4">
        <dgm:presLayoutVars>
          <dgm:bulletEnabled val="1"/>
        </dgm:presLayoutVars>
      </dgm:prSet>
      <dgm:spPr/>
    </dgm:pt>
  </dgm:ptLst>
  <dgm:cxnLst>
    <dgm:cxn modelId="{5697973E-1EF2-426B-96F6-5531389284E5}" type="presOf" srcId="{0C88C541-3DBC-4F36-A4E2-ECF9223AF8E3}" destId="{F636F988-A228-4FBC-B262-A63D7F798AB9}" srcOrd="0" destOrd="0" presId="urn:microsoft.com/office/officeart/2005/8/layout/hChevron3"/>
    <dgm:cxn modelId="{BA1F804F-3E18-4F58-ABB5-D6FC0888116D}" type="presOf" srcId="{AADA404E-57CE-4C2E-B8F3-E958FB519DDF}" destId="{B4AB722E-39DF-4C4F-8ED7-DD0C1A18CCFB}" srcOrd="0" destOrd="0" presId="urn:microsoft.com/office/officeart/2005/8/layout/hChevron3"/>
    <dgm:cxn modelId="{EFE3D551-94DB-49AE-B36F-0473FF056757}" type="presOf" srcId="{E50BDDE4-D792-463F-A390-43EAEEE7E258}" destId="{676C100A-FF88-4486-A48B-892CDFD0D207}" srcOrd="0" destOrd="0" presId="urn:microsoft.com/office/officeart/2005/8/layout/hChevron3"/>
    <dgm:cxn modelId="{39A09E78-648C-4F1E-9FFF-2C78E8D61F23}" srcId="{F7933544-F7A6-421E-889E-AAF86B9A9A6B}" destId="{AADA404E-57CE-4C2E-B8F3-E958FB519DDF}" srcOrd="1" destOrd="0" parTransId="{27E013E3-4764-4CEA-B953-8D94489FC98E}" sibTransId="{AEDA3821-2481-41B3-B18F-07744DDC13DD}"/>
    <dgm:cxn modelId="{ACAECC7E-4213-4651-8D8B-4CC744DF720D}" srcId="{F7933544-F7A6-421E-889E-AAF86B9A9A6B}" destId="{0C88C541-3DBC-4F36-A4E2-ECF9223AF8E3}" srcOrd="3" destOrd="0" parTransId="{46B172B0-2F1C-4744-9D68-33A232B83283}" sibTransId="{63171AA4-AB3F-4A9C-8DF7-F380B603E865}"/>
    <dgm:cxn modelId="{99CF37BE-6018-416D-A5F7-9956DE531E1C}" srcId="{F7933544-F7A6-421E-889E-AAF86B9A9A6B}" destId="{E50BDDE4-D792-463F-A390-43EAEEE7E258}" srcOrd="2" destOrd="0" parTransId="{D0C05274-5C1F-4BAB-BC90-1540A72EBB96}" sibTransId="{D233297C-409D-46C3-BFC7-7FB6F3D77E5A}"/>
    <dgm:cxn modelId="{300B9FC7-9B31-428B-8AD9-F30A62701B13}" srcId="{F7933544-F7A6-421E-889E-AAF86B9A9A6B}" destId="{CB00ADAB-EF6B-43FB-B7C3-A46006BB35DE}" srcOrd="0" destOrd="0" parTransId="{1C93152C-2AC1-4B84-9843-CD0CD330B81E}" sibTransId="{C3CF1A71-A740-46E6-A41D-3CBBDB5DB3E2}"/>
    <dgm:cxn modelId="{709D4EE1-E625-4E9F-AAB8-3950617C5A81}" type="presOf" srcId="{F7933544-F7A6-421E-889E-AAF86B9A9A6B}" destId="{E83E58AB-BF35-4BB4-A878-6026C00FBC09}" srcOrd="0" destOrd="0" presId="urn:microsoft.com/office/officeart/2005/8/layout/hChevron3"/>
    <dgm:cxn modelId="{03B4A9FF-B87A-462A-808C-DA7E31CE4D9F}" type="presOf" srcId="{CB00ADAB-EF6B-43FB-B7C3-A46006BB35DE}" destId="{CE7E3715-4208-4A77-B004-C625C0C77588}" srcOrd="0" destOrd="0" presId="urn:microsoft.com/office/officeart/2005/8/layout/hChevron3"/>
    <dgm:cxn modelId="{86ACF9FD-4C82-4E47-AA4F-8E9831E612F2}" type="presParOf" srcId="{E83E58AB-BF35-4BB4-A878-6026C00FBC09}" destId="{CE7E3715-4208-4A77-B004-C625C0C77588}" srcOrd="0" destOrd="0" presId="urn:microsoft.com/office/officeart/2005/8/layout/hChevron3"/>
    <dgm:cxn modelId="{F9868FEB-8AE0-46EC-B324-A91AD39D35B4}" type="presParOf" srcId="{E83E58AB-BF35-4BB4-A878-6026C00FBC09}" destId="{BA478D5B-E228-4B57-B02E-4989AA862AD5}" srcOrd="1" destOrd="0" presId="urn:microsoft.com/office/officeart/2005/8/layout/hChevron3"/>
    <dgm:cxn modelId="{32E831AC-6D31-4DCC-90C1-7208B0B31A1D}" type="presParOf" srcId="{E83E58AB-BF35-4BB4-A878-6026C00FBC09}" destId="{B4AB722E-39DF-4C4F-8ED7-DD0C1A18CCFB}" srcOrd="2" destOrd="0" presId="urn:microsoft.com/office/officeart/2005/8/layout/hChevron3"/>
    <dgm:cxn modelId="{CB113236-FD62-447C-9168-22D02E50E717}" type="presParOf" srcId="{E83E58AB-BF35-4BB4-A878-6026C00FBC09}" destId="{874FF8E0-59B4-4D12-B204-A772FE8B399F}" srcOrd="3" destOrd="0" presId="urn:microsoft.com/office/officeart/2005/8/layout/hChevron3"/>
    <dgm:cxn modelId="{7B3DA59F-ACFA-440E-BDA7-313DF48C8EC8}" type="presParOf" srcId="{E83E58AB-BF35-4BB4-A878-6026C00FBC09}" destId="{676C100A-FF88-4486-A48B-892CDFD0D207}" srcOrd="4" destOrd="0" presId="urn:microsoft.com/office/officeart/2005/8/layout/hChevron3"/>
    <dgm:cxn modelId="{56B220FD-0872-4ECF-975F-2A63433A71F6}" type="presParOf" srcId="{E83E58AB-BF35-4BB4-A878-6026C00FBC09}" destId="{BAAA0585-460B-45A1-8EF1-0AD588C5F00D}" srcOrd="5" destOrd="0" presId="urn:microsoft.com/office/officeart/2005/8/layout/hChevron3"/>
    <dgm:cxn modelId="{5F35F59F-A9C9-4624-88F5-13CE24DC24C6}" type="presParOf" srcId="{E83E58AB-BF35-4BB4-A878-6026C00FBC09}" destId="{F636F988-A228-4FBC-B262-A63D7F798AB9}" srcOrd="6"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793D3-585E-4E73-AE56-4F8B49FB7178}">
      <dsp:nvSpPr>
        <dsp:cNvPr id="0" name=""/>
        <dsp:cNvSpPr/>
      </dsp:nvSpPr>
      <dsp:spPr>
        <a:xfrm>
          <a:off x="3646824" y="1920262"/>
          <a:ext cx="2015140" cy="19207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Industrial Ecosystems for the Recovery</a:t>
          </a:r>
        </a:p>
      </dsp:txBody>
      <dsp:txXfrm>
        <a:off x="3941934" y="2201550"/>
        <a:ext cx="1424920" cy="1358181"/>
      </dsp:txXfrm>
    </dsp:sp>
    <dsp:sp modelId="{8BD3A97E-D86A-45DC-9EC0-9E2B8AFAAAAC}">
      <dsp:nvSpPr>
        <dsp:cNvPr id="0" name=""/>
        <dsp:cNvSpPr/>
      </dsp:nvSpPr>
      <dsp:spPr>
        <a:xfrm rot="16233257">
          <a:off x="4313969" y="1558925"/>
          <a:ext cx="706264" cy="16525"/>
        </a:xfrm>
        <a:custGeom>
          <a:avLst/>
          <a:gdLst/>
          <a:ahLst/>
          <a:cxnLst/>
          <a:rect l="0" t="0" r="0" b="0"/>
          <a:pathLst>
            <a:path>
              <a:moveTo>
                <a:pt x="0" y="8262"/>
              </a:moveTo>
              <a:lnTo>
                <a:pt x="706264"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649445" y="1549531"/>
        <a:ext cx="35313" cy="35313"/>
      </dsp:txXfrm>
    </dsp:sp>
    <dsp:sp modelId="{35B7896A-837E-4000-B8C0-A259250F8DFD}">
      <dsp:nvSpPr>
        <dsp:cNvPr id="0" name=""/>
        <dsp:cNvSpPr/>
      </dsp:nvSpPr>
      <dsp:spPr>
        <a:xfrm>
          <a:off x="4245535" y="355825"/>
          <a:ext cx="858266" cy="85826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b="1" kern="1200" dirty="0"/>
            <a:t>Tourism</a:t>
          </a:r>
          <a:endParaRPr lang="en-IE" sz="800" b="1" kern="1200" dirty="0"/>
        </a:p>
      </dsp:txBody>
      <dsp:txXfrm>
        <a:off x="4371225" y="481515"/>
        <a:ext cx="606886" cy="606886"/>
      </dsp:txXfrm>
    </dsp:sp>
    <dsp:sp modelId="{4CC987C4-A880-4604-9C4A-BAA234FA5C46}">
      <dsp:nvSpPr>
        <dsp:cNvPr id="0" name=""/>
        <dsp:cNvSpPr/>
      </dsp:nvSpPr>
      <dsp:spPr>
        <a:xfrm rot="17908639">
          <a:off x="4924095" y="1694930"/>
          <a:ext cx="737996" cy="16525"/>
        </a:xfrm>
        <a:custGeom>
          <a:avLst/>
          <a:gdLst/>
          <a:ahLst/>
          <a:cxnLst/>
          <a:rect l="0" t="0" r="0" b="0"/>
          <a:pathLst>
            <a:path>
              <a:moveTo>
                <a:pt x="0" y="8262"/>
              </a:moveTo>
              <a:lnTo>
                <a:pt x="737996"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274643" y="1684743"/>
        <a:ext cx="36899" cy="36899"/>
      </dsp:txXfrm>
    </dsp:sp>
    <dsp:sp modelId="{F863236E-9D9D-4433-B0DB-D325751D2D95}">
      <dsp:nvSpPr>
        <dsp:cNvPr id="0" name=""/>
        <dsp:cNvSpPr/>
      </dsp:nvSpPr>
      <dsp:spPr>
        <a:xfrm>
          <a:off x="5244518" y="572497"/>
          <a:ext cx="858266" cy="85826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b="1" kern="1200" dirty="0"/>
            <a:t>Cultural &amp; Creative Industries</a:t>
          </a:r>
          <a:endParaRPr lang="en-US" sz="900" kern="1200" dirty="0"/>
        </a:p>
      </dsp:txBody>
      <dsp:txXfrm>
        <a:off x="5370208" y="698187"/>
        <a:ext cx="606886" cy="606886"/>
      </dsp:txXfrm>
    </dsp:sp>
    <dsp:sp modelId="{AFACB294-9F82-4FD7-B36A-797DF02CE8AD}">
      <dsp:nvSpPr>
        <dsp:cNvPr id="0" name=""/>
        <dsp:cNvSpPr/>
      </dsp:nvSpPr>
      <dsp:spPr>
        <a:xfrm rot="19449719">
          <a:off x="5389565" y="2082392"/>
          <a:ext cx="717282" cy="16525"/>
        </a:xfrm>
        <a:custGeom>
          <a:avLst/>
          <a:gdLst/>
          <a:ahLst/>
          <a:cxnLst/>
          <a:rect l="0" t="0" r="0" b="0"/>
          <a:pathLst>
            <a:path>
              <a:moveTo>
                <a:pt x="0" y="8262"/>
              </a:moveTo>
              <a:lnTo>
                <a:pt x="717282"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730274" y="2072722"/>
        <a:ext cx="35864" cy="35864"/>
      </dsp:txXfrm>
    </dsp:sp>
    <dsp:sp modelId="{DF148DC5-07B5-41C6-BB64-16F64D33C50F}">
      <dsp:nvSpPr>
        <dsp:cNvPr id="0" name=""/>
        <dsp:cNvSpPr/>
      </dsp:nvSpPr>
      <dsp:spPr>
        <a:xfrm>
          <a:off x="5957703" y="1200283"/>
          <a:ext cx="858266" cy="85826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Aerospace &amp; Defence</a:t>
          </a:r>
        </a:p>
      </dsp:txBody>
      <dsp:txXfrm>
        <a:off x="6083393" y="1325973"/>
        <a:ext cx="606886" cy="606886"/>
      </dsp:txXfrm>
    </dsp:sp>
    <dsp:sp modelId="{E73FF237-A9E7-4972-B28D-285CFBA4BB87}">
      <dsp:nvSpPr>
        <dsp:cNvPr id="0" name=""/>
        <dsp:cNvSpPr/>
      </dsp:nvSpPr>
      <dsp:spPr>
        <a:xfrm rot="20946735">
          <a:off x="5635283" y="2611346"/>
          <a:ext cx="752388" cy="16525"/>
        </a:xfrm>
        <a:custGeom>
          <a:avLst/>
          <a:gdLst/>
          <a:ahLst/>
          <a:cxnLst/>
          <a:rect l="0" t="0" r="0" b="0"/>
          <a:pathLst>
            <a:path>
              <a:moveTo>
                <a:pt x="0" y="8262"/>
              </a:moveTo>
              <a:lnTo>
                <a:pt x="752388"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992668" y="2600799"/>
        <a:ext cx="37619" cy="37619"/>
      </dsp:txXfrm>
    </dsp:sp>
    <dsp:sp modelId="{7451011F-612E-4EDD-865E-204CA239E5E1}">
      <dsp:nvSpPr>
        <dsp:cNvPr id="0" name=""/>
        <dsp:cNvSpPr/>
      </dsp:nvSpPr>
      <dsp:spPr>
        <a:xfrm>
          <a:off x="6373175" y="2038360"/>
          <a:ext cx="858266" cy="858266"/>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b="1" kern="1200" dirty="0"/>
            <a:t>Textiles</a:t>
          </a:r>
          <a:endParaRPr lang="en-US" sz="800" b="1" kern="1200" dirty="0"/>
        </a:p>
      </dsp:txBody>
      <dsp:txXfrm>
        <a:off x="6498865" y="2164050"/>
        <a:ext cx="606886" cy="606886"/>
      </dsp:txXfrm>
    </dsp:sp>
    <dsp:sp modelId="{8F1AD82B-8202-4EF1-BCFA-F032EA1AF967}">
      <dsp:nvSpPr>
        <dsp:cNvPr id="0" name=""/>
        <dsp:cNvSpPr/>
      </dsp:nvSpPr>
      <dsp:spPr>
        <a:xfrm rot="789181">
          <a:off x="5622372" y="3193109"/>
          <a:ext cx="809054" cy="16525"/>
        </a:xfrm>
        <a:custGeom>
          <a:avLst/>
          <a:gdLst/>
          <a:ahLst/>
          <a:cxnLst/>
          <a:rect l="0" t="0" r="0" b="0"/>
          <a:pathLst>
            <a:path>
              <a:moveTo>
                <a:pt x="0" y="8262"/>
              </a:moveTo>
              <a:lnTo>
                <a:pt x="809054"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006673" y="3181145"/>
        <a:ext cx="40452" cy="40452"/>
      </dsp:txXfrm>
    </dsp:sp>
    <dsp:sp modelId="{11BFD4CF-3E35-4FA5-B782-CCE48FF67B4F}">
      <dsp:nvSpPr>
        <dsp:cNvPr id="0" name=""/>
        <dsp:cNvSpPr/>
      </dsp:nvSpPr>
      <dsp:spPr>
        <a:xfrm>
          <a:off x="6409556" y="2961939"/>
          <a:ext cx="858266" cy="858266"/>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6535246" y="3087629"/>
        <a:ext cx="606886" cy="606886"/>
      </dsp:txXfrm>
    </dsp:sp>
    <dsp:sp modelId="{89900079-A94A-42DA-8179-AA53EC5AE19D}">
      <dsp:nvSpPr>
        <dsp:cNvPr id="0" name=""/>
        <dsp:cNvSpPr/>
      </dsp:nvSpPr>
      <dsp:spPr>
        <a:xfrm rot="2277156">
          <a:off x="5341716" y="3749445"/>
          <a:ext cx="874378" cy="16525"/>
        </a:xfrm>
        <a:custGeom>
          <a:avLst/>
          <a:gdLst/>
          <a:ahLst/>
          <a:cxnLst/>
          <a:rect l="0" t="0" r="0" b="0"/>
          <a:pathLst>
            <a:path>
              <a:moveTo>
                <a:pt x="0" y="8262"/>
              </a:moveTo>
              <a:lnTo>
                <a:pt x="874378"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757046" y="3735848"/>
        <a:ext cx="43718" cy="43718"/>
      </dsp:txXfrm>
    </dsp:sp>
    <dsp:sp modelId="{194A59B3-7EE8-4C82-AFB3-0BBBE50C224B}">
      <dsp:nvSpPr>
        <dsp:cNvPr id="0" name=""/>
        <dsp:cNvSpPr/>
      </dsp:nvSpPr>
      <dsp:spPr>
        <a:xfrm>
          <a:off x="6032885" y="3861371"/>
          <a:ext cx="858266" cy="85826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6158575" y="3987061"/>
        <a:ext cx="606886" cy="606886"/>
      </dsp:txXfrm>
    </dsp:sp>
    <dsp:sp modelId="{9FD916C4-B033-47EF-8C11-71824F09EE3B}">
      <dsp:nvSpPr>
        <dsp:cNvPr id="0" name=""/>
        <dsp:cNvSpPr/>
      </dsp:nvSpPr>
      <dsp:spPr>
        <a:xfrm rot="3743119">
          <a:off x="4861146" y="4132946"/>
          <a:ext cx="905338" cy="16525"/>
        </a:xfrm>
        <a:custGeom>
          <a:avLst/>
          <a:gdLst/>
          <a:ahLst/>
          <a:cxnLst/>
          <a:rect l="0" t="0" r="0" b="0"/>
          <a:pathLst>
            <a:path>
              <a:moveTo>
                <a:pt x="0" y="8262"/>
              </a:moveTo>
              <a:lnTo>
                <a:pt x="905338"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291181" y="4118575"/>
        <a:ext cx="45266" cy="45266"/>
      </dsp:txXfrm>
    </dsp:sp>
    <dsp:sp modelId="{B421E084-B299-467F-ABFF-0810B5DAE9DD}">
      <dsp:nvSpPr>
        <dsp:cNvPr id="0" name=""/>
        <dsp:cNvSpPr/>
      </dsp:nvSpPr>
      <dsp:spPr>
        <a:xfrm>
          <a:off x="5293417" y="4493427"/>
          <a:ext cx="858266" cy="85826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b="1" kern="1200" dirty="0"/>
            <a:t>Energy-Intensive Industries  </a:t>
          </a:r>
          <a:endParaRPr lang="en-US" sz="900" b="1" kern="1200" dirty="0"/>
        </a:p>
      </dsp:txBody>
      <dsp:txXfrm>
        <a:off x="5419107" y="4619117"/>
        <a:ext cx="606886" cy="606886"/>
      </dsp:txXfrm>
    </dsp:sp>
    <dsp:sp modelId="{25B1CD8A-CD67-4B1E-AC4B-DF49BD9A59D3}">
      <dsp:nvSpPr>
        <dsp:cNvPr id="0" name=""/>
        <dsp:cNvSpPr/>
      </dsp:nvSpPr>
      <dsp:spPr>
        <a:xfrm rot="5281477">
          <a:off x="4267831" y="4266631"/>
          <a:ext cx="869303" cy="16525"/>
        </a:xfrm>
        <a:custGeom>
          <a:avLst/>
          <a:gdLst/>
          <a:ahLst/>
          <a:cxnLst/>
          <a:rect l="0" t="0" r="0" b="0"/>
          <a:pathLst>
            <a:path>
              <a:moveTo>
                <a:pt x="0" y="8262"/>
              </a:moveTo>
              <a:lnTo>
                <a:pt x="869303"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680750" y="4253161"/>
        <a:ext cx="43465" cy="43465"/>
      </dsp:txXfrm>
    </dsp:sp>
    <dsp:sp modelId="{CB8E5A7B-032E-4807-B0ED-F964DBC4D2EE}">
      <dsp:nvSpPr>
        <dsp:cNvPr id="0" name=""/>
        <dsp:cNvSpPr/>
      </dsp:nvSpPr>
      <dsp:spPr>
        <a:xfrm>
          <a:off x="4303124" y="4709033"/>
          <a:ext cx="858266" cy="85826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b="1" kern="1200" dirty="0"/>
        </a:p>
      </dsp:txBody>
      <dsp:txXfrm>
        <a:off x="4428814" y="4834723"/>
        <a:ext cx="606886" cy="606886"/>
      </dsp:txXfrm>
    </dsp:sp>
    <dsp:sp modelId="{37D8F6B3-F74C-44D0-B8E8-71036AB09DE1}">
      <dsp:nvSpPr>
        <dsp:cNvPr id="0" name=""/>
        <dsp:cNvSpPr/>
      </dsp:nvSpPr>
      <dsp:spPr>
        <a:xfrm rot="6847662">
          <a:off x="3580630" y="4194956"/>
          <a:ext cx="962758" cy="16525"/>
        </a:xfrm>
        <a:custGeom>
          <a:avLst/>
          <a:gdLst/>
          <a:ahLst/>
          <a:cxnLst/>
          <a:rect l="0" t="0" r="0" b="0"/>
          <a:pathLst>
            <a:path>
              <a:moveTo>
                <a:pt x="0" y="8262"/>
              </a:moveTo>
              <a:lnTo>
                <a:pt x="962758"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037940" y="4179149"/>
        <a:ext cx="48137" cy="48137"/>
      </dsp:txXfrm>
    </dsp:sp>
    <dsp:sp modelId="{A756374B-764E-42A5-BCC8-3842BC8C846B}">
      <dsp:nvSpPr>
        <dsp:cNvPr id="0" name=""/>
        <dsp:cNvSpPr/>
      </dsp:nvSpPr>
      <dsp:spPr>
        <a:xfrm>
          <a:off x="3260684" y="4605052"/>
          <a:ext cx="858266" cy="858266"/>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b="1" kern="1200" dirty="0" err="1"/>
            <a:t>Agri</a:t>
          </a:r>
          <a:r>
            <a:rPr lang="en-IE" sz="900" b="1" kern="1200" dirty="0"/>
            <a:t>-Food</a:t>
          </a:r>
          <a:r>
            <a:rPr lang="en-IE" sz="800" kern="1200" dirty="0"/>
            <a:t> </a:t>
          </a:r>
          <a:endParaRPr lang="en-US" sz="800" kern="1200" dirty="0"/>
        </a:p>
      </dsp:txBody>
      <dsp:txXfrm>
        <a:off x="3386374" y="4730742"/>
        <a:ext cx="606886" cy="606886"/>
      </dsp:txXfrm>
    </dsp:sp>
    <dsp:sp modelId="{5C6EAE3B-062D-400E-BA5F-F0A870F10365}">
      <dsp:nvSpPr>
        <dsp:cNvPr id="0" name=""/>
        <dsp:cNvSpPr/>
      </dsp:nvSpPr>
      <dsp:spPr>
        <a:xfrm rot="8406840">
          <a:off x="3098436" y="3795197"/>
          <a:ext cx="903461" cy="16525"/>
        </a:xfrm>
        <a:custGeom>
          <a:avLst/>
          <a:gdLst/>
          <a:ahLst/>
          <a:cxnLst/>
          <a:rect l="0" t="0" r="0" b="0"/>
          <a:pathLst>
            <a:path>
              <a:moveTo>
                <a:pt x="0" y="8262"/>
              </a:moveTo>
              <a:lnTo>
                <a:pt x="903461"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527580" y="3780873"/>
        <a:ext cx="45173" cy="45173"/>
      </dsp:txXfrm>
    </dsp:sp>
    <dsp:sp modelId="{B8425E6F-C477-4190-9A8F-AA5AE058B4C2}">
      <dsp:nvSpPr>
        <dsp:cNvPr id="0" name=""/>
        <dsp:cNvSpPr/>
      </dsp:nvSpPr>
      <dsp:spPr>
        <a:xfrm>
          <a:off x="2445127" y="3939191"/>
          <a:ext cx="858266" cy="858266"/>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b="1" kern="1200" dirty="0"/>
            <a:t>Health</a:t>
          </a:r>
          <a:endParaRPr lang="en-US" sz="800" kern="1200" dirty="0"/>
        </a:p>
      </dsp:txBody>
      <dsp:txXfrm>
        <a:off x="2570817" y="4064881"/>
        <a:ext cx="606886" cy="606886"/>
      </dsp:txXfrm>
    </dsp:sp>
    <dsp:sp modelId="{9AD1ED2C-2FEB-45A5-B6D0-856424B22340}">
      <dsp:nvSpPr>
        <dsp:cNvPr id="0" name=""/>
        <dsp:cNvSpPr/>
      </dsp:nvSpPr>
      <dsp:spPr>
        <a:xfrm rot="9944409">
          <a:off x="2891184" y="3218583"/>
          <a:ext cx="802009" cy="16525"/>
        </a:xfrm>
        <a:custGeom>
          <a:avLst/>
          <a:gdLst/>
          <a:ahLst/>
          <a:cxnLst/>
          <a:rect l="0" t="0" r="0" b="0"/>
          <a:pathLst>
            <a:path>
              <a:moveTo>
                <a:pt x="0" y="8262"/>
              </a:moveTo>
              <a:lnTo>
                <a:pt x="802009"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272139" y="3206796"/>
        <a:ext cx="40100" cy="40100"/>
      </dsp:txXfrm>
    </dsp:sp>
    <dsp:sp modelId="{36F2BB65-568B-47DB-8F3D-DF535E7077E9}">
      <dsp:nvSpPr>
        <dsp:cNvPr id="0" name=""/>
        <dsp:cNvSpPr/>
      </dsp:nvSpPr>
      <dsp:spPr>
        <a:xfrm>
          <a:off x="2058496" y="3002192"/>
          <a:ext cx="858266" cy="85826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b="1" kern="1200" dirty="0"/>
            <a:t>Digital</a:t>
          </a:r>
          <a:endParaRPr lang="en-US" sz="800" kern="1200" dirty="0"/>
        </a:p>
      </dsp:txBody>
      <dsp:txXfrm>
        <a:off x="2184186" y="3127882"/>
        <a:ext cx="606886" cy="606886"/>
      </dsp:txXfrm>
    </dsp:sp>
    <dsp:sp modelId="{3DA6998A-2C8D-482F-B78A-9C69347E45AA}">
      <dsp:nvSpPr>
        <dsp:cNvPr id="0" name=""/>
        <dsp:cNvSpPr/>
      </dsp:nvSpPr>
      <dsp:spPr>
        <a:xfrm rot="11482025">
          <a:off x="2922528" y="2599936"/>
          <a:ext cx="753375" cy="16525"/>
        </a:xfrm>
        <a:custGeom>
          <a:avLst/>
          <a:gdLst/>
          <a:ahLst/>
          <a:cxnLst/>
          <a:rect l="0" t="0" r="0" b="0"/>
          <a:pathLst>
            <a:path>
              <a:moveTo>
                <a:pt x="0" y="8262"/>
              </a:moveTo>
              <a:lnTo>
                <a:pt x="753375"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280381" y="2589364"/>
        <a:ext cx="37668" cy="37668"/>
      </dsp:txXfrm>
    </dsp:sp>
    <dsp:sp modelId="{7180704C-5D7F-48F5-AD68-70B9A48405BF}">
      <dsp:nvSpPr>
        <dsp:cNvPr id="0" name=""/>
        <dsp:cNvSpPr/>
      </dsp:nvSpPr>
      <dsp:spPr>
        <a:xfrm>
          <a:off x="2080068" y="2020243"/>
          <a:ext cx="858266" cy="85826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endParaRPr lang="en-US" sz="700" b="1" kern="1200" dirty="0"/>
        </a:p>
      </dsp:txBody>
      <dsp:txXfrm>
        <a:off x="2205758" y="2145933"/>
        <a:ext cx="606886" cy="606886"/>
      </dsp:txXfrm>
    </dsp:sp>
    <dsp:sp modelId="{BA0E22D2-4867-45DD-AF26-60A1C5DC575B}">
      <dsp:nvSpPr>
        <dsp:cNvPr id="0" name=""/>
        <dsp:cNvSpPr/>
      </dsp:nvSpPr>
      <dsp:spPr>
        <a:xfrm rot="13107670">
          <a:off x="3186391" y="2015462"/>
          <a:ext cx="778424" cy="16525"/>
        </a:xfrm>
        <a:custGeom>
          <a:avLst/>
          <a:gdLst/>
          <a:ahLst/>
          <a:cxnLst/>
          <a:rect l="0" t="0" r="0" b="0"/>
          <a:pathLst>
            <a:path>
              <a:moveTo>
                <a:pt x="0" y="8262"/>
              </a:moveTo>
              <a:lnTo>
                <a:pt x="778424"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56143" y="2004264"/>
        <a:ext cx="38921" cy="38921"/>
      </dsp:txXfrm>
    </dsp:sp>
    <dsp:sp modelId="{2F1F2614-36D2-43CF-B4A2-CBE31B58762A}">
      <dsp:nvSpPr>
        <dsp:cNvPr id="0" name=""/>
        <dsp:cNvSpPr/>
      </dsp:nvSpPr>
      <dsp:spPr>
        <a:xfrm>
          <a:off x="2505681" y="1085594"/>
          <a:ext cx="858266" cy="85826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b="1" kern="1200" dirty="0"/>
            <a:t>Retail</a:t>
          </a:r>
          <a:endParaRPr lang="en-US" sz="800" b="1" kern="1200" dirty="0"/>
        </a:p>
      </dsp:txBody>
      <dsp:txXfrm>
        <a:off x="2631371" y="1211284"/>
        <a:ext cx="606886" cy="606886"/>
      </dsp:txXfrm>
    </dsp:sp>
    <dsp:sp modelId="{3D34E658-1DE8-446D-BBEB-D44C86D21CB1}">
      <dsp:nvSpPr>
        <dsp:cNvPr id="0" name=""/>
        <dsp:cNvSpPr/>
      </dsp:nvSpPr>
      <dsp:spPr>
        <a:xfrm rot="14645150">
          <a:off x="3658547" y="1642633"/>
          <a:ext cx="796678" cy="16525"/>
        </a:xfrm>
        <a:custGeom>
          <a:avLst/>
          <a:gdLst/>
          <a:ahLst/>
          <a:cxnLst/>
          <a:rect l="0" t="0" r="0" b="0"/>
          <a:pathLst>
            <a:path>
              <a:moveTo>
                <a:pt x="0" y="8262"/>
              </a:moveTo>
              <a:lnTo>
                <a:pt x="796678" y="826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036969" y="1630978"/>
        <a:ext cx="39833" cy="39833"/>
      </dsp:txXfrm>
    </dsp:sp>
    <dsp:sp modelId="{EE7D38E2-A859-483E-BD99-0E641DA9FCDE}">
      <dsp:nvSpPr>
        <dsp:cNvPr id="0" name=""/>
        <dsp:cNvSpPr/>
      </dsp:nvSpPr>
      <dsp:spPr>
        <a:xfrm>
          <a:off x="3266128" y="477492"/>
          <a:ext cx="858266" cy="858266"/>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IE" sz="900" b="1" kern="1200" dirty="0"/>
            <a:t>Proximity, Social Economy, Civil Security</a:t>
          </a:r>
          <a:endParaRPr lang="en-US" sz="900" b="1" kern="1200" dirty="0"/>
        </a:p>
      </dsp:txBody>
      <dsp:txXfrm>
        <a:off x="3391818" y="603182"/>
        <a:ext cx="606886" cy="60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984C3-2C15-49C0-BD87-A04FAD6FF9EF}">
      <dsp:nvSpPr>
        <dsp:cNvPr id="0" name=""/>
        <dsp:cNvSpPr/>
      </dsp:nvSpPr>
      <dsp:spPr>
        <a:xfrm>
          <a:off x="4064000" y="1288282"/>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10BC1A-9D61-47F9-9F72-014F41041CC8}">
      <dsp:nvSpPr>
        <dsp:cNvPr id="0" name=""/>
        <dsp:cNvSpPr/>
      </dsp:nvSpPr>
      <dsp:spPr>
        <a:xfrm>
          <a:off x="4018280" y="1288282"/>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29E92C-27B8-4BCC-8885-0B88E9897D39}">
      <dsp:nvSpPr>
        <dsp:cNvPr id="0" name=""/>
        <dsp:cNvSpPr/>
      </dsp:nvSpPr>
      <dsp:spPr>
        <a:xfrm>
          <a:off x="1188690" y="1288282"/>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29CA6-9C01-40A8-A45B-D250ED5FCC16}">
      <dsp:nvSpPr>
        <dsp:cNvPr id="0" name=""/>
        <dsp:cNvSpPr/>
      </dsp:nvSpPr>
      <dsp:spPr>
        <a:xfrm>
          <a:off x="2875855" y="100138"/>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BE" sz="4000" kern="1200" dirty="0" err="1"/>
            <a:t>Industrial</a:t>
          </a:r>
          <a:r>
            <a:rPr lang="fr-BE" sz="4000" kern="1200" dirty="0"/>
            <a:t> Forum</a:t>
          </a:r>
          <a:endParaRPr lang="en-BE" sz="4000" kern="1200" dirty="0"/>
        </a:p>
      </dsp:txBody>
      <dsp:txXfrm>
        <a:off x="2875855" y="100138"/>
        <a:ext cx="2376289" cy="1188144"/>
      </dsp:txXfrm>
    </dsp:sp>
    <dsp:sp modelId="{22FA4F66-822C-4FB5-BB04-4BA1236E9E70}">
      <dsp:nvSpPr>
        <dsp:cNvPr id="0" name=""/>
        <dsp:cNvSpPr/>
      </dsp:nvSpPr>
      <dsp:spPr>
        <a:xfrm>
          <a:off x="545" y="178730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BE" sz="4000" kern="1200" dirty="0"/>
            <a:t>TF1	</a:t>
          </a:r>
          <a:endParaRPr lang="en-BE" sz="4000" kern="1200" dirty="0"/>
        </a:p>
      </dsp:txBody>
      <dsp:txXfrm>
        <a:off x="545" y="1787303"/>
        <a:ext cx="2376289" cy="1188144"/>
      </dsp:txXfrm>
    </dsp:sp>
    <dsp:sp modelId="{F4D556B8-FA38-4D80-A18C-7D122EF91B26}">
      <dsp:nvSpPr>
        <dsp:cNvPr id="0" name=""/>
        <dsp:cNvSpPr/>
      </dsp:nvSpPr>
      <dsp:spPr>
        <a:xfrm>
          <a:off x="2875855" y="178730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BE" sz="4000" kern="1200" dirty="0"/>
            <a:t>TF2</a:t>
          </a:r>
          <a:endParaRPr lang="en-BE" sz="4000" kern="1200" dirty="0"/>
        </a:p>
      </dsp:txBody>
      <dsp:txXfrm>
        <a:off x="2875855" y="1787303"/>
        <a:ext cx="2376289" cy="1188144"/>
      </dsp:txXfrm>
    </dsp:sp>
    <dsp:sp modelId="{1350FB9C-A92B-4441-97D1-52C32BA83DBA}">
      <dsp:nvSpPr>
        <dsp:cNvPr id="0" name=""/>
        <dsp:cNvSpPr/>
      </dsp:nvSpPr>
      <dsp:spPr>
        <a:xfrm>
          <a:off x="5751165" y="178730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BE" sz="4000" kern="1200" dirty="0"/>
            <a:t>TF3</a:t>
          </a:r>
          <a:endParaRPr lang="en-BE" sz="4000" kern="1200" dirty="0"/>
        </a:p>
      </dsp:txBody>
      <dsp:txXfrm>
        <a:off x="5751165" y="1787303"/>
        <a:ext cx="2376289" cy="1188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2F8B7-0BA3-41BA-B141-5CFFEAD277C1}">
      <dsp:nvSpPr>
        <dsp:cNvPr id="0" name=""/>
        <dsp:cNvSpPr/>
      </dsp:nvSpPr>
      <dsp:spPr>
        <a:xfrm>
          <a:off x="1125" y="811314"/>
          <a:ext cx="2194423" cy="8777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err="1"/>
            <a:t>Ecosystem</a:t>
          </a:r>
          <a:endParaRPr lang="en-BE" sz="1800" kern="1200" dirty="0"/>
        </a:p>
      </dsp:txBody>
      <dsp:txXfrm>
        <a:off x="1125" y="811314"/>
        <a:ext cx="1974981" cy="877769"/>
      </dsp:txXfrm>
    </dsp:sp>
    <dsp:sp modelId="{A46F426D-4596-42A1-B222-625CF02392C6}">
      <dsp:nvSpPr>
        <dsp:cNvPr id="0" name=""/>
        <dsp:cNvSpPr/>
      </dsp:nvSpPr>
      <dsp:spPr>
        <a:xfrm>
          <a:off x="1756663" y="811314"/>
          <a:ext cx="2194423" cy="8777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a:t>SWD</a:t>
          </a:r>
          <a:endParaRPr lang="en-BE" sz="1800" kern="1200" dirty="0"/>
        </a:p>
      </dsp:txBody>
      <dsp:txXfrm>
        <a:off x="2195548" y="811314"/>
        <a:ext cx="1316654" cy="877769"/>
      </dsp:txXfrm>
    </dsp:sp>
    <dsp:sp modelId="{B774E7CB-444A-4F5E-912C-875159427294}">
      <dsp:nvSpPr>
        <dsp:cNvPr id="0" name=""/>
        <dsp:cNvSpPr/>
      </dsp:nvSpPr>
      <dsp:spPr>
        <a:xfrm>
          <a:off x="3512202" y="811314"/>
          <a:ext cx="2194423" cy="8777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a:t>Public consultation</a:t>
          </a:r>
          <a:endParaRPr lang="en-BE" sz="1800" kern="1200" dirty="0"/>
        </a:p>
      </dsp:txBody>
      <dsp:txXfrm>
        <a:off x="3951087" y="811314"/>
        <a:ext cx="1316654" cy="877769"/>
      </dsp:txXfrm>
    </dsp:sp>
    <dsp:sp modelId="{03D65C62-278C-4202-B757-1472A432DFE5}">
      <dsp:nvSpPr>
        <dsp:cNvPr id="0" name=""/>
        <dsp:cNvSpPr/>
      </dsp:nvSpPr>
      <dsp:spPr>
        <a:xfrm>
          <a:off x="5267740" y="811314"/>
          <a:ext cx="2194423" cy="8777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err="1"/>
            <a:t>Targeted</a:t>
          </a:r>
          <a:r>
            <a:rPr lang="fr-BE" sz="1800" kern="1200" dirty="0"/>
            <a:t> </a:t>
          </a:r>
          <a:r>
            <a:rPr lang="fr-BE" sz="1800" kern="1200" dirty="0" err="1"/>
            <a:t>Roundtables</a:t>
          </a:r>
          <a:endParaRPr lang="en-BE" sz="1800" kern="1200" dirty="0"/>
        </a:p>
      </dsp:txBody>
      <dsp:txXfrm>
        <a:off x="5706625" y="811314"/>
        <a:ext cx="1316654" cy="877769"/>
      </dsp:txXfrm>
    </dsp:sp>
    <dsp:sp modelId="{C34D115E-62CB-4695-A7FA-E35B339FD72D}">
      <dsp:nvSpPr>
        <dsp:cNvPr id="0" name=""/>
        <dsp:cNvSpPr/>
      </dsp:nvSpPr>
      <dsp:spPr>
        <a:xfrm>
          <a:off x="7023279" y="811314"/>
          <a:ext cx="2194423" cy="8777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a:t>Transition </a:t>
          </a:r>
          <a:r>
            <a:rPr lang="fr-BE" sz="1800" kern="1200" dirty="0" err="1"/>
            <a:t>Pathways</a:t>
          </a:r>
          <a:endParaRPr lang="en-BE" sz="1800" kern="1200" dirty="0"/>
        </a:p>
      </dsp:txBody>
      <dsp:txXfrm>
        <a:off x="7462164" y="811314"/>
        <a:ext cx="1316654" cy="877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E3715-4208-4A77-B004-C625C0C77588}">
      <dsp:nvSpPr>
        <dsp:cNvPr id="0" name=""/>
        <dsp:cNvSpPr/>
      </dsp:nvSpPr>
      <dsp:spPr>
        <a:xfrm>
          <a:off x="2537" y="0"/>
          <a:ext cx="2546056" cy="75781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fr-BE" sz="2100" kern="1200" dirty="0"/>
            <a:t>Energy intensive industries</a:t>
          </a:r>
          <a:endParaRPr lang="en-BE" sz="2100" kern="1200" dirty="0"/>
        </a:p>
      </dsp:txBody>
      <dsp:txXfrm>
        <a:off x="2537" y="0"/>
        <a:ext cx="2356603" cy="757811"/>
      </dsp:txXfrm>
    </dsp:sp>
    <dsp:sp modelId="{B4AB722E-39DF-4C4F-8ED7-DD0C1A18CCFB}">
      <dsp:nvSpPr>
        <dsp:cNvPr id="0" name=""/>
        <dsp:cNvSpPr/>
      </dsp:nvSpPr>
      <dsp:spPr>
        <a:xfrm>
          <a:off x="2039382" y="0"/>
          <a:ext cx="2546056" cy="757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BE" sz="2100" kern="1200" dirty="0"/>
            <a:t>SWD: scenarios for </a:t>
          </a:r>
          <a:r>
            <a:rPr lang="fr-BE" sz="2100" kern="1200" dirty="0" err="1"/>
            <a:t>TPs</a:t>
          </a:r>
          <a:r>
            <a:rPr lang="fr-BE" sz="2100" kern="1200" dirty="0"/>
            <a:t>	</a:t>
          </a:r>
          <a:endParaRPr lang="en-BE" sz="2100" kern="1200" dirty="0"/>
        </a:p>
      </dsp:txBody>
      <dsp:txXfrm>
        <a:off x="2418288" y="0"/>
        <a:ext cx="1788245" cy="757811"/>
      </dsp:txXfrm>
    </dsp:sp>
    <dsp:sp modelId="{676C100A-FF88-4486-A48B-892CDFD0D207}">
      <dsp:nvSpPr>
        <dsp:cNvPr id="0" name=""/>
        <dsp:cNvSpPr/>
      </dsp:nvSpPr>
      <dsp:spPr>
        <a:xfrm>
          <a:off x="4079140" y="0"/>
          <a:ext cx="2546056" cy="757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BE" sz="2100" kern="1200" dirty="0"/>
            <a:t>Consultation-Survey</a:t>
          </a:r>
          <a:endParaRPr lang="en-BE" sz="2100" kern="1200" dirty="0"/>
        </a:p>
      </dsp:txBody>
      <dsp:txXfrm>
        <a:off x="4458046" y="0"/>
        <a:ext cx="1788245" cy="757811"/>
      </dsp:txXfrm>
    </dsp:sp>
    <dsp:sp modelId="{F636F988-A228-4FBC-B262-A63D7F798AB9}">
      <dsp:nvSpPr>
        <dsp:cNvPr id="0" name=""/>
        <dsp:cNvSpPr/>
      </dsp:nvSpPr>
      <dsp:spPr>
        <a:xfrm>
          <a:off x="6113072" y="0"/>
          <a:ext cx="2546056" cy="7578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fr-BE" sz="2100" kern="1200" dirty="0"/>
            <a:t>Transition </a:t>
          </a:r>
          <a:r>
            <a:rPr lang="fr-BE" sz="2100" kern="1200" dirty="0" err="1"/>
            <a:t>Pathway</a:t>
          </a:r>
          <a:endParaRPr lang="en-BE" sz="2100" kern="1200" dirty="0"/>
        </a:p>
      </dsp:txBody>
      <dsp:txXfrm>
        <a:off x="6491978" y="0"/>
        <a:ext cx="1788245" cy="75781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7C387-3B1E-4249-A768-8F6F2929A0E1}" type="datetimeFigureOut">
              <a:rPr lang="en-BE" smtClean="0"/>
              <a:t>14/12/2022</a:t>
            </a:fld>
            <a:endParaRPr lang="en-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0763C-E9A8-48DB-9179-B4E49D7D06EA}" type="slidenum">
              <a:rPr lang="en-BE" smtClean="0"/>
              <a:t>‹#›</a:t>
            </a:fld>
            <a:endParaRPr lang="en-BE"/>
          </a:p>
        </p:txBody>
      </p:sp>
    </p:spTree>
    <p:extLst>
      <p:ext uri="{BB962C8B-B14F-4D97-AF65-F5344CB8AC3E}">
        <p14:creationId xmlns:p14="http://schemas.microsoft.com/office/powerpoint/2010/main" val="313235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0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5497" rtl="0" eaLnBrk="1" fontAlgn="auto" latinLnBrk="0" hangingPunct="1">
              <a:lnSpc>
                <a:spcPct val="100000"/>
              </a:lnSpc>
              <a:spcBef>
                <a:spcPts val="0"/>
              </a:spcBef>
              <a:spcAft>
                <a:spcPts val="0"/>
              </a:spcAft>
              <a:buClrTx/>
              <a:buSzTx/>
              <a:buFontTx/>
              <a:buNone/>
              <a:tabLst/>
              <a:defRPr/>
            </a:pPr>
            <a:fld id="{5CEA0B10-FC02-44D1-AF0B-9867B7120207}"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497"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13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CB8A62-4323-40FF-9EA4-D8E2BB0C071A}" type="slidenum">
              <a:rPr lang="en-BE" smtClean="0"/>
              <a:t>17</a:t>
            </a:fld>
            <a:endParaRPr lang="en-BE"/>
          </a:p>
        </p:txBody>
      </p:sp>
    </p:spTree>
    <p:extLst>
      <p:ext uri="{BB962C8B-B14F-4D97-AF65-F5344CB8AC3E}">
        <p14:creationId xmlns:p14="http://schemas.microsoft.com/office/powerpoint/2010/main" val="373500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FF8B-DB3B-9D4B-BB18-EECBDAF216A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FD2150AC-ED92-C64D-9DAB-B3E46FB50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EE192ECD-99C3-1544-A128-D25F88EF479F}"/>
              </a:ext>
            </a:extLst>
          </p:cNvPr>
          <p:cNvSpPr>
            <a:spLocks noGrp="1"/>
          </p:cNvSpPr>
          <p:nvPr>
            <p:ph type="dt" sz="half" idx="10"/>
          </p:nvPr>
        </p:nvSpPr>
        <p:spPr/>
        <p:txBody>
          <a:bodyPr/>
          <a:lstStyle/>
          <a:p>
            <a:fld id="{A1E11A6A-1721-7745-885A-4ABA4547E382}" type="datetime1">
              <a:t>14/12/2022</a:t>
            </a:fld>
            <a:endParaRPr lang="en-BE"/>
          </a:p>
        </p:txBody>
      </p:sp>
      <p:sp>
        <p:nvSpPr>
          <p:cNvPr id="5" name="Footer Placeholder 4">
            <a:extLst>
              <a:ext uri="{FF2B5EF4-FFF2-40B4-BE49-F238E27FC236}">
                <a16:creationId xmlns:a16="http://schemas.microsoft.com/office/drawing/2014/main" id="{754913DB-BB40-C142-AB86-6C8ECC2151EE}"/>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5BBC07D7-F094-BB45-A0B2-101B45FA47B1}"/>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30270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DB36-EE3D-7940-9F09-D52D4E855CED}"/>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56CDC961-0E4F-B34D-BD08-CDBFC38FB26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371AEFC-2748-D245-B6D6-AA4F3B433A54}"/>
              </a:ext>
            </a:extLst>
          </p:cNvPr>
          <p:cNvSpPr>
            <a:spLocks noGrp="1"/>
          </p:cNvSpPr>
          <p:nvPr>
            <p:ph type="dt" sz="half" idx="10"/>
          </p:nvPr>
        </p:nvSpPr>
        <p:spPr/>
        <p:txBody>
          <a:bodyPr/>
          <a:lstStyle/>
          <a:p>
            <a:fld id="{B9B7DB57-FB9F-DE45-B469-BC044377BF01}" type="datetime1">
              <a:t>14/12/2022</a:t>
            </a:fld>
            <a:endParaRPr lang="en-BE"/>
          </a:p>
        </p:txBody>
      </p:sp>
      <p:sp>
        <p:nvSpPr>
          <p:cNvPr id="5" name="Footer Placeholder 4">
            <a:extLst>
              <a:ext uri="{FF2B5EF4-FFF2-40B4-BE49-F238E27FC236}">
                <a16:creationId xmlns:a16="http://schemas.microsoft.com/office/drawing/2014/main" id="{01552685-7EFA-A446-9E2C-B71D35F089ED}"/>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7985BFC2-2A90-A740-B182-1FFC4E3BE87D}"/>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10247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2DF1F-8FB0-984D-82A7-36187273A8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FE5F6BC2-A2B0-994E-BF4D-DC65DF64EE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700CC34-1C4E-3E49-89D9-E848AC1BB06D}"/>
              </a:ext>
            </a:extLst>
          </p:cNvPr>
          <p:cNvSpPr>
            <a:spLocks noGrp="1"/>
          </p:cNvSpPr>
          <p:nvPr>
            <p:ph type="dt" sz="half" idx="10"/>
          </p:nvPr>
        </p:nvSpPr>
        <p:spPr/>
        <p:txBody>
          <a:bodyPr/>
          <a:lstStyle/>
          <a:p>
            <a:fld id="{6D4C8134-46B7-524C-94C6-FBDC7747A02E}" type="datetime1">
              <a:t>14/12/2022</a:t>
            </a:fld>
            <a:endParaRPr lang="en-BE"/>
          </a:p>
        </p:txBody>
      </p:sp>
      <p:sp>
        <p:nvSpPr>
          <p:cNvPr id="5" name="Footer Placeholder 4">
            <a:extLst>
              <a:ext uri="{FF2B5EF4-FFF2-40B4-BE49-F238E27FC236}">
                <a16:creationId xmlns:a16="http://schemas.microsoft.com/office/drawing/2014/main" id="{323D3AEC-4C7B-7247-9A9D-820584FA373D}"/>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0876C1F7-6F73-8E41-8547-0221C40AA391}"/>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22555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e sans chapea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11" y="363600"/>
            <a:ext cx="10015804" cy="986400"/>
          </a:xfrm>
          <a:prstGeom prst="rect">
            <a:avLst/>
          </a:prstGeom>
        </p:spPr>
        <p:txBody>
          <a:bodyPr lIns="95782" tIns="47891" rIns="95782" bIns="47891" anchor="ctr">
            <a:noAutofit/>
          </a:bodyPr>
          <a:lstStyle>
            <a:lvl1pPr>
              <a:lnSpc>
                <a:spcPts val="2723"/>
              </a:lnSpc>
              <a:defRPr sz="2900" b="0" i="0" cap="all">
                <a:solidFill>
                  <a:srgbClr val="E93F6D"/>
                </a:solidFill>
                <a:latin typeface="Calibri"/>
                <a:cs typeface="Calibri"/>
              </a:defRPr>
            </a:lvl1pPr>
          </a:lstStyle>
          <a:p>
            <a:r>
              <a:rPr lang="fr-FR" dirty="0"/>
              <a:t>CLIQUEZ ET MODIFIEZ LE TITRE</a:t>
            </a:r>
            <a:endParaRPr lang="en-US" dirty="0"/>
          </a:p>
        </p:txBody>
      </p:sp>
      <p:sp>
        <p:nvSpPr>
          <p:cNvPr id="3" name="Content Placeholder 2"/>
          <p:cNvSpPr>
            <a:spLocks noGrp="1"/>
          </p:cNvSpPr>
          <p:nvPr>
            <p:ph idx="1" hasCustomPrompt="1"/>
          </p:nvPr>
        </p:nvSpPr>
        <p:spPr>
          <a:xfrm>
            <a:off x="838211" y="1514480"/>
            <a:ext cx="10015804" cy="4816471"/>
          </a:xfrm>
          <a:prstGeom prst="rect">
            <a:avLst/>
          </a:prstGeom>
        </p:spPr>
        <p:txBody>
          <a:bodyPr lIns="95782" tIns="47891" rIns="95782" bIns="47891" anchor="t">
            <a:noAutofit/>
          </a:bodyPr>
          <a:lstStyle>
            <a:lvl1pPr marL="234451" indent="-234451" algn="l">
              <a:lnSpc>
                <a:spcPct val="100000"/>
              </a:lnSpc>
              <a:spcBef>
                <a:spcPts val="1885"/>
              </a:spcBef>
              <a:buClr>
                <a:srgbClr val="D32E59"/>
              </a:buClr>
              <a:buSzPct val="80000"/>
              <a:buFont typeface="Wingdings 3" panose="05040102010807070707" pitchFamily="18" charset="2"/>
              <a:buChar char="}"/>
              <a:defRPr sz="2100">
                <a:solidFill>
                  <a:schemeClr val="tx1"/>
                </a:solidFill>
              </a:defRPr>
            </a:lvl1pPr>
            <a:lvl2pPr marL="653510" indent="-239454" algn="l">
              <a:lnSpc>
                <a:spcPct val="100000"/>
              </a:lnSpc>
              <a:spcBef>
                <a:spcPts val="419"/>
              </a:spcBef>
              <a:buClr>
                <a:srgbClr val="D32E59"/>
              </a:buClr>
              <a:buSzPct val="50000"/>
              <a:defRPr sz="1600">
                <a:solidFill>
                  <a:schemeClr val="tx1"/>
                </a:solidFill>
              </a:defRPr>
            </a:lvl2pPr>
            <a:lvl3pPr marL="1024331" indent="-179590" algn="l">
              <a:lnSpc>
                <a:spcPct val="100000"/>
              </a:lnSpc>
              <a:spcBef>
                <a:spcPts val="419"/>
              </a:spcBef>
              <a:buClr>
                <a:srgbClr val="CD3058"/>
              </a:buClr>
              <a:buSzPct val="80000"/>
              <a:buFont typeface="Lucida Grande"/>
              <a:buChar char="•"/>
              <a:tabLst/>
              <a:defRPr sz="1500">
                <a:solidFill>
                  <a:schemeClr val="tx1"/>
                </a:solidFill>
              </a:defRPr>
            </a:lvl3pPr>
            <a:lvl4pPr marL="1504902" indent="-239454" algn="just">
              <a:lnSpc>
                <a:spcPct val="100000"/>
              </a:lnSpc>
              <a:spcBef>
                <a:spcPts val="419"/>
              </a:spcBef>
              <a:defRPr sz="1000">
                <a:solidFill>
                  <a:schemeClr val="tx2">
                    <a:lumMod val="50000"/>
                  </a:schemeClr>
                </a:solidFill>
              </a:defRPr>
            </a:lvl4pPr>
            <a:lvl5pPr>
              <a:defRPr>
                <a:solidFill>
                  <a:schemeClr val="tx1">
                    <a:lumMod val="65000"/>
                    <a:lumOff val="35000"/>
                  </a:schemeClr>
                </a:solidFill>
              </a:defRPr>
            </a:lvl5pPr>
          </a:lstStyle>
          <a:p>
            <a:pPr lvl="0"/>
            <a:r>
              <a:rPr lang="fr-FR" dirty="0"/>
              <a:t> 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25439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FF8B-DB3B-9D4B-BB18-EECBDAF216A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FD2150AC-ED92-C64D-9DAB-B3E46FB50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EE192ECD-99C3-1544-A128-D25F88EF479F}"/>
              </a:ext>
            </a:extLst>
          </p:cNvPr>
          <p:cNvSpPr>
            <a:spLocks noGrp="1"/>
          </p:cNvSpPr>
          <p:nvPr>
            <p:ph type="dt" sz="half" idx="10"/>
          </p:nvPr>
        </p:nvSpPr>
        <p:spPr/>
        <p:txBody>
          <a:bodyPr/>
          <a:lstStyle/>
          <a:p>
            <a:fld id="{A1E11A6A-1721-7745-885A-4ABA4547E382}" type="datetime1">
              <a:t>14/12/2022</a:t>
            </a:fld>
            <a:endParaRPr lang="en-BE"/>
          </a:p>
        </p:txBody>
      </p:sp>
      <p:sp>
        <p:nvSpPr>
          <p:cNvPr id="5" name="Footer Placeholder 4">
            <a:extLst>
              <a:ext uri="{FF2B5EF4-FFF2-40B4-BE49-F238E27FC236}">
                <a16:creationId xmlns:a16="http://schemas.microsoft.com/office/drawing/2014/main" id="{754913DB-BB40-C142-AB86-6C8ECC2151EE}"/>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5BBC07D7-F094-BB45-A0B2-101B45FA47B1}"/>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53496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58A5-7245-B44B-BEAA-9D32EAD8397C}"/>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77EC036-6AF8-884E-91B0-12BC8AA2B9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33BEFBF-2D50-F04D-B118-51563E3ABDDD}"/>
              </a:ext>
            </a:extLst>
          </p:cNvPr>
          <p:cNvSpPr>
            <a:spLocks noGrp="1"/>
          </p:cNvSpPr>
          <p:nvPr>
            <p:ph type="dt" sz="half" idx="10"/>
          </p:nvPr>
        </p:nvSpPr>
        <p:spPr/>
        <p:txBody>
          <a:bodyPr/>
          <a:lstStyle/>
          <a:p>
            <a:fld id="{9930A6EC-4CC1-1145-AB6A-9C847D9146D3}" type="datetime1">
              <a:t>14/12/2022</a:t>
            </a:fld>
            <a:endParaRPr lang="en-BE"/>
          </a:p>
        </p:txBody>
      </p:sp>
      <p:sp>
        <p:nvSpPr>
          <p:cNvPr id="5" name="Footer Placeholder 4">
            <a:extLst>
              <a:ext uri="{FF2B5EF4-FFF2-40B4-BE49-F238E27FC236}">
                <a16:creationId xmlns:a16="http://schemas.microsoft.com/office/drawing/2014/main" id="{89F688C3-7BE1-3C41-B370-D7090EE09A0A}"/>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E789D808-04F5-4242-9109-9CF9764BE6A8}"/>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961592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7CCF-BD76-9C4B-A364-EC8A6B3133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8F6C27B7-66C8-0247-8210-9B22F4E73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AC011A-4BBE-1347-A559-25BF605887BF}"/>
              </a:ext>
            </a:extLst>
          </p:cNvPr>
          <p:cNvSpPr>
            <a:spLocks noGrp="1"/>
          </p:cNvSpPr>
          <p:nvPr>
            <p:ph type="dt" sz="half" idx="10"/>
          </p:nvPr>
        </p:nvSpPr>
        <p:spPr/>
        <p:txBody>
          <a:bodyPr/>
          <a:lstStyle/>
          <a:p>
            <a:fld id="{5B623502-7974-E848-BF2C-8F8C41E0FCF2}" type="datetime1">
              <a:t>14/12/2022</a:t>
            </a:fld>
            <a:endParaRPr lang="en-BE"/>
          </a:p>
        </p:txBody>
      </p:sp>
      <p:sp>
        <p:nvSpPr>
          <p:cNvPr id="5" name="Footer Placeholder 4">
            <a:extLst>
              <a:ext uri="{FF2B5EF4-FFF2-40B4-BE49-F238E27FC236}">
                <a16:creationId xmlns:a16="http://schemas.microsoft.com/office/drawing/2014/main" id="{C737494F-4B0E-FE4A-9AA7-A9C140D358D5}"/>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6D321225-9BD3-5949-80D5-0380E6DA2692}"/>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31024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C73E-756A-F84F-920C-99EE0E351A0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E4B1AFA0-9FA0-7948-829B-24B5E3A156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D66F484D-D5EE-0541-84D5-D06077FB48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1D6D262D-BFDB-804D-9B2C-BFE6E2433080}"/>
              </a:ext>
            </a:extLst>
          </p:cNvPr>
          <p:cNvSpPr>
            <a:spLocks noGrp="1"/>
          </p:cNvSpPr>
          <p:nvPr>
            <p:ph type="dt" sz="half" idx="10"/>
          </p:nvPr>
        </p:nvSpPr>
        <p:spPr/>
        <p:txBody>
          <a:bodyPr/>
          <a:lstStyle/>
          <a:p>
            <a:fld id="{54C05C5B-6397-2247-A2D1-F084166880ED}" type="datetime1">
              <a:t>14/12/2022</a:t>
            </a:fld>
            <a:endParaRPr lang="en-BE"/>
          </a:p>
        </p:txBody>
      </p:sp>
      <p:sp>
        <p:nvSpPr>
          <p:cNvPr id="6" name="Footer Placeholder 5">
            <a:extLst>
              <a:ext uri="{FF2B5EF4-FFF2-40B4-BE49-F238E27FC236}">
                <a16:creationId xmlns:a16="http://schemas.microsoft.com/office/drawing/2014/main" id="{359DFFC7-4C66-6243-B14E-076CB6A403E0}"/>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68B94788-1D33-BB41-8125-B0B38D5BD396}"/>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05960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22CE-AB31-2549-8E7F-E2FF3F8E738F}"/>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7AE2F9D-CBA8-C642-852C-234831803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42B825-55AE-F341-A436-994E60B32C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949B317A-E4FB-D64E-AB78-1C01EC268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19D19A-E7E8-1E4F-8A62-AC60247B24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84D35135-057F-3140-8147-C7C8C1513030}"/>
              </a:ext>
            </a:extLst>
          </p:cNvPr>
          <p:cNvSpPr>
            <a:spLocks noGrp="1"/>
          </p:cNvSpPr>
          <p:nvPr>
            <p:ph type="dt" sz="half" idx="10"/>
          </p:nvPr>
        </p:nvSpPr>
        <p:spPr/>
        <p:txBody>
          <a:bodyPr/>
          <a:lstStyle/>
          <a:p>
            <a:fld id="{90E69145-8505-3342-8518-5FF9464AFCFE}" type="datetime1">
              <a:t>14/12/2022</a:t>
            </a:fld>
            <a:endParaRPr lang="en-BE"/>
          </a:p>
        </p:txBody>
      </p:sp>
      <p:sp>
        <p:nvSpPr>
          <p:cNvPr id="8" name="Footer Placeholder 7">
            <a:extLst>
              <a:ext uri="{FF2B5EF4-FFF2-40B4-BE49-F238E27FC236}">
                <a16:creationId xmlns:a16="http://schemas.microsoft.com/office/drawing/2014/main" id="{A884021A-1E6B-B74E-9EDE-1E8E072F2708}"/>
              </a:ext>
            </a:extLst>
          </p:cNvPr>
          <p:cNvSpPr>
            <a:spLocks noGrp="1"/>
          </p:cNvSpPr>
          <p:nvPr>
            <p:ph type="ftr" sz="quarter" idx="11"/>
          </p:nvPr>
        </p:nvSpPr>
        <p:spPr/>
        <p:txBody>
          <a:bodyPr/>
          <a:lstStyle/>
          <a:p>
            <a:r>
              <a:rPr lang="en-GB"/>
              <a:t>Presentation title</a:t>
            </a:r>
            <a:endParaRPr lang="en-BE"/>
          </a:p>
        </p:txBody>
      </p:sp>
      <p:sp>
        <p:nvSpPr>
          <p:cNvPr id="9" name="Slide Number Placeholder 8">
            <a:extLst>
              <a:ext uri="{FF2B5EF4-FFF2-40B4-BE49-F238E27FC236}">
                <a16:creationId xmlns:a16="http://schemas.microsoft.com/office/drawing/2014/main" id="{51A19166-2173-F64A-B58D-40A4D1495598}"/>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57551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8A41-12FA-F94B-9833-20A8933B407F}"/>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734236DB-4683-884B-A4EB-F52C741609D8}"/>
              </a:ext>
            </a:extLst>
          </p:cNvPr>
          <p:cNvSpPr>
            <a:spLocks noGrp="1"/>
          </p:cNvSpPr>
          <p:nvPr>
            <p:ph type="dt" sz="half" idx="10"/>
          </p:nvPr>
        </p:nvSpPr>
        <p:spPr/>
        <p:txBody>
          <a:bodyPr/>
          <a:lstStyle/>
          <a:p>
            <a:fld id="{75BD9033-B315-F444-9CB4-5677DC334A1B}" type="datetime1">
              <a:t>14/12/2022</a:t>
            </a:fld>
            <a:endParaRPr lang="en-BE"/>
          </a:p>
        </p:txBody>
      </p:sp>
      <p:sp>
        <p:nvSpPr>
          <p:cNvPr id="4" name="Footer Placeholder 3">
            <a:extLst>
              <a:ext uri="{FF2B5EF4-FFF2-40B4-BE49-F238E27FC236}">
                <a16:creationId xmlns:a16="http://schemas.microsoft.com/office/drawing/2014/main" id="{C924EEA5-B9F5-ED42-BF8C-AE823CF6BCA1}"/>
              </a:ext>
            </a:extLst>
          </p:cNvPr>
          <p:cNvSpPr>
            <a:spLocks noGrp="1"/>
          </p:cNvSpPr>
          <p:nvPr>
            <p:ph type="ftr" sz="quarter" idx="11"/>
          </p:nvPr>
        </p:nvSpPr>
        <p:spPr/>
        <p:txBody>
          <a:bodyPr/>
          <a:lstStyle/>
          <a:p>
            <a:r>
              <a:rPr lang="en-GB"/>
              <a:t>Presentation title</a:t>
            </a:r>
            <a:endParaRPr lang="en-BE"/>
          </a:p>
        </p:txBody>
      </p:sp>
      <p:sp>
        <p:nvSpPr>
          <p:cNvPr id="5" name="Slide Number Placeholder 4">
            <a:extLst>
              <a:ext uri="{FF2B5EF4-FFF2-40B4-BE49-F238E27FC236}">
                <a16:creationId xmlns:a16="http://schemas.microsoft.com/office/drawing/2014/main" id="{D6C0A39F-F18D-9E47-8478-7FAC3AAB7C20}"/>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28628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CD411-E45C-DF4B-BDE0-A856A3D9835C}"/>
              </a:ext>
            </a:extLst>
          </p:cNvPr>
          <p:cNvSpPr>
            <a:spLocks noGrp="1"/>
          </p:cNvSpPr>
          <p:nvPr>
            <p:ph type="dt" sz="half" idx="10"/>
          </p:nvPr>
        </p:nvSpPr>
        <p:spPr/>
        <p:txBody>
          <a:bodyPr/>
          <a:lstStyle/>
          <a:p>
            <a:fld id="{41612AD1-D91F-A346-B2C7-A091F1A73889}" type="datetime1">
              <a:t>14/12/2022</a:t>
            </a:fld>
            <a:endParaRPr lang="en-BE"/>
          </a:p>
        </p:txBody>
      </p:sp>
      <p:sp>
        <p:nvSpPr>
          <p:cNvPr id="3" name="Footer Placeholder 2">
            <a:extLst>
              <a:ext uri="{FF2B5EF4-FFF2-40B4-BE49-F238E27FC236}">
                <a16:creationId xmlns:a16="http://schemas.microsoft.com/office/drawing/2014/main" id="{B042C8E7-5A75-4741-A388-0477E489616F}"/>
              </a:ext>
            </a:extLst>
          </p:cNvPr>
          <p:cNvSpPr>
            <a:spLocks noGrp="1"/>
          </p:cNvSpPr>
          <p:nvPr>
            <p:ph type="ftr" sz="quarter" idx="11"/>
          </p:nvPr>
        </p:nvSpPr>
        <p:spPr/>
        <p:txBody>
          <a:bodyPr/>
          <a:lstStyle/>
          <a:p>
            <a:r>
              <a:rPr lang="en-GB"/>
              <a:t>Presentation title</a:t>
            </a:r>
            <a:endParaRPr lang="en-BE"/>
          </a:p>
        </p:txBody>
      </p:sp>
      <p:sp>
        <p:nvSpPr>
          <p:cNvPr id="4" name="Slide Number Placeholder 3">
            <a:extLst>
              <a:ext uri="{FF2B5EF4-FFF2-40B4-BE49-F238E27FC236}">
                <a16:creationId xmlns:a16="http://schemas.microsoft.com/office/drawing/2014/main" id="{717A3A03-B59E-6D40-9D98-9475212B4F56}"/>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58603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58A5-7245-B44B-BEAA-9D32EAD8397C}"/>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77EC036-6AF8-884E-91B0-12BC8AA2B9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33BEFBF-2D50-F04D-B118-51563E3ABDDD}"/>
              </a:ext>
            </a:extLst>
          </p:cNvPr>
          <p:cNvSpPr>
            <a:spLocks noGrp="1"/>
          </p:cNvSpPr>
          <p:nvPr>
            <p:ph type="dt" sz="half" idx="10"/>
          </p:nvPr>
        </p:nvSpPr>
        <p:spPr/>
        <p:txBody>
          <a:bodyPr/>
          <a:lstStyle/>
          <a:p>
            <a:fld id="{9930A6EC-4CC1-1145-AB6A-9C847D9146D3}" type="datetime1">
              <a:t>14/12/2022</a:t>
            </a:fld>
            <a:endParaRPr lang="en-BE"/>
          </a:p>
        </p:txBody>
      </p:sp>
      <p:sp>
        <p:nvSpPr>
          <p:cNvPr id="5" name="Footer Placeholder 4">
            <a:extLst>
              <a:ext uri="{FF2B5EF4-FFF2-40B4-BE49-F238E27FC236}">
                <a16:creationId xmlns:a16="http://schemas.microsoft.com/office/drawing/2014/main" id="{89F688C3-7BE1-3C41-B370-D7090EE09A0A}"/>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E789D808-04F5-4242-9109-9CF9764BE6A8}"/>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99887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6D8F-9414-AD4F-B957-FC658E3BD2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38745F65-7712-954F-BC86-B1C8598D2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1BA1907-3435-CF41-B56A-5BAB0E773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9AD01F-BDC8-AB49-898B-9B79DEFBAD0C}"/>
              </a:ext>
            </a:extLst>
          </p:cNvPr>
          <p:cNvSpPr>
            <a:spLocks noGrp="1"/>
          </p:cNvSpPr>
          <p:nvPr>
            <p:ph type="dt" sz="half" idx="10"/>
          </p:nvPr>
        </p:nvSpPr>
        <p:spPr/>
        <p:txBody>
          <a:bodyPr/>
          <a:lstStyle/>
          <a:p>
            <a:fld id="{A96215FA-5E22-3840-AF0A-43DF2ED5C656}" type="datetime1">
              <a:t>14/12/2022</a:t>
            </a:fld>
            <a:endParaRPr lang="en-BE"/>
          </a:p>
        </p:txBody>
      </p:sp>
      <p:sp>
        <p:nvSpPr>
          <p:cNvPr id="6" name="Footer Placeholder 5">
            <a:extLst>
              <a:ext uri="{FF2B5EF4-FFF2-40B4-BE49-F238E27FC236}">
                <a16:creationId xmlns:a16="http://schemas.microsoft.com/office/drawing/2014/main" id="{D1660099-1F48-9B40-9A87-F6A215864314}"/>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687B5FD3-852F-6349-8E8A-40B693B11C77}"/>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66503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0C14-B28B-5647-BF96-7F17D5B28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E3F46F77-A201-7A41-BA5D-FC79C6C0E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608B736-F36A-B946-A200-884989351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53D450-C539-2943-8DA8-CBE4DAA2EF8F}"/>
              </a:ext>
            </a:extLst>
          </p:cNvPr>
          <p:cNvSpPr>
            <a:spLocks noGrp="1"/>
          </p:cNvSpPr>
          <p:nvPr>
            <p:ph type="dt" sz="half" idx="10"/>
          </p:nvPr>
        </p:nvSpPr>
        <p:spPr/>
        <p:txBody>
          <a:bodyPr/>
          <a:lstStyle/>
          <a:p>
            <a:fld id="{284A882C-5515-B94D-AAAC-CE9700243530}" type="datetime1">
              <a:t>14/12/2022</a:t>
            </a:fld>
            <a:endParaRPr lang="en-BE"/>
          </a:p>
        </p:txBody>
      </p:sp>
      <p:sp>
        <p:nvSpPr>
          <p:cNvPr id="6" name="Footer Placeholder 5">
            <a:extLst>
              <a:ext uri="{FF2B5EF4-FFF2-40B4-BE49-F238E27FC236}">
                <a16:creationId xmlns:a16="http://schemas.microsoft.com/office/drawing/2014/main" id="{53D23783-8C3A-6A43-873C-07BC64580120}"/>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D9609713-4F4D-2D4B-AA99-F81EE3A2129D}"/>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916179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DB36-EE3D-7940-9F09-D52D4E855CED}"/>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56CDC961-0E4F-B34D-BD08-CDBFC38FB26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371AEFC-2748-D245-B6D6-AA4F3B433A54}"/>
              </a:ext>
            </a:extLst>
          </p:cNvPr>
          <p:cNvSpPr>
            <a:spLocks noGrp="1"/>
          </p:cNvSpPr>
          <p:nvPr>
            <p:ph type="dt" sz="half" idx="10"/>
          </p:nvPr>
        </p:nvSpPr>
        <p:spPr/>
        <p:txBody>
          <a:bodyPr/>
          <a:lstStyle/>
          <a:p>
            <a:fld id="{B9B7DB57-FB9F-DE45-B469-BC044377BF01}" type="datetime1">
              <a:t>14/12/2022</a:t>
            </a:fld>
            <a:endParaRPr lang="en-BE"/>
          </a:p>
        </p:txBody>
      </p:sp>
      <p:sp>
        <p:nvSpPr>
          <p:cNvPr id="5" name="Footer Placeholder 4">
            <a:extLst>
              <a:ext uri="{FF2B5EF4-FFF2-40B4-BE49-F238E27FC236}">
                <a16:creationId xmlns:a16="http://schemas.microsoft.com/office/drawing/2014/main" id="{01552685-7EFA-A446-9E2C-B71D35F089ED}"/>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7985BFC2-2A90-A740-B182-1FFC4E3BE87D}"/>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765915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2DF1F-8FB0-984D-82A7-36187273A8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FE5F6BC2-A2B0-994E-BF4D-DC65DF64EE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700CC34-1C4E-3E49-89D9-E848AC1BB06D}"/>
              </a:ext>
            </a:extLst>
          </p:cNvPr>
          <p:cNvSpPr>
            <a:spLocks noGrp="1"/>
          </p:cNvSpPr>
          <p:nvPr>
            <p:ph type="dt" sz="half" idx="10"/>
          </p:nvPr>
        </p:nvSpPr>
        <p:spPr/>
        <p:txBody>
          <a:bodyPr/>
          <a:lstStyle/>
          <a:p>
            <a:fld id="{6D4C8134-46B7-524C-94C6-FBDC7747A02E}" type="datetime1">
              <a:t>14/12/2022</a:t>
            </a:fld>
            <a:endParaRPr lang="en-BE"/>
          </a:p>
        </p:txBody>
      </p:sp>
      <p:sp>
        <p:nvSpPr>
          <p:cNvPr id="5" name="Footer Placeholder 4">
            <a:extLst>
              <a:ext uri="{FF2B5EF4-FFF2-40B4-BE49-F238E27FC236}">
                <a16:creationId xmlns:a16="http://schemas.microsoft.com/office/drawing/2014/main" id="{323D3AEC-4C7B-7247-9A9D-820584FA373D}"/>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0876C1F7-6F73-8E41-8547-0221C40AA391}"/>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62653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7CCF-BD76-9C4B-A364-EC8A6B3133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8F6C27B7-66C8-0247-8210-9B22F4E73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AC011A-4BBE-1347-A559-25BF605887BF}"/>
              </a:ext>
            </a:extLst>
          </p:cNvPr>
          <p:cNvSpPr>
            <a:spLocks noGrp="1"/>
          </p:cNvSpPr>
          <p:nvPr>
            <p:ph type="dt" sz="half" idx="10"/>
          </p:nvPr>
        </p:nvSpPr>
        <p:spPr/>
        <p:txBody>
          <a:bodyPr/>
          <a:lstStyle/>
          <a:p>
            <a:fld id="{5B623502-7974-E848-BF2C-8F8C41E0FCF2}" type="datetime1">
              <a:t>14/12/2022</a:t>
            </a:fld>
            <a:endParaRPr lang="en-BE"/>
          </a:p>
        </p:txBody>
      </p:sp>
      <p:sp>
        <p:nvSpPr>
          <p:cNvPr id="5" name="Footer Placeholder 4">
            <a:extLst>
              <a:ext uri="{FF2B5EF4-FFF2-40B4-BE49-F238E27FC236}">
                <a16:creationId xmlns:a16="http://schemas.microsoft.com/office/drawing/2014/main" id="{C737494F-4B0E-FE4A-9AA7-A9C140D358D5}"/>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6D321225-9BD3-5949-80D5-0380E6DA2692}"/>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0378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C73E-756A-F84F-920C-99EE0E351A0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E4B1AFA0-9FA0-7948-829B-24B5E3A156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D66F484D-D5EE-0541-84D5-D06077FB48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1D6D262D-BFDB-804D-9B2C-BFE6E2433080}"/>
              </a:ext>
            </a:extLst>
          </p:cNvPr>
          <p:cNvSpPr>
            <a:spLocks noGrp="1"/>
          </p:cNvSpPr>
          <p:nvPr>
            <p:ph type="dt" sz="half" idx="10"/>
          </p:nvPr>
        </p:nvSpPr>
        <p:spPr/>
        <p:txBody>
          <a:bodyPr/>
          <a:lstStyle/>
          <a:p>
            <a:fld id="{54C05C5B-6397-2247-A2D1-F084166880ED}" type="datetime1">
              <a:t>14/12/2022</a:t>
            </a:fld>
            <a:endParaRPr lang="en-BE"/>
          </a:p>
        </p:txBody>
      </p:sp>
      <p:sp>
        <p:nvSpPr>
          <p:cNvPr id="6" name="Footer Placeholder 5">
            <a:extLst>
              <a:ext uri="{FF2B5EF4-FFF2-40B4-BE49-F238E27FC236}">
                <a16:creationId xmlns:a16="http://schemas.microsoft.com/office/drawing/2014/main" id="{359DFFC7-4C66-6243-B14E-076CB6A403E0}"/>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68B94788-1D33-BB41-8125-B0B38D5BD396}"/>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16715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22CE-AB31-2549-8E7F-E2FF3F8E738F}"/>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7AE2F9D-CBA8-C642-852C-234831803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42B825-55AE-F341-A436-994E60B32C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949B317A-E4FB-D64E-AB78-1C01EC268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19D19A-E7E8-1E4F-8A62-AC60247B24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84D35135-057F-3140-8147-C7C8C1513030}"/>
              </a:ext>
            </a:extLst>
          </p:cNvPr>
          <p:cNvSpPr>
            <a:spLocks noGrp="1"/>
          </p:cNvSpPr>
          <p:nvPr>
            <p:ph type="dt" sz="half" idx="10"/>
          </p:nvPr>
        </p:nvSpPr>
        <p:spPr/>
        <p:txBody>
          <a:bodyPr/>
          <a:lstStyle/>
          <a:p>
            <a:fld id="{90E69145-8505-3342-8518-5FF9464AFCFE}" type="datetime1">
              <a:t>14/12/2022</a:t>
            </a:fld>
            <a:endParaRPr lang="en-BE"/>
          </a:p>
        </p:txBody>
      </p:sp>
      <p:sp>
        <p:nvSpPr>
          <p:cNvPr id="8" name="Footer Placeholder 7">
            <a:extLst>
              <a:ext uri="{FF2B5EF4-FFF2-40B4-BE49-F238E27FC236}">
                <a16:creationId xmlns:a16="http://schemas.microsoft.com/office/drawing/2014/main" id="{A884021A-1E6B-B74E-9EDE-1E8E072F2708}"/>
              </a:ext>
            </a:extLst>
          </p:cNvPr>
          <p:cNvSpPr>
            <a:spLocks noGrp="1"/>
          </p:cNvSpPr>
          <p:nvPr>
            <p:ph type="ftr" sz="quarter" idx="11"/>
          </p:nvPr>
        </p:nvSpPr>
        <p:spPr/>
        <p:txBody>
          <a:bodyPr/>
          <a:lstStyle/>
          <a:p>
            <a:r>
              <a:rPr lang="en-GB"/>
              <a:t>Presentation title</a:t>
            </a:r>
            <a:endParaRPr lang="en-BE"/>
          </a:p>
        </p:txBody>
      </p:sp>
      <p:sp>
        <p:nvSpPr>
          <p:cNvPr id="9" name="Slide Number Placeholder 8">
            <a:extLst>
              <a:ext uri="{FF2B5EF4-FFF2-40B4-BE49-F238E27FC236}">
                <a16:creationId xmlns:a16="http://schemas.microsoft.com/office/drawing/2014/main" id="{51A19166-2173-F64A-B58D-40A4D1495598}"/>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43717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8A41-12FA-F94B-9833-20A8933B407F}"/>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734236DB-4683-884B-A4EB-F52C741609D8}"/>
              </a:ext>
            </a:extLst>
          </p:cNvPr>
          <p:cNvSpPr>
            <a:spLocks noGrp="1"/>
          </p:cNvSpPr>
          <p:nvPr>
            <p:ph type="dt" sz="half" idx="10"/>
          </p:nvPr>
        </p:nvSpPr>
        <p:spPr/>
        <p:txBody>
          <a:bodyPr/>
          <a:lstStyle/>
          <a:p>
            <a:fld id="{75BD9033-B315-F444-9CB4-5677DC334A1B}" type="datetime1">
              <a:t>14/12/2022</a:t>
            </a:fld>
            <a:endParaRPr lang="en-BE"/>
          </a:p>
        </p:txBody>
      </p:sp>
      <p:sp>
        <p:nvSpPr>
          <p:cNvPr id="4" name="Footer Placeholder 3">
            <a:extLst>
              <a:ext uri="{FF2B5EF4-FFF2-40B4-BE49-F238E27FC236}">
                <a16:creationId xmlns:a16="http://schemas.microsoft.com/office/drawing/2014/main" id="{C924EEA5-B9F5-ED42-BF8C-AE823CF6BCA1}"/>
              </a:ext>
            </a:extLst>
          </p:cNvPr>
          <p:cNvSpPr>
            <a:spLocks noGrp="1"/>
          </p:cNvSpPr>
          <p:nvPr>
            <p:ph type="ftr" sz="quarter" idx="11"/>
          </p:nvPr>
        </p:nvSpPr>
        <p:spPr/>
        <p:txBody>
          <a:bodyPr/>
          <a:lstStyle/>
          <a:p>
            <a:r>
              <a:rPr lang="en-GB"/>
              <a:t>Presentation title</a:t>
            </a:r>
            <a:endParaRPr lang="en-BE"/>
          </a:p>
        </p:txBody>
      </p:sp>
      <p:sp>
        <p:nvSpPr>
          <p:cNvPr id="5" name="Slide Number Placeholder 4">
            <a:extLst>
              <a:ext uri="{FF2B5EF4-FFF2-40B4-BE49-F238E27FC236}">
                <a16:creationId xmlns:a16="http://schemas.microsoft.com/office/drawing/2014/main" id="{D6C0A39F-F18D-9E47-8478-7FAC3AAB7C20}"/>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71160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CD411-E45C-DF4B-BDE0-A856A3D9835C}"/>
              </a:ext>
            </a:extLst>
          </p:cNvPr>
          <p:cNvSpPr>
            <a:spLocks noGrp="1"/>
          </p:cNvSpPr>
          <p:nvPr>
            <p:ph type="dt" sz="half" idx="10"/>
          </p:nvPr>
        </p:nvSpPr>
        <p:spPr/>
        <p:txBody>
          <a:bodyPr/>
          <a:lstStyle/>
          <a:p>
            <a:fld id="{41612AD1-D91F-A346-B2C7-A091F1A73889}" type="datetime1">
              <a:t>14/12/2022</a:t>
            </a:fld>
            <a:endParaRPr lang="en-BE"/>
          </a:p>
        </p:txBody>
      </p:sp>
      <p:sp>
        <p:nvSpPr>
          <p:cNvPr id="3" name="Footer Placeholder 2">
            <a:extLst>
              <a:ext uri="{FF2B5EF4-FFF2-40B4-BE49-F238E27FC236}">
                <a16:creationId xmlns:a16="http://schemas.microsoft.com/office/drawing/2014/main" id="{B042C8E7-5A75-4741-A388-0477E489616F}"/>
              </a:ext>
            </a:extLst>
          </p:cNvPr>
          <p:cNvSpPr>
            <a:spLocks noGrp="1"/>
          </p:cNvSpPr>
          <p:nvPr>
            <p:ph type="ftr" sz="quarter" idx="11"/>
          </p:nvPr>
        </p:nvSpPr>
        <p:spPr/>
        <p:txBody>
          <a:bodyPr/>
          <a:lstStyle/>
          <a:p>
            <a:r>
              <a:rPr lang="en-GB"/>
              <a:t>Presentation title</a:t>
            </a:r>
            <a:endParaRPr lang="en-BE"/>
          </a:p>
        </p:txBody>
      </p:sp>
      <p:sp>
        <p:nvSpPr>
          <p:cNvPr id="4" name="Slide Number Placeholder 3">
            <a:extLst>
              <a:ext uri="{FF2B5EF4-FFF2-40B4-BE49-F238E27FC236}">
                <a16:creationId xmlns:a16="http://schemas.microsoft.com/office/drawing/2014/main" id="{717A3A03-B59E-6D40-9D98-9475212B4F56}"/>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77104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6D8F-9414-AD4F-B957-FC658E3BD2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38745F65-7712-954F-BC86-B1C8598D2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1BA1907-3435-CF41-B56A-5BAB0E773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9AD01F-BDC8-AB49-898B-9B79DEFBAD0C}"/>
              </a:ext>
            </a:extLst>
          </p:cNvPr>
          <p:cNvSpPr>
            <a:spLocks noGrp="1"/>
          </p:cNvSpPr>
          <p:nvPr>
            <p:ph type="dt" sz="half" idx="10"/>
          </p:nvPr>
        </p:nvSpPr>
        <p:spPr/>
        <p:txBody>
          <a:bodyPr/>
          <a:lstStyle/>
          <a:p>
            <a:fld id="{A96215FA-5E22-3840-AF0A-43DF2ED5C656}" type="datetime1">
              <a:t>14/12/2022</a:t>
            </a:fld>
            <a:endParaRPr lang="en-BE"/>
          </a:p>
        </p:txBody>
      </p:sp>
      <p:sp>
        <p:nvSpPr>
          <p:cNvPr id="6" name="Footer Placeholder 5">
            <a:extLst>
              <a:ext uri="{FF2B5EF4-FFF2-40B4-BE49-F238E27FC236}">
                <a16:creationId xmlns:a16="http://schemas.microsoft.com/office/drawing/2014/main" id="{D1660099-1F48-9B40-9A87-F6A215864314}"/>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687B5FD3-852F-6349-8E8A-40B693B11C77}"/>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51799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0C14-B28B-5647-BF96-7F17D5B28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E3F46F77-A201-7A41-BA5D-FC79C6C0E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608B736-F36A-B946-A200-884989351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53D450-C539-2943-8DA8-CBE4DAA2EF8F}"/>
              </a:ext>
            </a:extLst>
          </p:cNvPr>
          <p:cNvSpPr>
            <a:spLocks noGrp="1"/>
          </p:cNvSpPr>
          <p:nvPr>
            <p:ph type="dt" sz="half" idx="10"/>
          </p:nvPr>
        </p:nvSpPr>
        <p:spPr/>
        <p:txBody>
          <a:bodyPr/>
          <a:lstStyle/>
          <a:p>
            <a:fld id="{284A882C-5515-B94D-AAAC-CE9700243530}" type="datetime1">
              <a:t>14/12/2022</a:t>
            </a:fld>
            <a:endParaRPr lang="en-BE"/>
          </a:p>
        </p:txBody>
      </p:sp>
      <p:sp>
        <p:nvSpPr>
          <p:cNvPr id="6" name="Footer Placeholder 5">
            <a:extLst>
              <a:ext uri="{FF2B5EF4-FFF2-40B4-BE49-F238E27FC236}">
                <a16:creationId xmlns:a16="http://schemas.microsoft.com/office/drawing/2014/main" id="{53D23783-8C3A-6A43-873C-07BC64580120}"/>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D9609713-4F4D-2D4B-AA99-F81EE3A2129D}"/>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8961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8D650-4F92-9843-A5FA-73F8ED4B5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C16959A5-280F-5B4A-A0D2-2615E9C36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02F5B3ED-FC97-4843-9A62-AD17970B0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5F369-F5B0-7E47-96EF-B8096C9B342A}" type="datetime1">
              <a:t>14/12/2022</a:t>
            </a:fld>
            <a:endParaRPr lang="en-BE"/>
          </a:p>
        </p:txBody>
      </p:sp>
      <p:sp>
        <p:nvSpPr>
          <p:cNvPr id="5" name="Footer Placeholder 4">
            <a:extLst>
              <a:ext uri="{FF2B5EF4-FFF2-40B4-BE49-F238E27FC236}">
                <a16:creationId xmlns:a16="http://schemas.microsoft.com/office/drawing/2014/main" id="{9A041C1E-077A-324E-825A-E9F792B57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a:t>
            </a:r>
            <a:endParaRPr lang="en-BE"/>
          </a:p>
        </p:txBody>
      </p:sp>
      <p:sp>
        <p:nvSpPr>
          <p:cNvPr id="6" name="Slide Number Placeholder 5">
            <a:extLst>
              <a:ext uri="{FF2B5EF4-FFF2-40B4-BE49-F238E27FC236}">
                <a16:creationId xmlns:a16="http://schemas.microsoft.com/office/drawing/2014/main" id="{8999A4B4-BA7A-E948-AA1B-58E52C233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0EEE5-D7C8-134E-8566-B8063E6CCBBD}" type="slidenum">
              <a:t>‹#›</a:t>
            </a:fld>
            <a:endParaRPr lang="en-BE"/>
          </a:p>
        </p:txBody>
      </p:sp>
    </p:spTree>
    <p:extLst>
      <p:ext uri="{BB962C8B-B14F-4D97-AF65-F5344CB8AC3E}">
        <p14:creationId xmlns:p14="http://schemas.microsoft.com/office/powerpoint/2010/main" val="631295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8D650-4F92-9843-A5FA-73F8ED4B5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C16959A5-280F-5B4A-A0D2-2615E9C36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02F5B3ED-FC97-4843-9A62-AD17970B0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5F369-F5B0-7E47-96EF-B8096C9B342A}" type="datetime1">
              <a:t>14/12/2022</a:t>
            </a:fld>
            <a:endParaRPr lang="en-BE"/>
          </a:p>
        </p:txBody>
      </p:sp>
      <p:sp>
        <p:nvSpPr>
          <p:cNvPr id="5" name="Footer Placeholder 4">
            <a:extLst>
              <a:ext uri="{FF2B5EF4-FFF2-40B4-BE49-F238E27FC236}">
                <a16:creationId xmlns:a16="http://schemas.microsoft.com/office/drawing/2014/main" id="{9A041C1E-077A-324E-825A-E9F792B57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a:t>
            </a:r>
            <a:endParaRPr lang="en-BE"/>
          </a:p>
        </p:txBody>
      </p:sp>
      <p:sp>
        <p:nvSpPr>
          <p:cNvPr id="6" name="Slide Number Placeholder 5">
            <a:extLst>
              <a:ext uri="{FF2B5EF4-FFF2-40B4-BE49-F238E27FC236}">
                <a16:creationId xmlns:a16="http://schemas.microsoft.com/office/drawing/2014/main" id="{8999A4B4-BA7A-E948-AA1B-58E52C233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0EEE5-D7C8-134E-8566-B8063E6CCBBD}" type="slidenum">
              <a:t>‹#›</a:t>
            </a:fld>
            <a:endParaRPr lang="en-BE"/>
          </a:p>
        </p:txBody>
      </p:sp>
    </p:spTree>
    <p:extLst>
      <p:ext uri="{BB962C8B-B14F-4D97-AF65-F5344CB8AC3E}">
        <p14:creationId xmlns:p14="http://schemas.microsoft.com/office/powerpoint/2010/main" val="36196414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hyperlink" Target="http://industriall-europe.eu/index.asp#bb"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hyperlink" Target="https://www.ipcei-me.eu/what-is/project-structur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ea.auto/files/ACEA-report-vehicles-in-use-europe-2022.pdf#page=14" TargetMode="External"/><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hyperlink" Target="https://ifr.org/ifr-press-releases/news/us-robot-density-in-car-industry-ranks-7th-worldwid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1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AC6BF-7B43-D24A-A389-D5B9500C5029}"/>
              </a:ext>
            </a:extLst>
          </p:cNvPr>
          <p:cNvSpPr/>
          <p:nvPr/>
        </p:nvSpPr>
        <p:spPr>
          <a:xfrm>
            <a:off x="0" y="1736436"/>
            <a:ext cx="12192000" cy="51215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F5E5822-2C9C-154C-8911-E36ACF62B705}"/>
              </a:ext>
            </a:extLst>
          </p:cNvPr>
          <p:cNvPicPr>
            <a:picLocks noChangeAspect="1"/>
          </p:cNvPicPr>
          <p:nvPr/>
        </p:nvPicPr>
        <p:blipFill rotWithShape="1">
          <a:blip r:embed="rId2"/>
          <a:srcRect t="-2741" b="29591"/>
          <a:stretch/>
        </p:blipFill>
        <p:spPr>
          <a:xfrm>
            <a:off x="321673" y="2268000"/>
            <a:ext cx="6197600" cy="4608000"/>
          </a:xfrm>
          <a:prstGeom prst="rect">
            <a:avLst/>
          </a:prstGeom>
        </p:spPr>
      </p:pic>
      <p:sp>
        <p:nvSpPr>
          <p:cNvPr id="7" name="Rectangle 6">
            <a:extLst>
              <a:ext uri="{FF2B5EF4-FFF2-40B4-BE49-F238E27FC236}">
                <a16:creationId xmlns:a16="http://schemas.microsoft.com/office/drawing/2014/main" id="{84C03604-3D44-5A40-B44C-C43DB3F190A0}"/>
              </a:ext>
            </a:extLst>
          </p:cNvPr>
          <p:cNvSpPr/>
          <p:nvPr/>
        </p:nvSpPr>
        <p:spPr>
          <a:xfrm>
            <a:off x="0" y="0"/>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FA40B4-2813-4E4A-BA34-EDDCC63EF1DD}"/>
              </a:ext>
            </a:extLst>
          </p:cNvPr>
          <p:cNvSpPr>
            <a:spLocks noGrp="1"/>
          </p:cNvSpPr>
          <p:nvPr>
            <p:ph type="ctrTitle"/>
          </p:nvPr>
        </p:nvSpPr>
        <p:spPr>
          <a:xfrm>
            <a:off x="1376218" y="2323077"/>
            <a:ext cx="9707418" cy="1655763"/>
          </a:xfrm>
        </p:spPr>
        <p:txBody>
          <a:bodyPr>
            <a:normAutofit fontScale="90000"/>
          </a:bodyPr>
          <a:lstStyle/>
          <a:p>
            <a:br>
              <a:rPr lang="fr-BE" b="1" dirty="0">
                <a:solidFill>
                  <a:srgbClr val="C00000"/>
                </a:solidFill>
                <a:latin typeface="+mn-lt"/>
              </a:rPr>
            </a:br>
            <a:br>
              <a:rPr lang="fr-BE" b="1" dirty="0">
                <a:solidFill>
                  <a:srgbClr val="C00000"/>
                </a:solidFill>
                <a:latin typeface="+mn-lt"/>
              </a:rPr>
            </a:br>
            <a:br>
              <a:rPr lang="fr-BE" b="1" dirty="0">
                <a:solidFill>
                  <a:srgbClr val="C00000"/>
                </a:solidFill>
                <a:latin typeface="+mn-lt"/>
              </a:rPr>
            </a:br>
            <a:br>
              <a:rPr lang="fr-BE" b="1" dirty="0">
                <a:solidFill>
                  <a:srgbClr val="C00000"/>
                </a:solidFill>
                <a:latin typeface="+mn-lt"/>
              </a:rPr>
            </a:br>
            <a:br>
              <a:rPr lang="fr-BE" b="1" dirty="0">
                <a:solidFill>
                  <a:srgbClr val="C00000"/>
                </a:solidFill>
                <a:latin typeface="+mn-lt"/>
              </a:rPr>
            </a:br>
            <a:r>
              <a:rPr lang="fr-BE" b="1" dirty="0" err="1">
                <a:solidFill>
                  <a:srgbClr val="C00000"/>
                </a:solidFill>
                <a:latin typeface="+mn-lt"/>
              </a:rPr>
              <a:t>European</a:t>
            </a:r>
            <a:r>
              <a:rPr lang="fr-BE" b="1" dirty="0">
                <a:solidFill>
                  <a:srgbClr val="C00000"/>
                </a:solidFill>
                <a:latin typeface="+mn-lt"/>
              </a:rPr>
              <a:t> </a:t>
            </a:r>
            <a:r>
              <a:rPr lang="en-GB" b="1" dirty="0">
                <a:solidFill>
                  <a:srgbClr val="C00000"/>
                </a:solidFill>
                <a:latin typeface="+mn-lt"/>
              </a:rPr>
              <a:t>Mobility and EU policy developments</a:t>
            </a:r>
            <a:endParaRPr lang="en-GB"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836234BE-51E2-D645-A7C2-3BB5B1016FBE}"/>
              </a:ext>
            </a:extLst>
          </p:cNvPr>
          <p:cNvSpPr>
            <a:spLocks noGrp="1"/>
          </p:cNvSpPr>
          <p:nvPr>
            <p:ph type="subTitle" idx="1"/>
          </p:nvPr>
        </p:nvSpPr>
        <p:spPr>
          <a:xfrm>
            <a:off x="1524000" y="4459077"/>
            <a:ext cx="9144000" cy="1655762"/>
          </a:xfrm>
        </p:spPr>
        <p:txBody>
          <a:bodyPr/>
          <a:lstStyle/>
          <a:p>
            <a:r>
              <a:rPr lang="en-GB" dirty="0"/>
              <a:t>12 December 2022</a:t>
            </a:r>
          </a:p>
        </p:txBody>
      </p:sp>
      <p:pic>
        <p:nvPicPr>
          <p:cNvPr id="5" name="Picture 4">
            <a:extLst>
              <a:ext uri="{FF2B5EF4-FFF2-40B4-BE49-F238E27FC236}">
                <a16:creationId xmlns:a16="http://schemas.microsoft.com/office/drawing/2014/main" id="{EDF260DA-81F6-734B-A4AE-9D0CBFF8B826}"/>
              </a:ext>
            </a:extLst>
          </p:cNvPr>
          <p:cNvPicPr>
            <a:picLocks noChangeAspect="1"/>
          </p:cNvPicPr>
          <p:nvPr/>
        </p:nvPicPr>
        <p:blipFill>
          <a:blip r:embed="rId3"/>
          <a:srcRect/>
          <a:stretch/>
        </p:blipFill>
        <p:spPr>
          <a:xfrm>
            <a:off x="7602528" y="623013"/>
            <a:ext cx="3908864" cy="925098"/>
          </a:xfrm>
          <a:prstGeom prst="rect">
            <a:avLst/>
          </a:prstGeom>
        </p:spPr>
      </p:pic>
      <p:sp>
        <p:nvSpPr>
          <p:cNvPr id="6" name="Rectangle 5">
            <a:extLst>
              <a:ext uri="{FF2B5EF4-FFF2-40B4-BE49-F238E27FC236}">
                <a16:creationId xmlns:a16="http://schemas.microsoft.com/office/drawing/2014/main" id="{F49FD86B-5480-FB43-8A07-3FFD27705C2B}"/>
              </a:ext>
            </a:extLst>
          </p:cNvPr>
          <p:cNvSpPr/>
          <p:nvPr/>
        </p:nvSpPr>
        <p:spPr>
          <a:xfrm>
            <a:off x="9134671" y="5735637"/>
            <a:ext cx="2563686" cy="400110"/>
          </a:xfrm>
          <a:prstGeom prst="rect">
            <a:avLst/>
          </a:prstGeom>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2000" b="0" i="0" u="heavy" strike="noStrike" kern="1200" cap="none" spc="-10" normalizeH="0" baseline="0" noProof="0" dirty="0">
                <a:ln>
                  <a:noFill/>
                </a:ln>
                <a:solidFill>
                  <a:srgbClr val="254A96"/>
                </a:solidFill>
                <a:effectLst/>
                <a:uLnTx/>
                <a:uFill>
                  <a:solidFill>
                    <a:srgbClr val="0462C1"/>
                  </a:solidFill>
                </a:uFill>
                <a:latin typeface="Calibri Light"/>
                <a:ea typeface="+mn-ea"/>
                <a:cs typeface="Calibri Light"/>
                <a:hlinkClick r:id="rId4">
                  <a:extLst>
                    <a:ext uri="{A12FA001-AC4F-418D-AE19-62706E023703}">
                      <ahyp:hlinkClr xmlns:ahyp="http://schemas.microsoft.com/office/drawing/2018/hyperlinkcolor" val="tx"/>
                    </a:ext>
                  </a:extLst>
                </a:hlinkClick>
              </a:rPr>
              <a:t>industriall-europe.eu</a:t>
            </a:r>
            <a:endParaRPr kumimoji="0" lang="en-GB" sz="2000" b="0" i="0" u="none" strike="noStrike" kern="1200" cap="none" spc="0" normalizeH="0" baseline="0" noProof="0">
              <a:ln>
                <a:noFill/>
              </a:ln>
              <a:solidFill>
                <a:srgbClr val="254A96"/>
              </a:solidFill>
              <a:effectLst/>
              <a:uLnTx/>
              <a:uFillTx/>
              <a:latin typeface="Calibri Light"/>
              <a:ea typeface="+mn-ea"/>
              <a:cs typeface="Calibri Light"/>
            </a:endParaRPr>
          </a:p>
        </p:txBody>
      </p:sp>
    </p:spTree>
    <p:extLst>
      <p:ext uri="{BB962C8B-B14F-4D97-AF65-F5344CB8AC3E}">
        <p14:creationId xmlns:p14="http://schemas.microsoft.com/office/powerpoint/2010/main" val="295358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CC2D1B0E-228B-07E1-BC1C-6DEA775E71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6470C87C-8166-68C5-20C7-538D381FC6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2EE3628F-90C7-767F-54E1-2ABE80555AE3}"/>
              </a:ext>
            </a:extLst>
          </p:cNvPr>
          <p:cNvPicPr>
            <a:picLocks noChangeAspect="1"/>
          </p:cNvPicPr>
          <p:nvPr/>
        </p:nvPicPr>
        <p:blipFill>
          <a:blip r:embed="rId2"/>
          <a:stretch>
            <a:fillRect/>
          </a:stretch>
        </p:blipFill>
        <p:spPr>
          <a:xfrm>
            <a:off x="966279" y="0"/>
            <a:ext cx="10259442" cy="6858000"/>
          </a:xfrm>
          <a:prstGeom prst="rect">
            <a:avLst/>
          </a:prstGeom>
        </p:spPr>
      </p:pic>
      <p:sp>
        <p:nvSpPr>
          <p:cNvPr id="9" name="ZoneTexte 8">
            <a:extLst>
              <a:ext uri="{FF2B5EF4-FFF2-40B4-BE49-F238E27FC236}">
                <a16:creationId xmlns:a16="http://schemas.microsoft.com/office/drawing/2014/main" id="{A9B371F9-A6DB-78B3-84F7-77F6736CC81C}"/>
              </a:ext>
            </a:extLst>
          </p:cNvPr>
          <p:cNvSpPr txBox="1"/>
          <p:nvPr/>
        </p:nvSpPr>
        <p:spPr>
          <a:xfrm>
            <a:off x="7634" y="3539613"/>
            <a:ext cx="191729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000000"/>
                </a:solidFill>
                <a:effectLst/>
                <a:uLnTx/>
                <a:uFillTx/>
                <a:latin typeface="Calibri" panose="020F0502020204030204"/>
                <a:ea typeface="+mn-ea"/>
                <a:cs typeface="+mn-cs"/>
              </a:rPr>
              <a:t>Source: https://cicenergigune.com/en/blog/gigafactories-europe-commitment-economic-recovery-battery-factories</a:t>
            </a:r>
            <a:endParaRPr kumimoji="0" lang="en-B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0179A24-854F-6BB0-83A6-9BA03F9FDBD0}"/>
              </a:ext>
            </a:extLst>
          </p:cNvPr>
          <p:cNvSpPr txBox="1">
            <a:spLocks/>
          </p:cNvSpPr>
          <p:nvPr/>
        </p:nvSpPr>
        <p:spPr>
          <a:xfrm>
            <a:off x="9086249" y="3429000"/>
            <a:ext cx="3840479" cy="3657482"/>
          </a:xfrm>
          <a:prstGeom prst="ellipse">
            <a:avLst/>
          </a:prstGeom>
          <a:solidFill>
            <a:srgbClr val="262626"/>
          </a:solidFill>
          <a:ln w="174625" cmpd="thinThick">
            <a:solidFill>
              <a:srgbClr val="262626"/>
            </a:solidFill>
          </a:ln>
        </p:spPr>
        <p:txBody>
          <a:bodyPr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rPr>
              <a:t>Battery boom in Europe</a:t>
            </a:r>
            <a:b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fr-BE" sz="2600" b="0" i="0" u="none" strike="noStrike" kern="1200" cap="none" spc="0" normalizeH="0" baseline="0" noProof="0" dirty="0" err="1">
                <a:ln>
                  <a:noFill/>
                </a:ln>
                <a:solidFill>
                  <a:srgbClr val="FFFFFF"/>
                </a:solidFill>
                <a:effectLst/>
                <a:uLnTx/>
                <a:uFillTx/>
                <a:latin typeface="Calibri Light" panose="020F0302020204030204"/>
                <a:ea typeface="+mj-ea"/>
                <a:cs typeface="+mj-cs"/>
              </a:rPr>
              <a:t>Two</a:t>
            </a: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fr-BE" sz="2600" b="0" i="0" u="none" strike="noStrike" kern="1200" cap="none" spc="0" normalizeH="0" baseline="0" noProof="0" dirty="0" err="1">
                <a:ln>
                  <a:noFill/>
                </a:ln>
                <a:solidFill>
                  <a:srgbClr val="FFFFFF"/>
                </a:solidFill>
                <a:effectLst/>
                <a:uLnTx/>
                <a:uFillTx/>
                <a:latin typeface="Calibri Light" panose="020F0302020204030204"/>
                <a:ea typeface="+mj-ea"/>
                <a:cs typeface="+mj-cs"/>
              </a:rPr>
              <a:t>IPCEIs</a:t>
            </a: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rPr>
              <a:t> of € 6.1 </a:t>
            </a:r>
            <a:r>
              <a:rPr kumimoji="0" lang="fr-BE" sz="2600" b="0" i="0" u="none" strike="noStrike" kern="1200" cap="none" spc="0" normalizeH="0" baseline="0" noProof="0" dirty="0" err="1">
                <a:ln>
                  <a:noFill/>
                </a:ln>
                <a:solidFill>
                  <a:srgbClr val="FFFFFF"/>
                </a:solidFill>
                <a:effectLst/>
                <a:uLnTx/>
                <a:uFillTx/>
                <a:latin typeface="Calibri Light" panose="020F0302020204030204"/>
                <a:ea typeface="+mj-ea"/>
                <a:cs typeface="+mj-cs"/>
              </a:rPr>
              <a:t>bn</a:t>
            </a: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fr-BE" sz="2600" b="0" i="0" u="none" strike="noStrike" kern="1200" cap="none" spc="0" normalizeH="0" baseline="0" noProof="0" dirty="0" err="1">
                <a:ln>
                  <a:noFill/>
                </a:ln>
                <a:solidFill>
                  <a:srgbClr val="FFFFFF"/>
                </a:solidFill>
                <a:effectLst/>
                <a:uLnTx/>
                <a:uFillTx/>
                <a:latin typeface="Calibri Light" panose="020F0302020204030204"/>
                <a:ea typeface="+mj-ea"/>
                <a:cs typeface="+mj-cs"/>
              </a:rPr>
              <a:t>mobilising</a:t>
            </a: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sym typeface="Wingdings" panose="05000000000000000000" pitchFamily="2" charset="2"/>
              </a:rPr>
              <a:t> € 20 </a:t>
            </a:r>
            <a:r>
              <a:rPr kumimoji="0" lang="fr-BE" sz="2600" b="0" i="0" u="none" strike="noStrike" kern="1200" cap="none" spc="0" normalizeH="0" baseline="0" noProof="0" dirty="0" err="1">
                <a:ln>
                  <a:noFill/>
                </a:ln>
                <a:solidFill>
                  <a:srgbClr val="FFFFFF"/>
                </a:solidFill>
                <a:effectLst/>
                <a:uLnTx/>
                <a:uFillTx/>
                <a:latin typeface="Calibri Light" panose="020F0302020204030204"/>
                <a:ea typeface="+mj-ea"/>
                <a:cs typeface="+mj-cs"/>
                <a:sym typeface="Wingdings" panose="05000000000000000000" pitchFamily="2" charset="2"/>
              </a:rPr>
              <a:t>bn</a:t>
            </a: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sym typeface="Wingdings" panose="05000000000000000000" pitchFamily="2" charset="2"/>
              </a:rPr>
              <a:t> of </a:t>
            </a:r>
            <a:r>
              <a:rPr kumimoji="0" lang="fr-BE" sz="2600" b="0" i="0" u="none" strike="noStrike" kern="1200" cap="none" spc="0" normalizeH="0" baseline="0" noProof="0" dirty="0" err="1">
                <a:ln>
                  <a:noFill/>
                </a:ln>
                <a:solidFill>
                  <a:srgbClr val="FFFFFF"/>
                </a:solidFill>
                <a:effectLst/>
                <a:uLnTx/>
                <a:uFillTx/>
                <a:latin typeface="Calibri Light" panose="020F0302020204030204"/>
                <a:ea typeface="+mj-ea"/>
                <a:cs typeface="+mj-cs"/>
                <a:sym typeface="Wingdings" panose="05000000000000000000" pitchFamily="2" charset="2"/>
              </a:rPr>
              <a:t>investment</a:t>
            </a: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sym typeface="Wingdings" panose="05000000000000000000" pitchFamily="2" charset="2"/>
              </a:rPr>
              <a:t> to </a:t>
            </a:r>
            <a:r>
              <a:rPr kumimoji="0" lang="fr-BE" sz="2600" b="0" i="0" u="none" strike="noStrike" kern="1200" cap="none" spc="0" normalizeH="0" baseline="0" noProof="0" dirty="0" err="1">
                <a:ln>
                  <a:noFill/>
                </a:ln>
                <a:solidFill>
                  <a:srgbClr val="FFFFFF"/>
                </a:solidFill>
                <a:effectLst/>
                <a:uLnTx/>
                <a:uFillTx/>
                <a:latin typeface="Calibri Light" panose="020F0302020204030204"/>
                <a:ea typeface="+mj-ea"/>
                <a:cs typeface="+mj-cs"/>
                <a:sym typeface="Wingdings" panose="05000000000000000000" pitchFamily="2" charset="2"/>
              </a:rPr>
              <a:t>develop</a:t>
            </a: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sym typeface="Wingdings" panose="05000000000000000000" pitchFamily="2" charset="2"/>
              </a:rPr>
              <a:t> a full </a:t>
            </a:r>
            <a:r>
              <a:rPr kumimoji="0" lang="fr-BE" sz="2600" b="0" i="0" u="none" strike="noStrike" kern="1200" cap="none" spc="0" normalizeH="0" baseline="0" noProof="0" dirty="0" err="1">
                <a:ln>
                  <a:noFill/>
                </a:ln>
                <a:solidFill>
                  <a:srgbClr val="FFFFFF"/>
                </a:solidFill>
                <a:effectLst/>
                <a:uLnTx/>
                <a:uFillTx/>
                <a:latin typeface="Calibri Light" panose="020F0302020204030204"/>
                <a:ea typeface="+mj-ea"/>
                <a:cs typeface="+mj-cs"/>
                <a:sym typeface="Wingdings" panose="05000000000000000000" pitchFamily="2" charset="2"/>
              </a:rPr>
              <a:t>battery</a:t>
            </a: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sym typeface="Wingdings" panose="05000000000000000000" pitchFamily="2" charset="2"/>
              </a:rPr>
              <a:t> value </a:t>
            </a:r>
            <a:r>
              <a:rPr kumimoji="0" lang="fr-BE" sz="2600" b="0" i="0" u="none" strike="noStrike" kern="1200" cap="none" spc="0" normalizeH="0" baseline="0" noProof="0" dirty="0" err="1">
                <a:ln>
                  <a:noFill/>
                </a:ln>
                <a:solidFill>
                  <a:srgbClr val="FFFFFF"/>
                </a:solidFill>
                <a:effectLst/>
                <a:uLnTx/>
                <a:uFillTx/>
                <a:latin typeface="Calibri Light" panose="020F0302020204030204"/>
                <a:ea typeface="+mj-ea"/>
                <a:cs typeface="+mj-cs"/>
                <a:sym typeface="Wingdings" panose="05000000000000000000" pitchFamily="2" charset="2"/>
              </a:rPr>
              <a:t>chain</a:t>
            </a: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sym typeface="Wingdings" panose="05000000000000000000" pitchFamily="2" charset="2"/>
              </a:rPr>
              <a:t> in Europe</a:t>
            </a:r>
            <a:b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sym typeface="Wingdings" panose="05000000000000000000" pitchFamily="2" charset="2"/>
              </a:rPr>
            </a:br>
            <a:r>
              <a:rPr kumimoji="0" lang="fr-BE" sz="2600" b="0" i="0" u="none" strike="noStrike" kern="1200" cap="none" spc="0" normalizeH="0" baseline="0" noProof="0" dirty="0">
                <a:ln>
                  <a:noFill/>
                </a:ln>
                <a:solidFill>
                  <a:srgbClr val="FFFFFF"/>
                </a:solidFill>
                <a:effectLst/>
                <a:uLnTx/>
                <a:uFillTx/>
                <a:latin typeface="Calibri Light" panose="020F0302020204030204"/>
                <a:ea typeface="+mj-ea"/>
                <a:cs typeface="+mj-cs"/>
                <a:sym typeface="Wingdings" panose="05000000000000000000" pitchFamily="2" charset="2"/>
              </a:rPr>
              <a:t>465 k jobs in 2030</a:t>
            </a:r>
            <a:endParaRPr kumimoji="0" lang="en-BE" sz="26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7376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1D26A-69D6-5572-78AC-A6F5E8164DE3}"/>
              </a:ext>
            </a:extLst>
          </p:cNvPr>
          <p:cNvSpPr>
            <a:spLocks noGrp="1"/>
          </p:cNvSpPr>
          <p:nvPr>
            <p:ph type="title"/>
          </p:nvPr>
        </p:nvSpPr>
        <p:spPr/>
        <p:txBody>
          <a:bodyPr/>
          <a:lstStyle/>
          <a:p>
            <a:r>
              <a:rPr lang="fr-BE" dirty="0"/>
              <a:t>List of state </a:t>
            </a:r>
            <a:r>
              <a:rPr lang="fr-BE" dirty="0" err="1"/>
              <a:t>aids</a:t>
            </a:r>
            <a:r>
              <a:rPr lang="fr-BE" dirty="0"/>
              <a:t> </a:t>
            </a:r>
            <a:r>
              <a:rPr lang="fr-BE" dirty="0" err="1"/>
              <a:t>approved</a:t>
            </a:r>
            <a:r>
              <a:rPr lang="fr-BE" dirty="0"/>
              <a:t> </a:t>
            </a:r>
            <a:r>
              <a:rPr lang="fr-BE" dirty="0" err="1"/>
              <a:t>under</a:t>
            </a:r>
            <a:r>
              <a:rPr lang="fr-BE" dirty="0"/>
              <a:t> the </a:t>
            </a:r>
            <a:r>
              <a:rPr lang="fr-BE" dirty="0" err="1"/>
              <a:t>battery</a:t>
            </a:r>
            <a:r>
              <a:rPr lang="fr-BE" dirty="0"/>
              <a:t> </a:t>
            </a:r>
            <a:r>
              <a:rPr lang="fr-BE" dirty="0" err="1"/>
              <a:t>IPCEIs</a:t>
            </a:r>
            <a:endParaRPr lang="en-BE" dirty="0"/>
          </a:p>
        </p:txBody>
      </p:sp>
      <p:pic>
        <p:nvPicPr>
          <p:cNvPr id="8" name="Espace réservé du contenu 7">
            <a:extLst>
              <a:ext uri="{FF2B5EF4-FFF2-40B4-BE49-F238E27FC236}">
                <a16:creationId xmlns:a16="http://schemas.microsoft.com/office/drawing/2014/main" id="{6367B967-CBE7-5C53-C590-DF97A7F28C05}"/>
              </a:ext>
            </a:extLst>
          </p:cNvPr>
          <p:cNvPicPr>
            <a:picLocks noGrp="1" noChangeAspect="1"/>
          </p:cNvPicPr>
          <p:nvPr>
            <p:ph sz="half" idx="1"/>
          </p:nvPr>
        </p:nvPicPr>
        <p:blipFill>
          <a:blip r:embed="rId2"/>
          <a:stretch>
            <a:fillRect/>
          </a:stretch>
        </p:blipFill>
        <p:spPr>
          <a:xfrm>
            <a:off x="838200" y="2274094"/>
            <a:ext cx="5181600" cy="3454400"/>
          </a:xfrm>
        </p:spPr>
      </p:pic>
      <p:pic>
        <p:nvPicPr>
          <p:cNvPr id="9" name="Espace réservé du contenu 8">
            <a:extLst>
              <a:ext uri="{FF2B5EF4-FFF2-40B4-BE49-F238E27FC236}">
                <a16:creationId xmlns:a16="http://schemas.microsoft.com/office/drawing/2014/main" id="{F79BD972-78DD-F454-EDF5-032198BBE47C}"/>
              </a:ext>
            </a:extLst>
          </p:cNvPr>
          <p:cNvPicPr>
            <a:picLocks noGrp="1" noChangeAspect="1"/>
          </p:cNvPicPr>
          <p:nvPr>
            <p:ph sz="half" idx="2"/>
          </p:nvPr>
        </p:nvPicPr>
        <p:blipFill>
          <a:blip r:embed="rId3"/>
          <a:stretch>
            <a:fillRect/>
          </a:stretch>
        </p:blipFill>
        <p:spPr>
          <a:xfrm>
            <a:off x="6976050" y="1825625"/>
            <a:ext cx="3573899" cy="4351338"/>
          </a:xfrm>
          <a:prstGeom prst="rect">
            <a:avLst/>
          </a:prstGeom>
        </p:spPr>
      </p:pic>
      <p:sp>
        <p:nvSpPr>
          <p:cNvPr id="5" name="Espace réservé du pied de page 4">
            <a:extLst>
              <a:ext uri="{FF2B5EF4-FFF2-40B4-BE49-F238E27FC236}">
                <a16:creationId xmlns:a16="http://schemas.microsoft.com/office/drawing/2014/main" id="{5348B0D8-D072-DC2B-E684-12D14DBBCF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B87D0D48-D07E-99E3-A5D1-B366E3F8E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72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C30800-B729-8B3A-160E-1118B87A8E29}"/>
              </a:ext>
            </a:extLst>
          </p:cNvPr>
          <p:cNvSpPr>
            <a:spLocks noGrp="1"/>
          </p:cNvSpPr>
          <p:nvPr>
            <p:ph type="title"/>
          </p:nvPr>
        </p:nvSpPr>
        <p:spPr/>
        <p:txBody>
          <a:bodyPr/>
          <a:lstStyle/>
          <a:p>
            <a:r>
              <a:rPr lang="fr-BE" dirty="0" err="1"/>
              <a:t>Hydrogen</a:t>
            </a:r>
            <a:r>
              <a:rPr lang="fr-BE" dirty="0"/>
              <a:t> - </a:t>
            </a:r>
            <a:r>
              <a:rPr lang="fr-BE" dirty="0" err="1"/>
              <a:t>IPCEIs</a:t>
            </a:r>
            <a:endParaRPr lang="en-BE" dirty="0"/>
          </a:p>
        </p:txBody>
      </p:sp>
      <p:pic>
        <p:nvPicPr>
          <p:cNvPr id="8" name="Espace réservé du contenu 7">
            <a:extLst>
              <a:ext uri="{FF2B5EF4-FFF2-40B4-BE49-F238E27FC236}">
                <a16:creationId xmlns:a16="http://schemas.microsoft.com/office/drawing/2014/main" id="{7B5DD663-C5E2-56A7-B6B4-6B25A2A338B7}"/>
              </a:ext>
            </a:extLst>
          </p:cNvPr>
          <p:cNvPicPr>
            <a:picLocks noGrp="1" noChangeAspect="1"/>
          </p:cNvPicPr>
          <p:nvPr>
            <p:ph sz="half" idx="1"/>
          </p:nvPr>
        </p:nvPicPr>
        <p:blipFill>
          <a:blip r:embed="rId2"/>
          <a:stretch>
            <a:fillRect/>
          </a:stretch>
        </p:blipFill>
        <p:spPr>
          <a:xfrm>
            <a:off x="1864474" y="1825625"/>
            <a:ext cx="3129052" cy="4351338"/>
          </a:xfrm>
        </p:spPr>
      </p:pic>
      <p:pic>
        <p:nvPicPr>
          <p:cNvPr id="10" name="Espace réservé du contenu 9">
            <a:extLst>
              <a:ext uri="{FF2B5EF4-FFF2-40B4-BE49-F238E27FC236}">
                <a16:creationId xmlns:a16="http://schemas.microsoft.com/office/drawing/2014/main" id="{FC43BD18-883D-E343-ACB6-1E37D81B283B}"/>
              </a:ext>
            </a:extLst>
          </p:cNvPr>
          <p:cNvPicPr>
            <a:picLocks noGrp="1" noChangeAspect="1"/>
          </p:cNvPicPr>
          <p:nvPr>
            <p:ph sz="half" idx="2"/>
          </p:nvPr>
        </p:nvPicPr>
        <p:blipFill>
          <a:blip r:embed="rId3"/>
          <a:stretch>
            <a:fillRect/>
          </a:stretch>
        </p:blipFill>
        <p:spPr>
          <a:xfrm>
            <a:off x="6172200" y="2769406"/>
            <a:ext cx="5181600" cy="2463776"/>
          </a:xfrm>
        </p:spPr>
      </p:pic>
      <p:sp>
        <p:nvSpPr>
          <p:cNvPr id="5" name="Espace réservé du pied de page 4">
            <a:extLst>
              <a:ext uri="{FF2B5EF4-FFF2-40B4-BE49-F238E27FC236}">
                <a16:creationId xmlns:a16="http://schemas.microsoft.com/office/drawing/2014/main" id="{85CF5601-E574-82F1-89CB-9E28149E33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1EF881D7-B11A-4877-1F5B-1CA725C46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40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892C-989F-E234-8334-6C8D682F80B5}"/>
              </a:ext>
            </a:extLst>
          </p:cNvPr>
          <p:cNvSpPr>
            <a:spLocks noGrp="1"/>
          </p:cNvSpPr>
          <p:nvPr>
            <p:ph type="title"/>
          </p:nvPr>
        </p:nvSpPr>
        <p:spPr/>
        <p:txBody>
          <a:bodyPr/>
          <a:lstStyle/>
          <a:p>
            <a:r>
              <a:rPr lang="fr-BE" dirty="0"/>
              <a:t>EU IPCEI - </a:t>
            </a:r>
            <a:r>
              <a:rPr lang="fr-BE" dirty="0" err="1"/>
              <a:t>Microelectronic</a:t>
            </a:r>
            <a:endParaRPr lang="en-BE" dirty="0"/>
          </a:p>
        </p:txBody>
      </p:sp>
      <p:pic>
        <p:nvPicPr>
          <p:cNvPr id="8" name="Espace réservé du contenu 7">
            <a:extLst>
              <a:ext uri="{FF2B5EF4-FFF2-40B4-BE49-F238E27FC236}">
                <a16:creationId xmlns:a16="http://schemas.microsoft.com/office/drawing/2014/main" id="{F29025DD-89BB-2E05-DD13-2D19BBEB9365}"/>
              </a:ext>
            </a:extLst>
          </p:cNvPr>
          <p:cNvPicPr>
            <a:picLocks noGrp="1" noChangeAspect="1"/>
          </p:cNvPicPr>
          <p:nvPr>
            <p:ph sz="half" idx="1"/>
          </p:nvPr>
        </p:nvPicPr>
        <p:blipFill>
          <a:blip r:embed="rId2"/>
          <a:stretch>
            <a:fillRect/>
          </a:stretch>
        </p:blipFill>
        <p:spPr>
          <a:xfrm>
            <a:off x="838200" y="2739983"/>
            <a:ext cx="5181600" cy="2522621"/>
          </a:xfrm>
        </p:spPr>
      </p:pic>
      <p:pic>
        <p:nvPicPr>
          <p:cNvPr id="10" name="Espace réservé du contenu 9">
            <a:extLst>
              <a:ext uri="{FF2B5EF4-FFF2-40B4-BE49-F238E27FC236}">
                <a16:creationId xmlns:a16="http://schemas.microsoft.com/office/drawing/2014/main" id="{03218AB4-01F5-1724-C3FD-CD18963597D6}"/>
              </a:ext>
            </a:extLst>
          </p:cNvPr>
          <p:cNvPicPr>
            <a:picLocks noGrp="1" noChangeAspect="1"/>
          </p:cNvPicPr>
          <p:nvPr>
            <p:ph sz="half" idx="2"/>
          </p:nvPr>
        </p:nvPicPr>
        <p:blipFill>
          <a:blip r:embed="rId3"/>
          <a:stretch>
            <a:fillRect/>
          </a:stretch>
        </p:blipFill>
        <p:spPr>
          <a:xfrm>
            <a:off x="6172200" y="2438152"/>
            <a:ext cx="5181600" cy="3126284"/>
          </a:xfrm>
        </p:spPr>
      </p:pic>
      <p:sp>
        <p:nvSpPr>
          <p:cNvPr id="5" name="Espace réservé du pied de page 4">
            <a:extLst>
              <a:ext uri="{FF2B5EF4-FFF2-40B4-BE49-F238E27FC236}">
                <a16:creationId xmlns:a16="http://schemas.microsoft.com/office/drawing/2014/main" id="{861479E7-E5BB-7911-08DB-7D568C55C5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4D360EBF-CACA-1722-6287-1E5A8459AE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586257A6-D14C-F4A1-11C6-49B933B6F413}"/>
              </a:ext>
            </a:extLst>
          </p:cNvPr>
          <p:cNvSpPr txBox="1"/>
          <p:nvPr/>
        </p:nvSpPr>
        <p:spPr>
          <a:xfrm>
            <a:off x="1091381" y="1946787"/>
            <a:ext cx="102624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https://www.ipcei-me.eu/what-is/project-structure/</a:t>
            </a:r>
            <a:r>
              <a:rPr kumimoji="0" lang="fr-BE"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B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35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17E1497-2544-4C82-B626-C5C04311CE6D}"/>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b="1" kern="1200">
                <a:solidFill>
                  <a:schemeClr val="tx1"/>
                </a:solidFill>
                <a:latin typeface="+mj-lt"/>
                <a:ea typeface="+mj-ea"/>
                <a:cs typeface="+mj-cs"/>
              </a:rPr>
              <a:t>Industrial ecosystems and RRPs funding</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space réservé du texte 3">
            <a:extLst>
              <a:ext uri="{FF2B5EF4-FFF2-40B4-BE49-F238E27FC236}">
                <a16:creationId xmlns:a16="http://schemas.microsoft.com/office/drawing/2014/main" id="{62DC9BF1-6D78-4B87-85A1-3F8005863437}"/>
              </a:ext>
            </a:extLst>
          </p:cNvPr>
          <p:cNvSpPr>
            <a:spLocks noGrp="1"/>
          </p:cNvSpPr>
          <p:nvPr>
            <p:ph type="body" sz="half" idx="2"/>
          </p:nvPr>
        </p:nvSpPr>
        <p:spPr>
          <a:xfrm>
            <a:off x="630936" y="2807208"/>
            <a:ext cx="3429000" cy="3410712"/>
          </a:xfrm>
        </p:spPr>
        <p:txBody>
          <a:bodyPr vert="horz" lIns="91440" tIns="45720" rIns="91440" bIns="45720" rtlCol="0" anchor="t">
            <a:normAutofit fontScale="85000" lnSpcReduction="20000"/>
          </a:bodyPr>
          <a:lstStyle/>
          <a:p>
            <a:pPr marL="285750" indent="-228600">
              <a:buFont typeface="Arial" panose="020B0604020202020204" pitchFamily="34" charset="0"/>
              <a:buChar char="•"/>
            </a:pPr>
            <a:r>
              <a:rPr lang="en-US" sz="1900" dirty="0">
                <a:effectLst/>
              </a:rPr>
              <a:t>Around </a:t>
            </a:r>
            <a:r>
              <a:rPr lang="en-US" sz="1900" b="1" dirty="0">
                <a:effectLst/>
              </a:rPr>
              <a:t>40%, EUR 177 billion</a:t>
            </a:r>
            <a:r>
              <a:rPr lang="en-US" sz="1900" dirty="0">
                <a:effectLst/>
              </a:rPr>
              <a:t>, of the total allocation in Member States’ Recovery and Resilience Plans is related to measures supporting </a:t>
            </a:r>
            <a:r>
              <a:rPr lang="en-US" sz="1900" b="1" dirty="0">
                <a:effectLst/>
              </a:rPr>
              <a:t>climate objectives</a:t>
            </a:r>
          </a:p>
          <a:p>
            <a:pPr marL="285750" indent="-228600">
              <a:buFont typeface="Arial" panose="020B0604020202020204" pitchFamily="34" charset="0"/>
              <a:buChar char="•"/>
            </a:pPr>
            <a:r>
              <a:rPr lang="en-GB" sz="1900" dirty="0"/>
              <a:t>out of the 22 adopted RRPs so far, 12 RRPs include an investment dedicated to the Energy Intensive Industries’ ecosystem</a:t>
            </a:r>
            <a:endParaRPr lang="en-US" sz="1900" dirty="0"/>
          </a:p>
          <a:p>
            <a:pPr marL="285750" indent="-228600">
              <a:buFont typeface="Arial" panose="020B0604020202020204" pitchFamily="34" charset="0"/>
              <a:buChar char="•"/>
            </a:pPr>
            <a:r>
              <a:rPr lang="en-US" sz="1900" dirty="0">
                <a:effectLst/>
              </a:rPr>
              <a:t>Total </a:t>
            </a:r>
            <a:r>
              <a:rPr lang="en-US" sz="1900" b="1" dirty="0">
                <a:effectLst/>
              </a:rPr>
              <a:t>digital</a:t>
            </a:r>
            <a:r>
              <a:rPr lang="en-US" sz="1900" dirty="0">
                <a:effectLst/>
              </a:rPr>
              <a:t> expenditure in the adopted plans amounts to </a:t>
            </a:r>
            <a:r>
              <a:rPr lang="en-US" sz="1900" b="1" dirty="0">
                <a:effectLst/>
              </a:rPr>
              <a:t>EUR 117 billion, about 26% </a:t>
            </a:r>
            <a:r>
              <a:rPr lang="en-US" sz="1900" dirty="0">
                <a:effectLst/>
              </a:rPr>
              <a:t>of the total plan allocation.</a:t>
            </a:r>
          </a:p>
          <a:p>
            <a:pPr marL="285750" indent="-228600">
              <a:buFont typeface="Arial" panose="020B0604020202020204" pitchFamily="34" charset="0"/>
              <a:buChar char="•"/>
            </a:pPr>
            <a:r>
              <a:rPr lang="en-US" sz="1900" dirty="0"/>
              <a:t>Context of </a:t>
            </a:r>
            <a:r>
              <a:rPr lang="en-US" sz="1900" b="1" dirty="0"/>
              <a:t>EU Investment gap </a:t>
            </a:r>
            <a:r>
              <a:rPr lang="en-US" sz="1900" dirty="0"/>
              <a:t>after two decades of private investment contraction and low public investments </a:t>
            </a:r>
          </a:p>
        </p:txBody>
      </p:sp>
      <p:pic>
        <p:nvPicPr>
          <p:cNvPr id="8" name="Espace réservé du contenu 7">
            <a:extLst>
              <a:ext uri="{FF2B5EF4-FFF2-40B4-BE49-F238E27FC236}">
                <a16:creationId xmlns:a16="http://schemas.microsoft.com/office/drawing/2014/main" id="{73E61C96-CB70-4C12-8A6B-FE1E3752C042}"/>
              </a:ext>
            </a:extLst>
          </p:cNvPr>
          <p:cNvPicPr>
            <a:picLocks noGrp="1" noChangeAspect="1"/>
          </p:cNvPicPr>
          <p:nvPr>
            <p:ph idx="1"/>
          </p:nvPr>
        </p:nvPicPr>
        <p:blipFill>
          <a:blip r:embed="rId2"/>
          <a:stretch>
            <a:fillRect/>
          </a:stretch>
        </p:blipFill>
        <p:spPr>
          <a:xfrm>
            <a:off x="4175624" y="1179871"/>
            <a:ext cx="8869952" cy="4213227"/>
          </a:xfrm>
          <a:prstGeom prst="rect">
            <a:avLst/>
          </a:prstGeom>
        </p:spPr>
      </p:pic>
      <p:sp>
        <p:nvSpPr>
          <p:cNvPr id="5" name="Espace réservé du pied de page 4">
            <a:extLst>
              <a:ext uri="{FF2B5EF4-FFF2-40B4-BE49-F238E27FC236}">
                <a16:creationId xmlns:a16="http://schemas.microsoft.com/office/drawing/2014/main" id="{9C2ABFC7-E7AF-4FBD-BE20-47704DB5185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p>
        </p:txBody>
      </p:sp>
      <p:sp>
        <p:nvSpPr>
          <p:cNvPr id="6" name="Espace réservé du numéro de diapositive 5">
            <a:extLst>
              <a:ext uri="{FF2B5EF4-FFF2-40B4-BE49-F238E27FC236}">
                <a16:creationId xmlns:a16="http://schemas.microsoft.com/office/drawing/2014/main" id="{7711200E-E1B6-4104-8527-28315F064A6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A0EEE5-D7C8-134E-8566-B8063E6CCB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20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E193AED-A75F-480F-8D43-E74EFF5898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E3A7E0C1-2810-4BF4-BE8D-FF2C1DF68B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4E8938CE-AB8A-4552-9415-C58E48A529F4}"/>
              </a:ext>
            </a:extLst>
          </p:cNvPr>
          <p:cNvPicPr>
            <a:picLocks noChangeAspect="1"/>
          </p:cNvPicPr>
          <p:nvPr/>
        </p:nvPicPr>
        <p:blipFill>
          <a:blip r:embed="rId2"/>
          <a:stretch>
            <a:fillRect/>
          </a:stretch>
        </p:blipFill>
        <p:spPr>
          <a:xfrm>
            <a:off x="1517131" y="0"/>
            <a:ext cx="9157738" cy="6858000"/>
          </a:xfrm>
          <a:prstGeom prst="rect">
            <a:avLst/>
          </a:prstGeom>
        </p:spPr>
      </p:pic>
    </p:spTree>
    <p:extLst>
      <p:ext uri="{BB962C8B-B14F-4D97-AF65-F5344CB8AC3E}">
        <p14:creationId xmlns:p14="http://schemas.microsoft.com/office/powerpoint/2010/main" val="237695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716" y="499397"/>
            <a:ext cx="5420967" cy="1083597"/>
          </a:xfrm>
        </p:spPr>
        <p:txBody>
          <a:bodyPr anchor="b">
            <a:normAutofit/>
          </a:bodyPr>
          <a:lstStyle/>
          <a:p>
            <a:br>
              <a:rPr lang="de-DE" sz="2800" b="1" dirty="0">
                <a:latin typeface="Verdana" panose="020B0604030504040204" pitchFamily="34" charset="0"/>
                <a:ea typeface="Verdana" panose="020B0604030504040204" pitchFamily="34" charset="0"/>
                <a:cs typeface="Verdana" panose="020B0604030504040204" pitchFamily="34" charset="0"/>
              </a:rPr>
            </a:br>
            <a:r>
              <a:rPr lang="de-DE" sz="2800" b="1" dirty="0">
                <a:solidFill>
                  <a:srgbClr val="002060"/>
                </a:solidFill>
                <a:latin typeface="Verdana" panose="020B0604030504040204" pitchFamily="34" charset="0"/>
                <a:ea typeface="Verdana" panose="020B0604030504040204" pitchFamily="34" charset="0"/>
                <a:cs typeface="Verdana" panose="020B0604030504040204" pitchFamily="34" charset="0"/>
              </a:rPr>
              <a:t>2. EU Green Deal</a:t>
            </a:r>
            <a:endParaRPr lang="fr-FR" sz="2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49716" y="1949420"/>
            <a:ext cx="5929423" cy="4387160"/>
          </a:xfrm>
        </p:spPr>
        <p:txBody>
          <a:bodyPr>
            <a:normAutofit/>
          </a:bodyPr>
          <a:lstStyle/>
          <a:p>
            <a:r>
              <a:rPr lang="en-GB" sz="1700" dirty="0"/>
              <a:t>Paris Agreement - limiting global warming to well below 2°C, preferably 1.5°C </a:t>
            </a:r>
          </a:p>
          <a:p>
            <a:r>
              <a:rPr lang="en-GB" sz="1700" dirty="0"/>
              <a:t>EU Green Deal - </a:t>
            </a:r>
            <a:r>
              <a:rPr lang="en-GB" sz="1700" b="1" dirty="0"/>
              <a:t>climate neutrality by 2050 </a:t>
            </a:r>
            <a:r>
              <a:rPr lang="en-GB" sz="1700" dirty="0"/>
              <a:t>with an ambitious action plan</a:t>
            </a:r>
          </a:p>
          <a:p>
            <a:r>
              <a:rPr lang="en-GB" sz="1700" dirty="0"/>
              <a:t>EU climate law also sets </a:t>
            </a:r>
            <a:r>
              <a:rPr lang="en-GB" sz="1700" b="1" dirty="0"/>
              <a:t>a 55% greenhouse gas emission reduction target by 2030</a:t>
            </a:r>
          </a:p>
          <a:p>
            <a:r>
              <a:rPr lang="en-GB" sz="1700" dirty="0"/>
              <a:t>‘</a:t>
            </a:r>
            <a:r>
              <a:rPr lang="en-GB" sz="1700" b="1" dirty="0"/>
              <a:t>Fit for 55% -Package</a:t>
            </a:r>
            <a:r>
              <a:rPr lang="en-GB" sz="1700" dirty="0"/>
              <a:t>’ (14 July 21) revises essential legal base in the field of energy, transport and climate – 13 proposals</a:t>
            </a:r>
          </a:p>
          <a:p>
            <a:r>
              <a:rPr lang="en-GB" sz="1700" dirty="0"/>
              <a:t>+ additional proposals: 3</a:t>
            </a:r>
            <a:r>
              <a:rPr lang="en-GB" sz="1700" baseline="30000" dirty="0"/>
              <a:t>rd</a:t>
            </a:r>
            <a:r>
              <a:rPr lang="en-GB" sz="1700" dirty="0"/>
              <a:t> Energy Package for Gas, Reducing Methane emissions in the energy sector, Energy Performance of Buildings, Council Recommendation social dimension(14 December 21)</a:t>
            </a:r>
          </a:p>
          <a:p>
            <a:r>
              <a:rPr lang="en-GB" sz="1700" dirty="0"/>
              <a:t>Council and EP have reached respective positions; Trilogues going on (Nov 22) </a:t>
            </a:r>
          </a:p>
          <a:p>
            <a:pPr marL="0" indent="0">
              <a:buNone/>
            </a:pPr>
            <a:endParaRPr lang="en-GB" sz="1700" dirty="0"/>
          </a:p>
        </p:txBody>
      </p:sp>
      <p:pic>
        <p:nvPicPr>
          <p:cNvPr id="7" name="Picture 6">
            <a:extLst>
              <a:ext uri="{FF2B5EF4-FFF2-40B4-BE49-F238E27FC236}">
                <a16:creationId xmlns:a16="http://schemas.microsoft.com/office/drawing/2014/main" id="{94F46C50-53CB-4872-AEDE-DF6363322036}"/>
              </a:ext>
            </a:extLst>
          </p:cNvPr>
          <p:cNvPicPr>
            <a:picLocks noChangeAspect="1"/>
          </p:cNvPicPr>
          <p:nvPr/>
        </p:nvPicPr>
        <p:blipFill>
          <a:blip r:embed="rId3"/>
          <a:stretch>
            <a:fillRect/>
          </a:stretch>
        </p:blipFill>
        <p:spPr>
          <a:xfrm>
            <a:off x="6826434" y="1257846"/>
            <a:ext cx="5420967" cy="45265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5" name="Rectangle 4"/>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9DBA6BC-19B4-24C5-3788-D6465CCF2114}"/>
              </a:ext>
            </a:extLst>
          </p:cNvPr>
          <p:cNvSpPr/>
          <p:nvPr/>
        </p:nvSpPr>
        <p:spPr>
          <a:xfrm>
            <a:off x="0" y="642143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28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e image contenant horloge, signe&#10;&#10;Description générée automatiquement">
            <a:extLst>
              <a:ext uri="{FF2B5EF4-FFF2-40B4-BE49-F238E27FC236}">
                <a16:creationId xmlns:a16="http://schemas.microsoft.com/office/drawing/2014/main" id="{36A3C7ED-8BF7-4E54-92EC-D9DA8C98D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472" y="6055012"/>
            <a:ext cx="1795096" cy="427783"/>
          </a:xfrm>
          <a:prstGeom prst="rect">
            <a:avLst/>
          </a:prstGeom>
        </p:spPr>
      </p:pic>
      <p:sp>
        <p:nvSpPr>
          <p:cNvPr id="8" name="Rectangle 7">
            <a:extLst>
              <a:ext uri="{FF2B5EF4-FFF2-40B4-BE49-F238E27FC236}">
                <a16:creationId xmlns:a16="http://schemas.microsoft.com/office/drawing/2014/main" id="{9E34A669-63F9-4C5E-99E0-B70E2C1DEEFA}"/>
              </a:ext>
            </a:extLst>
          </p:cNvPr>
          <p:cNvSpPr/>
          <p:nvPr/>
        </p:nvSpPr>
        <p:spPr>
          <a:xfrm>
            <a:off x="0" y="6567854"/>
            <a:ext cx="12192000" cy="290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28">
            <a:extLst>
              <a:ext uri="{FF2B5EF4-FFF2-40B4-BE49-F238E27FC236}">
                <a16:creationId xmlns:a16="http://schemas.microsoft.com/office/drawing/2014/main" id="{1A7018C6-16D9-4098-8B0C-D5C736BB3E0E}"/>
              </a:ext>
            </a:extLst>
          </p:cNvPr>
          <p:cNvSpPr>
            <a:spLocks noGrp="1"/>
          </p:cNvSpPr>
          <p:nvPr>
            <p:ph type="title"/>
          </p:nvPr>
        </p:nvSpPr>
        <p:spPr>
          <a:xfrm>
            <a:off x="645459" y="0"/>
            <a:ext cx="10708341" cy="1380565"/>
          </a:xfrm>
        </p:spPr>
        <p:txBody>
          <a:bodyPr>
            <a:normAutofit/>
          </a:bodyPr>
          <a:lstStyle/>
          <a:p>
            <a:r>
              <a:rPr lang="de-DE" sz="3600" b="1" dirty="0">
                <a:solidFill>
                  <a:srgbClr val="002060"/>
                </a:solidFill>
                <a:latin typeface="+mn-lt"/>
              </a:rPr>
              <a:t>Fit for 55 – Fit for a Just Transition?</a:t>
            </a:r>
            <a:endParaRPr lang="en-GB" sz="3600" b="1" dirty="0">
              <a:solidFill>
                <a:srgbClr val="002060"/>
              </a:solidFill>
              <a:latin typeface="+mn-lt"/>
            </a:endParaRPr>
          </a:p>
        </p:txBody>
      </p:sp>
      <p:sp>
        <p:nvSpPr>
          <p:cNvPr id="19" name="Content Placeholder 18">
            <a:extLst>
              <a:ext uri="{FF2B5EF4-FFF2-40B4-BE49-F238E27FC236}">
                <a16:creationId xmlns:a16="http://schemas.microsoft.com/office/drawing/2014/main" id="{B043783E-2559-4668-8175-F4194BB4E65F}"/>
              </a:ext>
            </a:extLst>
          </p:cNvPr>
          <p:cNvSpPr>
            <a:spLocks noGrp="1"/>
          </p:cNvSpPr>
          <p:nvPr>
            <p:ph sz="half" idx="1"/>
          </p:nvPr>
        </p:nvSpPr>
        <p:spPr>
          <a:xfrm>
            <a:off x="645459" y="1084728"/>
            <a:ext cx="5374341" cy="6418731"/>
          </a:xfrm>
        </p:spPr>
        <p:txBody>
          <a:bodyPr>
            <a:normAutofit fontScale="92500" lnSpcReduction="20000"/>
          </a:bodyPr>
          <a:lstStyle/>
          <a:p>
            <a:pPr marL="0" indent="0">
              <a:buNone/>
            </a:pPr>
            <a:r>
              <a:rPr lang="en-GB" sz="2400" b="1" dirty="0"/>
              <a:t>Climate Ambition </a:t>
            </a:r>
          </a:p>
          <a:p>
            <a:pPr marL="0" indent="0">
              <a:buNone/>
            </a:pPr>
            <a:r>
              <a:rPr lang="en-GB" sz="1800" dirty="0">
                <a:solidFill>
                  <a:srgbClr val="0070C0"/>
                </a:solidFill>
              </a:rPr>
              <a:t>European Climate Law –  2050 Climate Neutrality</a:t>
            </a:r>
          </a:p>
          <a:p>
            <a:pPr marL="0" indent="0">
              <a:buNone/>
            </a:pPr>
            <a:r>
              <a:rPr lang="en-GB" sz="1800" dirty="0">
                <a:solidFill>
                  <a:srgbClr val="0070C0"/>
                </a:solidFill>
              </a:rPr>
              <a:t>-55% GHG reductions by 2030</a:t>
            </a:r>
          </a:p>
          <a:p>
            <a:pPr marL="0" indent="0">
              <a:buNone/>
            </a:pPr>
            <a:r>
              <a:rPr lang="en-GB" sz="1800" dirty="0">
                <a:solidFill>
                  <a:srgbClr val="0070C0"/>
                </a:solidFill>
              </a:rPr>
              <a:t>Revision EU ETS</a:t>
            </a:r>
          </a:p>
          <a:p>
            <a:pPr marL="0" indent="0">
              <a:buNone/>
            </a:pPr>
            <a:r>
              <a:rPr lang="en-GB" sz="1800" dirty="0">
                <a:solidFill>
                  <a:srgbClr val="0070C0"/>
                </a:solidFill>
              </a:rPr>
              <a:t>CBAM</a:t>
            </a:r>
          </a:p>
          <a:p>
            <a:pPr marL="0" indent="0">
              <a:buNone/>
            </a:pPr>
            <a:r>
              <a:rPr lang="en-GB" sz="1800" dirty="0">
                <a:solidFill>
                  <a:srgbClr val="0070C0"/>
                </a:solidFill>
              </a:rPr>
              <a:t>ETS2 for Buildings and Transport</a:t>
            </a:r>
          </a:p>
          <a:p>
            <a:pPr marL="0" indent="0">
              <a:buNone/>
            </a:pPr>
            <a:r>
              <a:rPr lang="en-GB" sz="1800" b="1" dirty="0">
                <a:solidFill>
                  <a:srgbClr val="0070C0"/>
                </a:solidFill>
              </a:rPr>
              <a:t>CO2 Standards for cars and vans</a:t>
            </a:r>
          </a:p>
          <a:p>
            <a:pPr marL="0" indent="0">
              <a:buNone/>
            </a:pPr>
            <a:r>
              <a:rPr lang="en-GB" sz="1800" b="1" dirty="0">
                <a:solidFill>
                  <a:srgbClr val="0070C0"/>
                </a:solidFill>
              </a:rPr>
              <a:t>Alternative Fuels Infrastructure </a:t>
            </a:r>
          </a:p>
          <a:p>
            <a:pPr marL="0" indent="0">
              <a:spcBef>
                <a:spcPts val="0"/>
              </a:spcBef>
              <a:buNone/>
            </a:pPr>
            <a:r>
              <a:rPr lang="en-GB" sz="1800" b="1" dirty="0">
                <a:solidFill>
                  <a:srgbClr val="0070C0"/>
                </a:solidFill>
              </a:rPr>
              <a:t>Regulation</a:t>
            </a:r>
          </a:p>
          <a:p>
            <a:pPr marL="0" indent="0">
              <a:buNone/>
            </a:pPr>
            <a:r>
              <a:rPr lang="en-GB" sz="1800" dirty="0">
                <a:solidFill>
                  <a:srgbClr val="0070C0"/>
                </a:solidFill>
              </a:rPr>
              <a:t>Energy Taxation Directive</a:t>
            </a:r>
          </a:p>
          <a:p>
            <a:pPr marL="0" indent="0">
              <a:buNone/>
            </a:pPr>
            <a:r>
              <a:rPr lang="en-GB" sz="1800" dirty="0">
                <a:solidFill>
                  <a:srgbClr val="0070C0"/>
                </a:solidFill>
              </a:rPr>
              <a:t>Energy Efficiency Directive</a:t>
            </a:r>
          </a:p>
          <a:p>
            <a:pPr marL="0" indent="0">
              <a:buNone/>
            </a:pPr>
            <a:r>
              <a:rPr lang="en-GB" sz="1800" dirty="0">
                <a:solidFill>
                  <a:srgbClr val="0070C0"/>
                </a:solidFill>
              </a:rPr>
              <a:t>Renewable Energy Directive</a:t>
            </a:r>
          </a:p>
          <a:p>
            <a:pPr marL="0" indent="0">
              <a:buNone/>
            </a:pPr>
            <a:r>
              <a:rPr lang="en-GB" sz="1800" dirty="0">
                <a:solidFill>
                  <a:srgbClr val="0070C0"/>
                </a:solidFill>
              </a:rPr>
              <a:t>Effort Sharing Regulation</a:t>
            </a:r>
          </a:p>
          <a:p>
            <a:pPr marL="0" indent="0">
              <a:buNone/>
            </a:pPr>
            <a:r>
              <a:rPr lang="en-GB" sz="1800" dirty="0">
                <a:solidFill>
                  <a:srgbClr val="0070C0"/>
                </a:solidFill>
              </a:rPr>
              <a:t>LULUCF Regulation</a:t>
            </a:r>
          </a:p>
          <a:p>
            <a:pPr marL="0" indent="0">
              <a:buNone/>
            </a:pPr>
            <a:r>
              <a:rPr lang="en-GB" sz="1800" dirty="0">
                <a:solidFill>
                  <a:srgbClr val="0070C0"/>
                </a:solidFill>
              </a:rPr>
              <a:t>3</a:t>
            </a:r>
            <a:r>
              <a:rPr lang="en-GB" sz="1800" baseline="30000" dirty="0">
                <a:solidFill>
                  <a:srgbClr val="0070C0"/>
                </a:solidFill>
              </a:rPr>
              <a:t>rd</a:t>
            </a:r>
            <a:r>
              <a:rPr lang="en-GB" sz="1800" dirty="0">
                <a:solidFill>
                  <a:srgbClr val="0070C0"/>
                </a:solidFill>
              </a:rPr>
              <a:t> Energy Package for Gas</a:t>
            </a:r>
          </a:p>
          <a:p>
            <a:pPr marL="0" indent="0">
              <a:buNone/>
            </a:pPr>
            <a:r>
              <a:rPr lang="en-GB" sz="1800" b="1" dirty="0">
                <a:solidFill>
                  <a:srgbClr val="0070C0"/>
                </a:solidFill>
              </a:rPr>
              <a:t>CO2 Standards for heavy vehicles</a:t>
            </a:r>
          </a:p>
          <a:p>
            <a:pPr marL="0" indent="0">
              <a:buNone/>
            </a:pPr>
            <a:r>
              <a:rPr lang="en-GB" sz="1400" dirty="0">
                <a:solidFill>
                  <a:srgbClr val="0070C0"/>
                </a:solidFill>
              </a:rPr>
              <a:t>*enforceable legislation and funding programmes</a:t>
            </a:r>
          </a:p>
          <a:p>
            <a:pPr marL="0" indent="0">
              <a:buNone/>
            </a:pPr>
            <a:r>
              <a:rPr lang="en-GB" sz="1400" dirty="0">
                <a:solidFill>
                  <a:srgbClr val="C00000"/>
                </a:solidFill>
              </a:rPr>
              <a:t>*soft law, strategies, recommendations, non-enforceable </a:t>
            </a:r>
          </a:p>
          <a:p>
            <a:pPr marL="0" indent="0">
              <a:buNone/>
            </a:pPr>
            <a:endParaRPr lang="en-GB" sz="1400" dirty="0">
              <a:solidFill>
                <a:srgbClr val="C00000"/>
              </a:solidFill>
            </a:endParaRPr>
          </a:p>
          <a:p>
            <a:pPr marL="0" indent="0">
              <a:buNone/>
            </a:pPr>
            <a:r>
              <a:rPr lang="en-GB" sz="1400" dirty="0">
                <a:solidFill>
                  <a:schemeClr val="accent6"/>
                </a:solidFill>
              </a:rPr>
              <a:t>	</a:t>
            </a:r>
            <a:r>
              <a:rPr lang="en-GB" dirty="0"/>
              <a:t>	</a:t>
            </a:r>
            <a:r>
              <a:rPr lang="en-GB" sz="1400" dirty="0"/>
              <a:t>			</a:t>
            </a:r>
          </a:p>
        </p:txBody>
      </p:sp>
      <p:sp>
        <p:nvSpPr>
          <p:cNvPr id="30" name="Text Placeholder 29">
            <a:extLst>
              <a:ext uri="{FF2B5EF4-FFF2-40B4-BE49-F238E27FC236}">
                <a16:creationId xmlns:a16="http://schemas.microsoft.com/office/drawing/2014/main" id="{D7C71E83-43EC-452E-B9DC-C5C2A3D081C4}"/>
              </a:ext>
            </a:extLst>
          </p:cNvPr>
          <p:cNvSpPr>
            <a:spLocks noGrp="1"/>
          </p:cNvSpPr>
          <p:nvPr>
            <p:ph sz="half" idx="2"/>
          </p:nvPr>
        </p:nvSpPr>
        <p:spPr>
          <a:xfrm>
            <a:off x="6096000" y="1084728"/>
            <a:ext cx="5786719" cy="5092234"/>
          </a:xfrm>
        </p:spPr>
        <p:txBody>
          <a:bodyPr>
            <a:normAutofit fontScale="92500" lnSpcReduction="20000"/>
          </a:bodyPr>
          <a:lstStyle/>
          <a:p>
            <a:pPr marL="0" indent="0">
              <a:buNone/>
            </a:pPr>
            <a:r>
              <a:rPr lang="en-GB" dirty="0"/>
              <a:t>		</a:t>
            </a:r>
            <a:r>
              <a:rPr lang="en-GB" sz="2400" b="1" dirty="0"/>
              <a:t>Just Transition Initiatives </a:t>
            </a:r>
          </a:p>
          <a:p>
            <a:pPr marL="0" indent="0">
              <a:buNone/>
            </a:pPr>
            <a:r>
              <a:rPr lang="en-GB" sz="1800" dirty="0">
                <a:solidFill>
                  <a:schemeClr val="accent6"/>
                </a:solidFill>
              </a:rPr>
              <a:t>		</a:t>
            </a:r>
            <a:r>
              <a:rPr lang="en-GB" sz="1800" dirty="0">
                <a:solidFill>
                  <a:srgbClr val="0070C0"/>
                </a:solidFill>
              </a:rPr>
              <a:t>Just Transition Mechanism, Just Transition 		Fund 17.5 bn EUR</a:t>
            </a:r>
          </a:p>
          <a:p>
            <a:pPr marL="0" indent="0">
              <a:buNone/>
            </a:pPr>
            <a:r>
              <a:rPr lang="en-GB" sz="1800" dirty="0">
                <a:solidFill>
                  <a:srgbClr val="0070C0"/>
                </a:solidFill>
              </a:rPr>
              <a:t>		Modernisation Fund </a:t>
            </a:r>
          </a:p>
          <a:p>
            <a:pPr marL="0" indent="0">
              <a:buNone/>
            </a:pPr>
            <a:r>
              <a:rPr lang="en-GB" sz="1800" dirty="0">
                <a:solidFill>
                  <a:srgbClr val="0070C0"/>
                </a:solidFill>
              </a:rPr>
              <a:t>		</a:t>
            </a:r>
            <a:r>
              <a:rPr lang="en-GB" sz="1800" dirty="0" err="1">
                <a:solidFill>
                  <a:srgbClr val="0070C0"/>
                </a:solidFill>
              </a:rPr>
              <a:t>NextGenerationEU</a:t>
            </a:r>
            <a:r>
              <a:rPr lang="en-GB" sz="1800" dirty="0">
                <a:solidFill>
                  <a:srgbClr val="0070C0"/>
                </a:solidFill>
              </a:rPr>
              <a:t> and RRF</a:t>
            </a:r>
          </a:p>
          <a:p>
            <a:pPr marL="0" indent="0">
              <a:buNone/>
            </a:pPr>
            <a:r>
              <a:rPr lang="en-GB" sz="1800" dirty="0">
                <a:solidFill>
                  <a:srgbClr val="0070C0"/>
                </a:solidFill>
              </a:rPr>
              <a:t>		Climate Social Fund 72.5 bn EUR</a:t>
            </a:r>
          </a:p>
          <a:p>
            <a:pPr marL="0" indent="0">
              <a:buNone/>
            </a:pPr>
            <a:r>
              <a:rPr lang="en-GB" sz="1800" dirty="0">
                <a:solidFill>
                  <a:srgbClr val="0070C0"/>
                </a:solidFill>
              </a:rPr>
              <a:t>		Minimum Wage Directive -				80% CB coverage</a:t>
            </a:r>
          </a:p>
          <a:p>
            <a:pPr marL="0" indent="0">
              <a:buNone/>
            </a:pPr>
            <a:r>
              <a:rPr lang="en-GB" sz="1800" dirty="0"/>
              <a:t>		</a:t>
            </a:r>
            <a:r>
              <a:rPr lang="en-GB" sz="1800" dirty="0">
                <a:solidFill>
                  <a:srgbClr val="C00000"/>
                </a:solidFill>
              </a:rPr>
              <a:t>European Pillar of Social Rights, Action			Plan and headline targets</a:t>
            </a:r>
          </a:p>
          <a:p>
            <a:pPr marL="0" indent="0">
              <a:buNone/>
            </a:pPr>
            <a:r>
              <a:rPr lang="en-GB" sz="1800" dirty="0">
                <a:solidFill>
                  <a:srgbClr val="C00000"/>
                </a:solidFill>
              </a:rPr>
              <a:t>		Strong social Europe for Just Transitions</a:t>
            </a:r>
          </a:p>
          <a:p>
            <a:pPr marL="0" indent="0">
              <a:buNone/>
            </a:pPr>
            <a:r>
              <a:rPr lang="en-GB" sz="1800" dirty="0">
                <a:solidFill>
                  <a:srgbClr val="C00000"/>
                </a:solidFill>
              </a:rPr>
              <a:t>		Council Recommendation on the			Social Dimension of the green transition</a:t>
            </a:r>
          </a:p>
          <a:p>
            <a:pPr marL="0" indent="0">
              <a:buNone/>
            </a:pPr>
            <a:r>
              <a:rPr lang="en-GB" sz="1800" dirty="0">
                <a:solidFill>
                  <a:srgbClr val="C00000"/>
                </a:solidFill>
              </a:rPr>
              <a:t>		Just Transition Platform and Coal Regions			Platform</a:t>
            </a:r>
          </a:p>
          <a:p>
            <a:pPr marL="0" indent="0">
              <a:buNone/>
            </a:pPr>
            <a:r>
              <a:rPr lang="en-GB" sz="1800" dirty="0">
                <a:solidFill>
                  <a:srgbClr val="C00000"/>
                </a:solidFill>
              </a:rPr>
              <a:t>		Industrial Ecosystems Transition Pathways </a:t>
            </a:r>
            <a:endParaRPr lang="en-GB" dirty="0"/>
          </a:p>
        </p:txBody>
      </p:sp>
      <p:pic>
        <p:nvPicPr>
          <p:cNvPr id="11" name="Graphic 10" descr="Construction worker female outline">
            <a:extLst>
              <a:ext uri="{FF2B5EF4-FFF2-40B4-BE49-F238E27FC236}">
                <a16:creationId xmlns:a16="http://schemas.microsoft.com/office/drawing/2014/main" id="{8FAEDC6F-6859-4457-AC42-DD29852556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5603" y="5922115"/>
            <a:ext cx="635387" cy="635387"/>
          </a:xfrm>
          <a:prstGeom prst="rect">
            <a:avLst/>
          </a:prstGeom>
        </p:spPr>
      </p:pic>
      <p:pic>
        <p:nvPicPr>
          <p:cNvPr id="13" name="Graphic 12" descr="Construction worker male outline">
            <a:extLst>
              <a:ext uri="{FF2B5EF4-FFF2-40B4-BE49-F238E27FC236}">
                <a16:creationId xmlns:a16="http://schemas.microsoft.com/office/drawing/2014/main" id="{851982D0-CC55-4CC2-9E6A-52920C1566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3389" y="5922114"/>
            <a:ext cx="635388" cy="635388"/>
          </a:xfrm>
          <a:prstGeom prst="rect">
            <a:avLst/>
          </a:prstGeom>
        </p:spPr>
      </p:pic>
      <p:pic>
        <p:nvPicPr>
          <p:cNvPr id="15" name="Picture 14">
            <a:extLst>
              <a:ext uri="{FF2B5EF4-FFF2-40B4-BE49-F238E27FC236}">
                <a16:creationId xmlns:a16="http://schemas.microsoft.com/office/drawing/2014/main" id="{CE6BD6DC-EC78-4B82-936D-8D23540EB534}"/>
              </a:ext>
            </a:extLst>
          </p:cNvPr>
          <p:cNvPicPr>
            <a:picLocks noChangeAspect="1"/>
          </p:cNvPicPr>
          <p:nvPr/>
        </p:nvPicPr>
        <p:blipFill>
          <a:blip r:embed="rId8"/>
          <a:stretch>
            <a:fillRect/>
          </a:stretch>
        </p:blipFill>
        <p:spPr>
          <a:xfrm>
            <a:off x="4510087" y="1965691"/>
            <a:ext cx="3019425" cy="3276600"/>
          </a:xfrm>
          <a:prstGeom prst="rect">
            <a:avLst/>
          </a:prstGeom>
        </p:spPr>
      </p:pic>
      <p:pic>
        <p:nvPicPr>
          <p:cNvPr id="17" name="Picture 16">
            <a:extLst>
              <a:ext uri="{FF2B5EF4-FFF2-40B4-BE49-F238E27FC236}">
                <a16:creationId xmlns:a16="http://schemas.microsoft.com/office/drawing/2014/main" id="{F35CF99F-88C2-438C-A277-26FD35E0E3CD}"/>
              </a:ext>
            </a:extLst>
          </p:cNvPr>
          <p:cNvPicPr>
            <a:picLocks noChangeAspect="1"/>
          </p:cNvPicPr>
          <p:nvPr/>
        </p:nvPicPr>
        <p:blipFill>
          <a:blip r:embed="rId9"/>
          <a:stretch>
            <a:fillRect/>
          </a:stretch>
        </p:blipFill>
        <p:spPr>
          <a:xfrm>
            <a:off x="8486793" y="5927718"/>
            <a:ext cx="634039" cy="640135"/>
          </a:xfrm>
          <a:prstGeom prst="rect">
            <a:avLst/>
          </a:prstGeom>
        </p:spPr>
      </p:pic>
      <p:pic>
        <p:nvPicPr>
          <p:cNvPr id="18" name="Picture 17">
            <a:extLst>
              <a:ext uri="{FF2B5EF4-FFF2-40B4-BE49-F238E27FC236}">
                <a16:creationId xmlns:a16="http://schemas.microsoft.com/office/drawing/2014/main" id="{B7F88E1E-E7AE-434C-BD3F-593AA7EB8786}"/>
              </a:ext>
            </a:extLst>
          </p:cNvPr>
          <p:cNvPicPr>
            <a:picLocks noChangeAspect="1"/>
          </p:cNvPicPr>
          <p:nvPr/>
        </p:nvPicPr>
        <p:blipFill>
          <a:blip r:embed="rId10"/>
          <a:stretch>
            <a:fillRect/>
          </a:stretch>
        </p:blipFill>
        <p:spPr>
          <a:xfrm>
            <a:off x="9260321" y="5917367"/>
            <a:ext cx="634039" cy="640135"/>
          </a:xfrm>
          <a:prstGeom prst="rect">
            <a:avLst/>
          </a:prstGeom>
        </p:spPr>
      </p:pic>
      <p:sp>
        <p:nvSpPr>
          <p:cNvPr id="2" name="Rectangle 1">
            <a:extLst>
              <a:ext uri="{FF2B5EF4-FFF2-40B4-BE49-F238E27FC236}">
                <a16:creationId xmlns:a16="http://schemas.microsoft.com/office/drawing/2014/main" id="{331D213C-7095-376D-4936-3C9B2F96BE22}"/>
              </a:ext>
            </a:extLst>
          </p:cNvPr>
          <p:cNvSpPr/>
          <p:nvPr/>
        </p:nvSpPr>
        <p:spPr>
          <a:xfrm>
            <a:off x="0" y="642143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34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683586-3023-1D5E-FD73-83EE9F7F7CA8}"/>
              </a:ext>
            </a:extLst>
          </p:cNvPr>
          <p:cNvSpPr>
            <a:spLocks noGrp="1"/>
          </p:cNvSpPr>
          <p:nvPr>
            <p:ph type="title"/>
          </p:nvPr>
        </p:nvSpPr>
        <p:spPr/>
        <p:txBody>
          <a:bodyPr/>
          <a:lstStyle/>
          <a:p>
            <a:r>
              <a:rPr lang="en-GB" b="1" dirty="0">
                <a:solidFill>
                  <a:srgbClr val="002060"/>
                </a:solidFill>
              </a:rPr>
              <a:t>Towards zero emission and circularity - Policy</a:t>
            </a:r>
          </a:p>
        </p:txBody>
      </p:sp>
      <p:sp>
        <p:nvSpPr>
          <p:cNvPr id="4" name="Espace réservé du texte 3">
            <a:extLst>
              <a:ext uri="{FF2B5EF4-FFF2-40B4-BE49-F238E27FC236}">
                <a16:creationId xmlns:a16="http://schemas.microsoft.com/office/drawing/2014/main" id="{EBEF2BC9-7FAC-A512-9293-CB69CC2B045F}"/>
              </a:ext>
            </a:extLst>
          </p:cNvPr>
          <p:cNvSpPr>
            <a:spLocks noGrp="1"/>
          </p:cNvSpPr>
          <p:nvPr>
            <p:ph type="body" sz="half" idx="2"/>
          </p:nvPr>
        </p:nvSpPr>
        <p:spPr/>
        <p:txBody>
          <a:bodyPr>
            <a:normAutofit fontScale="70000" lnSpcReduction="20000"/>
          </a:bodyPr>
          <a:lstStyle/>
          <a:p>
            <a:pPr marL="285750" indent="-285750">
              <a:buFont typeface="Arial" panose="020B0604020202020204" pitchFamily="34" charset="0"/>
              <a:buChar char="•"/>
            </a:pPr>
            <a:r>
              <a:rPr lang="en-GB" sz="2200" dirty="0"/>
              <a:t>Revision of EU Regulation setting </a:t>
            </a:r>
            <a:r>
              <a:rPr lang="en-GB" sz="2200" b="1" dirty="0"/>
              <a:t>CO2 emission standards</a:t>
            </a:r>
            <a:r>
              <a:rPr lang="en-GB" sz="2200" dirty="0"/>
              <a:t> for passenger cars and Light Commercial Vehicles </a:t>
            </a:r>
          </a:p>
          <a:p>
            <a:pPr marL="285750" indent="-285750">
              <a:buFont typeface="Wingdings" panose="05000000000000000000" pitchFamily="2" charset="2"/>
              <a:buChar char="à"/>
            </a:pPr>
            <a:r>
              <a:rPr lang="en-GB" dirty="0"/>
              <a:t>From 1 January </a:t>
            </a:r>
            <a:r>
              <a:rPr lang="en-GB" b="1" dirty="0"/>
              <a:t>2035</a:t>
            </a:r>
            <a:r>
              <a:rPr lang="en-GB" dirty="0"/>
              <a:t>, </a:t>
            </a:r>
            <a:r>
              <a:rPr lang="en-GB" b="1" dirty="0"/>
              <a:t>EU fleet-wide target equal to a 100 % reduction</a:t>
            </a:r>
            <a:r>
              <a:rPr lang="en-GB" dirty="0"/>
              <a:t> (vs 2021)  </a:t>
            </a:r>
          </a:p>
          <a:p>
            <a:pPr marL="285750" indent="-285750">
              <a:buFont typeface="Wingdings" panose="05000000000000000000" pitchFamily="2" charset="2"/>
              <a:buChar char="à"/>
            </a:pPr>
            <a:r>
              <a:rPr lang="en-GB" sz="1800" b="1" i="1" dirty="0">
                <a:effectLst/>
                <a:latin typeface="Times New Roman" panose="02020603050405020304" pitchFamily="18" charset="0"/>
                <a:ea typeface="Times New Roman" panose="02020603050405020304" pitchFamily="18" charset="0"/>
              </a:rPr>
              <a:t>no later than 2025 EC report setting out a methodology for the assessment and the consistent data reporting of the full life-cycle CO2 emissions of passenger cars and light commercial vehicles</a:t>
            </a:r>
          </a:p>
          <a:p>
            <a:pPr marL="285750" indent="-285750">
              <a:buFont typeface="Wingdings" panose="05000000000000000000" pitchFamily="2" charset="2"/>
              <a:buChar char="à"/>
            </a:pPr>
            <a:endParaRPr lang="en-GB" dirty="0"/>
          </a:p>
          <a:p>
            <a:pPr marL="285750" indent="-285750">
              <a:buFont typeface="Arial" panose="020B0604020202020204" pitchFamily="34" charset="0"/>
              <a:buChar char="•"/>
            </a:pPr>
            <a:r>
              <a:rPr lang="en-GB" b="1" dirty="0"/>
              <a:t>Alternative Fuel Infrastructure Regulation</a:t>
            </a:r>
          </a:p>
          <a:p>
            <a:pPr marL="285750" indent="-285750">
              <a:buFont typeface="Arial" panose="020B0604020202020204" pitchFamily="34" charset="0"/>
              <a:buChar char="•"/>
            </a:pPr>
            <a:r>
              <a:rPr lang="en-GB" b="1" dirty="0" err="1"/>
              <a:t>Ecodesign</a:t>
            </a:r>
            <a:r>
              <a:rPr lang="en-GB" b="1" dirty="0"/>
              <a:t>: </a:t>
            </a:r>
            <a:r>
              <a:rPr lang="en-GB" dirty="0"/>
              <a:t>proposals by 31 December 2023 for the establishment of minimum </a:t>
            </a:r>
            <a:r>
              <a:rPr lang="en-GB" dirty="0" err="1"/>
              <a:t>ecodesign</a:t>
            </a:r>
            <a:r>
              <a:rPr lang="en-GB" dirty="0"/>
              <a:t> requirements for all new passenger cars and light commercial vehicles, including energy efficiency, durability and repairability requirements for essential parts such as lights, electronic components and batteries, minimum requirements for the recovery of metals, plastics and critical raw materials.</a:t>
            </a:r>
          </a:p>
          <a:p>
            <a:pPr marL="285750" indent="-285750">
              <a:buFont typeface="Arial" panose="020B0604020202020204" pitchFamily="34" charset="0"/>
              <a:buChar char="•"/>
            </a:pPr>
            <a:r>
              <a:rPr lang="en-GB" b="1" dirty="0"/>
              <a:t>EURO VII- 7</a:t>
            </a:r>
          </a:p>
          <a:p>
            <a:pPr marL="285750" indent="-285750">
              <a:buFont typeface="Arial" panose="020B0604020202020204" pitchFamily="34" charset="0"/>
              <a:buChar char="•"/>
            </a:pPr>
            <a:r>
              <a:rPr lang="en-GB" b="1" dirty="0"/>
              <a:t>Carbon pricing and Energy Taxation Directive</a:t>
            </a:r>
          </a:p>
          <a:p>
            <a:pPr marL="285750" indent="-285750">
              <a:buFont typeface="Arial" panose="020B0604020202020204" pitchFamily="34" charset="0"/>
              <a:buChar char="•"/>
            </a:pPr>
            <a:r>
              <a:rPr lang="en-GB" b="1" dirty="0"/>
              <a:t>EU Regulatory framework for batteries</a:t>
            </a:r>
          </a:p>
          <a:p>
            <a:pPr marL="285750" indent="-285750">
              <a:buFont typeface="Arial" panose="020B0604020202020204" pitchFamily="34" charset="0"/>
              <a:buChar char="•"/>
            </a:pPr>
            <a:endParaRPr lang="en-BE" dirty="0"/>
          </a:p>
        </p:txBody>
      </p:sp>
      <p:sp>
        <p:nvSpPr>
          <p:cNvPr id="5" name="Espace réservé du pied de page 4">
            <a:extLst>
              <a:ext uri="{FF2B5EF4-FFF2-40B4-BE49-F238E27FC236}">
                <a16:creationId xmlns:a16="http://schemas.microsoft.com/office/drawing/2014/main" id="{201741D9-0C56-C173-7BC5-4391299E43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69A16F81-E02C-494A-D303-2CDA7FA75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8BD2993A-7895-9BEA-B5D5-9A9AA9F6E410}"/>
              </a:ext>
            </a:extLst>
          </p:cNvPr>
          <p:cNvSpPr txBox="1"/>
          <p:nvPr/>
        </p:nvSpPr>
        <p:spPr>
          <a:xfrm>
            <a:off x="5457524" y="5868988"/>
            <a:ext cx="6734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000000"/>
                </a:solidFill>
                <a:effectLst/>
                <a:uLnTx/>
                <a:uFillTx/>
                <a:latin typeface="Calibri" panose="020F0502020204030204"/>
                <a:ea typeface="+mn-ea"/>
                <a:cs typeface="+mn-cs"/>
              </a:rPr>
              <a:t>https://www.acea.auto/files/ACEA_Pocket_Guide_2021-2022.pdf</a:t>
            </a:r>
            <a:endParaRPr kumimoji="0" lang="en-B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Espace réservé du contenu 6">
            <a:extLst>
              <a:ext uri="{FF2B5EF4-FFF2-40B4-BE49-F238E27FC236}">
                <a16:creationId xmlns:a16="http://schemas.microsoft.com/office/drawing/2014/main" id="{3D342DAB-6873-B231-5790-190F01FB4BF9}"/>
              </a:ext>
            </a:extLst>
          </p:cNvPr>
          <p:cNvPicPr>
            <a:picLocks noGrp="1" noChangeAspect="1"/>
          </p:cNvPicPr>
          <p:nvPr>
            <p:ph idx="1"/>
          </p:nvPr>
        </p:nvPicPr>
        <p:blipFill>
          <a:blip r:embed="rId2"/>
          <a:stretch>
            <a:fillRect/>
          </a:stretch>
        </p:blipFill>
        <p:spPr>
          <a:xfrm>
            <a:off x="5183188" y="1378594"/>
            <a:ext cx="6172200" cy="4091286"/>
          </a:xfrm>
          <a:prstGeom prst="rect">
            <a:avLst/>
          </a:prstGeom>
        </p:spPr>
      </p:pic>
      <p:sp>
        <p:nvSpPr>
          <p:cNvPr id="3" name="Rectangle 2">
            <a:extLst>
              <a:ext uri="{FF2B5EF4-FFF2-40B4-BE49-F238E27FC236}">
                <a16:creationId xmlns:a16="http://schemas.microsoft.com/office/drawing/2014/main" id="{67D7262A-85AB-E81E-642F-E2B0D391D43C}"/>
              </a:ext>
            </a:extLst>
          </p:cNvPr>
          <p:cNvSpPr/>
          <p:nvPr/>
        </p:nvSpPr>
        <p:spPr>
          <a:xfrm>
            <a:off x="0" y="644962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3">
            <a:extLst>
              <a:ext uri="{FF2B5EF4-FFF2-40B4-BE49-F238E27FC236}">
                <a16:creationId xmlns:a16="http://schemas.microsoft.com/office/drawing/2014/main" id="{7CD4A7E7-2B9C-2607-0DC9-53C00ECE6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845" y="278232"/>
            <a:ext cx="1795096" cy="427783"/>
          </a:xfrm>
          <a:prstGeom prst="rect">
            <a:avLst/>
          </a:prstGeom>
        </p:spPr>
      </p:pic>
    </p:spTree>
    <p:extLst>
      <p:ext uri="{BB962C8B-B14F-4D97-AF65-F5344CB8AC3E}">
        <p14:creationId xmlns:p14="http://schemas.microsoft.com/office/powerpoint/2010/main" val="3053370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DC924DE8-9DA1-873F-CB76-B27D8A59AD55}"/>
              </a:ext>
            </a:extLst>
          </p:cNvPr>
          <p:cNvSpPr>
            <a:spLocks noGrp="1"/>
          </p:cNvSpPr>
          <p:nvPr>
            <p:ph type="title"/>
          </p:nvPr>
        </p:nvSpPr>
        <p:spPr/>
        <p:txBody>
          <a:bodyPr/>
          <a:lstStyle/>
          <a:p>
            <a:r>
              <a:rPr lang="en-GB" b="1" dirty="0">
                <a:solidFill>
                  <a:srgbClr val="002060"/>
                </a:solidFill>
              </a:rPr>
              <a:t>Electrification ongoing</a:t>
            </a:r>
          </a:p>
        </p:txBody>
      </p:sp>
      <p:pic>
        <p:nvPicPr>
          <p:cNvPr id="13" name="Espace réservé du contenu 12">
            <a:extLst>
              <a:ext uri="{FF2B5EF4-FFF2-40B4-BE49-F238E27FC236}">
                <a16:creationId xmlns:a16="http://schemas.microsoft.com/office/drawing/2014/main" id="{AAF671C5-8EE5-9C87-0717-D730A8BA2FC9}"/>
              </a:ext>
            </a:extLst>
          </p:cNvPr>
          <p:cNvPicPr>
            <a:picLocks noGrp="1" noChangeAspect="1"/>
          </p:cNvPicPr>
          <p:nvPr>
            <p:ph idx="1"/>
          </p:nvPr>
        </p:nvPicPr>
        <p:blipFill>
          <a:blip r:embed="rId2"/>
          <a:stretch>
            <a:fillRect/>
          </a:stretch>
        </p:blipFill>
        <p:spPr>
          <a:xfrm>
            <a:off x="5183188" y="1250580"/>
            <a:ext cx="6172200" cy="4347314"/>
          </a:xfrm>
        </p:spPr>
      </p:pic>
      <p:sp>
        <p:nvSpPr>
          <p:cNvPr id="11" name="Espace réservé du texte 10">
            <a:extLst>
              <a:ext uri="{FF2B5EF4-FFF2-40B4-BE49-F238E27FC236}">
                <a16:creationId xmlns:a16="http://schemas.microsoft.com/office/drawing/2014/main" id="{2D6A8230-A7F1-071D-0D2F-ED71D4096EA6}"/>
              </a:ext>
            </a:extLst>
          </p:cNvPr>
          <p:cNvSpPr>
            <a:spLocks noGrp="1"/>
          </p:cNvSpPr>
          <p:nvPr>
            <p:ph type="body" sz="half" idx="2"/>
          </p:nvPr>
        </p:nvSpPr>
        <p:spPr/>
        <p:txBody>
          <a:bodyPr/>
          <a:lstStyle/>
          <a:p>
            <a:pPr marL="285750" indent="-285750">
              <a:buFont typeface="Arial" panose="020B0604020202020204" pitchFamily="34" charset="0"/>
              <a:buChar char="•"/>
            </a:pPr>
            <a:r>
              <a:rPr lang="en-GB" dirty="0"/>
              <a:t>Electrified vehicles (BEVs+ HEVs + PHEVs) = 43% of new registrations in Q3 2022</a:t>
            </a:r>
          </a:p>
          <a:p>
            <a:pPr marL="285750" indent="-285750">
              <a:buFont typeface="Arial" panose="020B0604020202020204" pitchFamily="34" charset="0"/>
              <a:buChar char="•"/>
            </a:pPr>
            <a:r>
              <a:rPr lang="en-GB" dirty="0"/>
              <a:t>Diesel- and petrol-powered vehicles still dominate the market, with a combined share of 54.3%</a:t>
            </a:r>
          </a:p>
          <a:p>
            <a:pPr marL="285750" indent="-285750">
              <a:buFont typeface="Arial" panose="020B0604020202020204" pitchFamily="34" charset="0"/>
              <a:buChar char="•"/>
            </a:pPr>
            <a:r>
              <a:rPr lang="en-GB" dirty="0"/>
              <a:t>Electrified vehicles only a limited share of existing fleet (246.3 million cars on the road in total EU27 – 2020) : BEVs 0,5%, PHEV 0,6%, HEVs, 1,2%; </a:t>
            </a:r>
            <a:r>
              <a:rPr lang="en-GB" dirty="0">
                <a:hlinkClick r:id="rId3"/>
              </a:rPr>
              <a:t>https://www.acea.auto/files/ACEA-report-vehicles-in-use-europe-2022.pdf#page=14</a:t>
            </a:r>
            <a:r>
              <a:rPr lang="en-GB" dirty="0"/>
              <a:t>  </a:t>
            </a:r>
          </a:p>
        </p:txBody>
      </p:sp>
      <p:sp>
        <p:nvSpPr>
          <p:cNvPr id="5" name="Espace réservé du pied de page 4">
            <a:extLst>
              <a:ext uri="{FF2B5EF4-FFF2-40B4-BE49-F238E27FC236}">
                <a16:creationId xmlns:a16="http://schemas.microsoft.com/office/drawing/2014/main" id="{E0A06800-F91D-8B7D-EF02-04D53BE189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5D4752DC-E712-B2C1-9238-BDE3012830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410F922-DE76-CDE7-F75E-858573CD43A2}"/>
              </a:ext>
            </a:extLst>
          </p:cNvPr>
          <p:cNvSpPr/>
          <p:nvPr/>
        </p:nvSpPr>
        <p:spPr>
          <a:xfrm>
            <a:off x="0" y="644962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35AACBB3-42D6-0738-E6AB-C527993ADA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1845" y="146872"/>
            <a:ext cx="1795096" cy="427783"/>
          </a:xfrm>
          <a:prstGeom prst="rect">
            <a:avLst/>
          </a:prstGeom>
        </p:spPr>
      </p:pic>
    </p:spTree>
    <p:extLst>
      <p:ext uri="{BB962C8B-B14F-4D97-AF65-F5344CB8AC3E}">
        <p14:creationId xmlns:p14="http://schemas.microsoft.com/office/powerpoint/2010/main" val="53369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99EF-6F28-CD4C-BA4E-0A4D423D4E5A}"/>
              </a:ext>
            </a:extLst>
          </p:cNvPr>
          <p:cNvSpPr>
            <a:spLocks noGrp="1"/>
          </p:cNvSpPr>
          <p:nvPr>
            <p:ph type="title"/>
          </p:nvPr>
        </p:nvSpPr>
        <p:spPr>
          <a:xfrm>
            <a:off x="838200" y="609600"/>
            <a:ext cx="10515600" cy="1081088"/>
          </a:xfrm>
        </p:spPr>
        <p:txBody>
          <a:bodyPr/>
          <a:lstStyle/>
          <a:p>
            <a:r>
              <a:rPr lang="fr-BE" b="1" dirty="0" err="1">
                <a:solidFill>
                  <a:srgbClr val="C00000"/>
                </a:solidFill>
                <a:latin typeface="Calibri" panose="020F0502020204030204" pitchFamily="34" charset="0"/>
                <a:cs typeface="Calibri" panose="020F0502020204030204" pitchFamily="34" charset="0"/>
              </a:rPr>
              <a:t>Outline</a:t>
            </a:r>
            <a:endParaRPr lang="en-BE" b="1" dirty="0">
              <a:solidFill>
                <a:srgbClr val="C8372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8BA5A9C-DD9F-6143-B547-F6C89F069458}"/>
              </a:ext>
            </a:extLst>
          </p:cNvPr>
          <p:cNvSpPr>
            <a:spLocks noGrp="1"/>
          </p:cNvSpPr>
          <p:nvPr>
            <p:ph idx="1"/>
          </p:nvPr>
        </p:nvSpPr>
        <p:spPr>
          <a:xfrm>
            <a:off x="1130060" y="2454442"/>
            <a:ext cx="10515600" cy="3722521"/>
          </a:xfrm>
        </p:spPr>
        <p:txBody>
          <a:bodyPr>
            <a:normAutofit/>
          </a:bodyPr>
          <a:lstStyle/>
          <a:p>
            <a:pPr marL="514350" indent="-514350">
              <a:buClr>
                <a:srgbClr val="C00000"/>
              </a:buClr>
              <a:buFont typeface="+mj-lt"/>
              <a:buAutoNum type="arabicPeriod"/>
            </a:pPr>
            <a:r>
              <a:rPr lang="en-GB" b="1" dirty="0">
                <a:solidFill>
                  <a:srgbClr val="254A96"/>
                </a:solidFill>
              </a:rPr>
              <a:t>EU Industrial Policy &amp; Mobility ecosystem</a:t>
            </a:r>
          </a:p>
          <a:p>
            <a:pPr marL="514350" indent="-514350">
              <a:buClr>
                <a:srgbClr val="C00000"/>
              </a:buClr>
              <a:buFont typeface="+mj-lt"/>
              <a:buAutoNum type="arabicPeriod"/>
            </a:pPr>
            <a:r>
              <a:rPr lang="en-GB" b="1" dirty="0">
                <a:solidFill>
                  <a:srgbClr val="254A96"/>
                </a:solidFill>
              </a:rPr>
              <a:t>European Green Deal</a:t>
            </a:r>
          </a:p>
          <a:p>
            <a:pPr marL="514350" indent="-514350">
              <a:buClr>
                <a:srgbClr val="C00000"/>
              </a:buClr>
              <a:buFont typeface="+mj-lt"/>
              <a:buAutoNum type="arabicPeriod"/>
            </a:pPr>
            <a:r>
              <a:rPr lang="en-GB" b="1" dirty="0">
                <a:solidFill>
                  <a:srgbClr val="254A96"/>
                </a:solidFill>
              </a:rPr>
              <a:t>Trade &amp; Competition</a:t>
            </a:r>
          </a:p>
          <a:p>
            <a:pPr marL="514350" indent="-514350">
              <a:buClr>
                <a:srgbClr val="C00000"/>
              </a:buClr>
              <a:buFont typeface="+mj-lt"/>
              <a:buAutoNum type="arabicPeriod"/>
            </a:pPr>
            <a:r>
              <a:rPr lang="en-GB" b="1" dirty="0">
                <a:solidFill>
                  <a:srgbClr val="254A96"/>
                </a:solidFill>
              </a:rPr>
              <a:t>Skills</a:t>
            </a:r>
          </a:p>
          <a:p>
            <a:pPr marL="514350" indent="-514350">
              <a:buFont typeface="+mj-lt"/>
              <a:buAutoNum type="arabicPeriod"/>
            </a:pPr>
            <a:endParaRPr lang="en-GB" b="1" dirty="0"/>
          </a:p>
          <a:p>
            <a:pPr marL="514350" indent="-514350">
              <a:buFont typeface="+mj-lt"/>
              <a:buAutoNum type="arabicPeriod"/>
            </a:pPr>
            <a:endParaRPr lang="en-GB" b="1" dirty="0"/>
          </a:p>
        </p:txBody>
      </p:sp>
      <p:sp>
        <p:nvSpPr>
          <p:cNvPr id="9" name="Rectangle 8">
            <a:extLst>
              <a:ext uri="{FF2B5EF4-FFF2-40B4-BE49-F238E27FC236}">
                <a16:creationId xmlns:a16="http://schemas.microsoft.com/office/drawing/2014/main" id="{86457AC3-9E3E-4143-97E0-2967769B99C8}"/>
              </a:ext>
            </a:extLst>
          </p:cNvPr>
          <p:cNvSpPr/>
          <p:nvPr/>
        </p:nvSpPr>
        <p:spPr>
          <a:xfrm>
            <a:off x="0" y="644962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AD568B3-C6F1-3544-B8D0-AEA721D7C169}"/>
              </a:ext>
            </a:extLst>
          </p:cNvPr>
          <p:cNvPicPr>
            <a:picLocks noChangeAspect="1"/>
          </p:cNvPicPr>
          <p:nvPr/>
        </p:nvPicPr>
        <p:blipFill>
          <a:blip r:embed="rId2"/>
          <a:srcRect/>
          <a:stretch/>
        </p:blipFill>
        <p:spPr>
          <a:xfrm>
            <a:off x="9934712" y="190091"/>
            <a:ext cx="1419088" cy="335851"/>
          </a:xfrm>
          <a:prstGeom prst="rect">
            <a:avLst/>
          </a:prstGeom>
        </p:spPr>
      </p:pic>
      <p:sp>
        <p:nvSpPr>
          <p:cNvPr id="11" name="Footer Placeholder 3">
            <a:extLst>
              <a:ext uri="{FF2B5EF4-FFF2-40B4-BE49-F238E27FC236}">
                <a16:creationId xmlns:a16="http://schemas.microsoft.com/office/drawing/2014/main" id="{A2F0835B-00CB-A743-92E0-DFDBD80718E5}"/>
              </a:ext>
            </a:extLst>
          </p:cNvPr>
          <p:cNvSpPr>
            <a:spLocks noGrp="1"/>
          </p:cNvSpPr>
          <p:nvPr>
            <p:ph type="ftr" sz="quarter" idx="11"/>
          </p:nvPr>
        </p:nvSpPr>
        <p:spPr>
          <a:xfrm>
            <a:off x="850900" y="6430075"/>
            <a:ext cx="8431645" cy="4365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Slide Number Placeholder 4">
            <a:extLst>
              <a:ext uri="{FF2B5EF4-FFF2-40B4-BE49-F238E27FC236}">
                <a16:creationId xmlns:a16="http://schemas.microsoft.com/office/drawing/2014/main" id="{A5CEC37B-1D6D-3640-8688-07DE547E9A78}"/>
              </a:ext>
            </a:extLst>
          </p:cNvPr>
          <p:cNvSpPr>
            <a:spLocks noGrp="1"/>
          </p:cNvSpPr>
          <p:nvPr>
            <p:ph type="sldNum" sz="quarter" idx="12"/>
          </p:nvPr>
        </p:nvSpPr>
        <p:spPr>
          <a:xfrm>
            <a:off x="9150350" y="6421437"/>
            <a:ext cx="2203450" cy="4365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BE"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88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C28AF2B-D21D-5093-92EB-E0E37B4AEC0E}"/>
              </a:ext>
            </a:extLst>
          </p:cNvPr>
          <p:cNvSpPr>
            <a:spLocks noGrp="1"/>
          </p:cNvSpPr>
          <p:nvPr>
            <p:ph type="title"/>
          </p:nvPr>
        </p:nvSpPr>
        <p:spPr>
          <a:xfrm>
            <a:off x="962526" y="457200"/>
            <a:ext cx="3809499" cy="909587"/>
          </a:xfrm>
        </p:spPr>
        <p:txBody>
          <a:bodyPr/>
          <a:lstStyle/>
          <a:p>
            <a:r>
              <a:rPr lang="fr-BE" b="1" dirty="0">
                <a:solidFill>
                  <a:schemeClr val="tx2"/>
                </a:solidFill>
              </a:rPr>
              <a:t>Trends in automotive</a:t>
            </a:r>
            <a:endParaRPr lang="en-BE" b="1" dirty="0">
              <a:solidFill>
                <a:schemeClr val="tx2"/>
              </a:solidFill>
            </a:endParaRPr>
          </a:p>
        </p:txBody>
      </p:sp>
      <p:sp>
        <p:nvSpPr>
          <p:cNvPr id="8" name="Espace réservé du texte 7">
            <a:extLst>
              <a:ext uri="{FF2B5EF4-FFF2-40B4-BE49-F238E27FC236}">
                <a16:creationId xmlns:a16="http://schemas.microsoft.com/office/drawing/2014/main" id="{843A7FFC-90DE-8172-C918-12176223422F}"/>
              </a:ext>
            </a:extLst>
          </p:cNvPr>
          <p:cNvSpPr>
            <a:spLocks noGrp="1"/>
          </p:cNvSpPr>
          <p:nvPr>
            <p:ph type="body" sz="half" idx="2"/>
          </p:nvPr>
        </p:nvSpPr>
        <p:spPr>
          <a:xfrm>
            <a:off x="836612" y="1704431"/>
            <a:ext cx="3935413" cy="4164557"/>
          </a:xfrm>
        </p:spPr>
        <p:txBody>
          <a:bodyPr>
            <a:normAutofit fontScale="77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alpha val="60000"/>
                  </a:srgbClr>
                </a:solidFill>
                <a:effectLst/>
                <a:uLnTx/>
                <a:uFillTx/>
                <a:latin typeface="Calibri" panose="020F0502020204030204"/>
                <a:ea typeface="+mn-ea"/>
                <a:cs typeface="+mn-cs"/>
              </a:rPr>
              <a:t>Automation/robotisation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alpha val="60000"/>
                  </a:srgbClr>
                </a:solidFill>
                <a:effectLst/>
                <a:uLnTx/>
                <a:uFillTx/>
                <a:latin typeface="Calibri" panose="020F0502020204030204"/>
                <a:ea typeface="+mn-ea"/>
                <a:cs typeface="+mn-cs"/>
              </a:rPr>
              <a:t>Capital concentration: mergers and acquisitions, shared platforms, alliances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alpha val="60000"/>
                  </a:srgbClr>
                </a:solidFill>
                <a:effectLst/>
                <a:uLnTx/>
                <a:uFillTx/>
                <a:latin typeface="Calibri" panose="020F0502020204030204"/>
                <a:ea typeface="+mn-ea"/>
                <a:cs typeface="+mn-cs"/>
              </a:rPr>
              <a:t>Shifting profit sources: from volumes to IT and services (autonomous driving, connected vehicles, car sharing, data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alpha val="60000"/>
                  </a:srgbClr>
                </a:solidFill>
                <a:effectLst/>
                <a:uLnTx/>
                <a:uFillTx/>
                <a:latin typeface="Calibri" panose="020F0502020204030204"/>
                <a:ea typeface="+mn-ea"/>
                <a:cs typeface="+mn-cs"/>
              </a:rPr>
              <a:t>Digitalisation of sales and maintenance </a:t>
            </a:r>
            <a:r>
              <a:rPr kumimoji="0" lang="en-GB" sz="2000" b="0" i="0" u="none" strike="noStrike" kern="1200" cap="none" spc="0" normalizeH="0" baseline="0" noProof="0" dirty="0">
                <a:ln>
                  <a:noFill/>
                </a:ln>
                <a:solidFill>
                  <a:srgbClr val="000000">
                    <a:alpha val="60000"/>
                  </a:srgbClr>
                </a:solidFill>
                <a:effectLst/>
                <a:uLnTx/>
                <a:uFillTx/>
                <a:latin typeface="Calibri" panose="020F0502020204030204"/>
                <a:ea typeface="+mn-ea"/>
                <a:cs typeface="+mn-cs"/>
                <a:sym typeface="Wingdings" panose="05000000000000000000" pitchFamily="2" charset="2"/>
              </a:rPr>
              <a:t> </a:t>
            </a:r>
            <a:r>
              <a:rPr kumimoji="0" lang="en-GB" sz="2000" b="0" i="0" u="none" strike="noStrike" kern="1200" cap="none" spc="0" normalizeH="0" baseline="0" noProof="0" dirty="0">
                <a:ln>
                  <a:noFill/>
                </a:ln>
                <a:solidFill>
                  <a:srgbClr val="000000">
                    <a:alpha val="60000"/>
                  </a:srgbClr>
                </a:solidFill>
                <a:effectLst/>
                <a:uLnTx/>
                <a:uFillTx/>
                <a:latin typeface="Calibri" panose="020F0502020204030204"/>
                <a:ea typeface="+mn-ea"/>
                <a:cs typeface="+mn-cs"/>
              </a:rPr>
              <a:t>restructuring of dealer/repair networks (e.g. Stellantis « agency model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alpha val="60000"/>
                  </a:srgbClr>
                </a:solidFill>
                <a:effectLst/>
                <a:uLnTx/>
                <a:uFillTx/>
                <a:latin typeface="Calibri" panose="020F0502020204030204"/>
                <a:ea typeface="+mn-ea"/>
                <a:cs typeface="+mn-cs"/>
              </a:rPr>
              <a:t>Uncertainty regarding future sales volumes: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alpha val="60000"/>
                  </a:srgbClr>
                </a:solidFill>
                <a:effectLst/>
                <a:uLnTx/>
                <a:uFillTx/>
                <a:latin typeface="Calibri" panose="020F0502020204030204"/>
                <a:ea typeface="+mn-ea"/>
                <a:cs typeface="+mn-cs"/>
              </a:rPr>
              <a:t>Cost of new vehicles vs stagnating purchasing power (low wages, precariousness)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alpha val="60000"/>
                  </a:srgbClr>
                </a:solidFill>
                <a:effectLst/>
                <a:uLnTx/>
                <a:uFillTx/>
                <a:latin typeface="Calibri" panose="020F0502020204030204"/>
                <a:ea typeface="+mn-ea"/>
                <a:cs typeface="+mn-cs"/>
              </a:rPr>
              <a:t>Change in mobility patterns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100" dirty="0">
                <a:solidFill>
                  <a:srgbClr val="000000">
                    <a:alpha val="60000"/>
                  </a:srgbClr>
                </a:solidFill>
                <a:latin typeface="Calibri" panose="020F0502020204030204"/>
              </a:rPr>
              <a:t>Supply disruptions: chips, wires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100" dirty="0">
                <a:solidFill>
                  <a:srgbClr val="000000">
                    <a:alpha val="60000"/>
                  </a:srgbClr>
                </a:solidFill>
                <a:latin typeface="Calibri" panose="020F0502020204030204"/>
              </a:rPr>
              <a:t>Sales volumes decreasing but OEM’s turnover increasing (2021 vs 20</a:t>
            </a:r>
            <a:r>
              <a:rPr lang="fr-BE" sz="2100" dirty="0">
                <a:solidFill>
                  <a:srgbClr val="000000">
                    <a:alpha val="60000"/>
                  </a:srgbClr>
                </a:solidFill>
                <a:latin typeface="Calibri" panose="020F0502020204030204"/>
              </a:rPr>
              <a:t>)</a:t>
            </a:r>
          </a:p>
          <a:p>
            <a:endParaRPr lang="en-BE" dirty="0"/>
          </a:p>
        </p:txBody>
      </p:sp>
      <p:sp>
        <p:nvSpPr>
          <p:cNvPr id="2" name="Espace réservé du pied de page 1">
            <a:extLst>
              <a:ext uri="{FF2B5EF4-FFF2-40B4-BE49-F238E27FC236}">
                <a16:creationId xmlns:a16="http://schemas.microsoft.com/office/drawing/2014/main" id="{7353A789-9333-02CF-265C-C60C3D9110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358497F3-E5C2-85E2-EDCB-4397269D52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9" name="Espace réservé du contenu 8">
            <a:extLst>
              <a:ext uri="{FF2B5EF4-FFF2-40B4-BE49-F238E27FC236}">
                <a16:creationId xmlns:a16="http://schemas.microsoft.com/office/drawing/2014/main" id="{22655703-0152-E7DC-0E5F-20EE4F5390E7}"/>
              </a:ext>
            </a:extLst>
          </p:cNvPr>
          <p:cNvPicPr>
            <a:picLocks noGrp="1" noChangeAspect="1"/>
          </p:cNvPicPr>
          <p:nvPr>
            <p:ph idx="1"/>
          </p:nvPr>
        </p:nvPicPr>
        <p:blipFill>
          <a:blip r:embed="rId2"/>
          <a:stretch>
            <a:fillRect/>
          </a:stretch>
        </p:blipFill>
        <p:spPr>
          <a:xfrm>
            <a:off x="5183188" y="1677499"/>
            <a:ext cx="6172200" cy="3493476"/>
          </a:xfrm>
          <a:prstGeom prst="rect">
            <a:avLst/>
          </a:prstGeom>
        </p:spPr>
      </p:pic>
      <p:sp>
        <p:nvSpPr>
          <p:cNvPr id="10" name="Rectangle 9">
            <a:extLst>
              <a:ext uri="{FF2B5EF4-FFF2-40B4-BE49-F238E27FC236}">
                <a16:creationId xmlns:a16="http://schemas.microsoft.com/office/drawing/2014/main" id="{F3082F82-74D7-18D7-DEDA-F3778BA994A0}"/>
              </a:ext>
            </a:extLst>
          </p:cNvPr>
          <p:cNvSpPr/>
          <p:nvPr/>
        </p:nvSpPr>
        <p:spPr>
          <a:xfrm>
            <a:off x="0" y="6450313"/>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3" descr="Une image contenant horloge, signe&#10;&#10;Description générée automatiquement">
            <a:extLst>
              <a:ext uri="{FF2B5EF4-FFF2-40B4-BE49-F238E27FC236}">
                <a16:creationId xmlns:a16="http://schemas.microsoft.com/office/drawing/2014/main" id="{CEC0FCDE-5E49-89A1-745A-BEC060817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7244" y="243308"/>
            <a:ext cx="1795096" cy="427783"/>
          </a:xfrm>
          <a:prstGeom prst="rect">
            <a:avLst/>
          </a:prstGeom>
        </p:spPr>
      </p:pic>
      <p:sp>
        <p:nvSpPr>
          <p:cNvPr id="12" name="ZoneTexte 11">
            <a:extLst>
              <a:ext uri="{FF2B5EF4-FFF2-40B4-BE49-F238E27FC236}">
                <a16:creationId xmlns:a16="http://schemas.microsoft.com/office/drawing/2014/main" id="{261D36ED-AD68-58F4-B8D5-589D50D6494D}"/>
              </a:ext>
            </a:extLst>
          </p:cNvPr>
          <p:cNvSpPr txBox="1"/>
          <p:nvPr/>
        </p:nvSpPr>
        <p:spPr>
          <a:xfrm>
            <a:off x="5255394" y="5466338"/>
            <a:ext cx="64585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https://ifr.org/ifr-press-releases/news/us-robot-density-in-car-industry-ranks-7th-worldwide</a:t>
            </a:r>
            <a:r>
              <a:rPr kumimoji="0" lang="fr-BE" sz="1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B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94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A41D9-2CB9-1865-B9AB-DE3787B0F2D4}"/>
              </a:ext>
            </a:extLst>
          </p:cNvPr>
          <p:cNvSpPr>
            <a:spLocks noGrp="1"/>
          </p:cNvSpPr>
          <p:nvPr>
            <p:ph type="title"/>
          </p:nvPr>
        </p:nvSpPr>
        <p:spPr/>
        <p:txBody>
          <a:bodyPr/>
          <a:lstStyle/>
          <a:p>
            <a:r>
              <a:rPr lang="en-GB" b="1" dirty="0">
                <a:solidFill>
                  <a:schemeClr val="tx2"/>
                </a:solidFill>
              </a:rPr>
              <a:t>3. Trade and competition</a:t>
            </a:r>
          </a:p>
        </p:txBody>
      </p:sp>
      <p:sp>
        <p:nvSpPr>
          <p:cNvPr id="4" name="Espace réservé du texte 3">
            <a:extLst>
              <a:ext uri="{FF2B5EF4-FFF2-40B4-BE49-F238E27FC236}">
                <a16:creationId xmlns:a16="http://schemas.microsoft.com/office/drawing/2014/main" id="{14AC6993-F5AC-30C6-DEED-BD3535FEEFBD}"/>
              </a:ext>
            </a:extLst>
          </p:cNvPr>
          <p:cNvSpPr>
            <a:spLocks noGrp="1"/>
          </p:cNvSpPr>
          <p:nvPr>
            <p:ph type="body" sz="half" idx="2"/>
          </p:nvPr>
        </p:nvSpPr>
        <p:spPr/>
        <p:txBody>
          <a:bodyPr>
            <a:normAutofit fontScale="85000" lnSpcReduction="20000"/>
          </a:bodyPr>
          <a:lstStyle/>
          <a:p>
            <a:pPr marL="285750" indent="-285750">
              <a:buFont typeface="Arial" panose="020B0604020202020204" pitchFamily="34" charset="0"/>
              <a:buChar char="•"/>
            </a:pPr>
            <a:r>
              <a:rPr lang="en-GB" dirty="0"/>
              <a:t>Global level playing field and due diligence are issues in all 4 sectors</a:t>
            </a:r>
          </a:p>
          <a:p>
            <a:pPr marL="285750" indent="-285750">
              <a:buFont typeface="Arial" panose="020B0604020202020204" pitchFamily="34" charset="0"/>
              <a:buChar char="•"/>
            </a:pPr>
            <a:r>
              <a:rPr lang="en-GB" dirty="0"/>
              <a:t>Europe forecasts to import 800 k Chinese built cars by 2025 </a:t>
            </a:r>
            <a:r>
              <a:rPr lang="en-GB" dirty="0">
                <a:sym typeface="Wingdings" panose="05000000000000000000" pitchFamily="2" charset="2"/>
              </a:rPr>
              <a:t> EU could become  a net importer of cars by 2025 (PWC 2022)</a:t>
            </a:r>
          </a:p>
          <a:p>
            <a:pPr marL="285750" indent="-285750">
              <a:buFont typeface="Arial" panose="020B0604020202020204" pitchFamily="34" charset="0"/>
              <a:buChar char="•"/>
            </a:pPr>
            <a:r>
              <a:rPr lang="en-GB" dirty="0">
                <a:sym typeface="Wingdings" panose="05000000000000000000" pitchFamily="2" charset="2"/>
              </a:rPr>
              <a:t>US </a:t>
            </a:r>
            <a:r>
              <a:rPr lang="en-GB" b="1" dirty="0">
                <a:sym typeface="Wingdings" panose="05000000000000000000" pitchFamily="2" charset="2"/>
              </a:rPr>
              <a:t>Inflation Reduction Act</a:t>
            </a:r>
          </a:p>
          <a:p>
            <a:pPr marL="742950" lvl="1" indent="-285750">
              <a:buFont typeface="Arial" panose="020B0604020202020204" pitchFamily="34" charset="0"/>
              <a:buChar char="•"/>
            </a:pPr>
            <a:r>
              <a:rPr lang="en-GB" dirty="0">
                <a:sym typeface="Wingdings" panose="05000000000000000000" pitchFamily="2" charset="2"/>
              </a:rPr>
              <a:t>Massive incentives to attract green tech investments </a:t>
            </a:r>
          </a:p>
          <a:p>
            <a:pPr marL="742950" lvl="1" indent="-285750">
              <a:buFont typeface="Arial" panose="020B0604020202020204" pitchFamily="34" charset="0"/>
              <a:buChar char="•"/>
            </a:pPr>
            <a:r>
              <a:rPr lang="en-GB" dirty="0">
                <a:sym typeface="Wingdings" panose="05000000000000000000" pitchFamily="2" charset="2"/>
              </a:rPr>
              <a:t>Clean Vehicle Credit up to 7,5k USD for EVs assembled in North America</a:t>
            </a:r>
          </a:p>
          <a:p>
            <a:pPr marL="742950" lvl="1" indent="-285750">
              <a:buFont typeface="Arial" panose="020B0604020202020204" pitchFamily="34" charset="0"/>
              <a:buChar char="•"/>
            </a:pPr>
            <a:r>
              <a:rPr lang="en-GB" dirty="0">
                <a:sym typeface="Wingdings" panose="05000000000000000000" pitchFamily="2" charset="2"/>
              </a:rPr>
              <a:t>Sourcing requirements for batteries prohibiting components coming from « problematic countries »</a:t>
            </a:r>
          </a:p>
          <a:p>
            <a:pPr marL="285750" indent="-285750">
              <a:buFont typeface="Arial" panose="020B0604020202020204" pitchFamily="34" charset="0"/>
              <a:buChar char="•"/>
            </a:pPr>
            <a:r>
              <a:rPr lang="en-GB" dirty="0">
                <a:sym typeface="Wingdings" panose="05000000000000000000" pitchFamily="2" charset="2"/>
              </a:rPr>
              <a:t>Battery supply chain: « </a:t>
            </a:r>
            <a:r>
              <a:rPr lang="en-GB" dirty="0"/>
              <a:t>China produces three-quarters of all lithium-ion batteries and is home to 70% of production capacity for cathodes and 85% for anodes</a:t>
            </a:r>
            <a:r>
              <a:rPr lang="en-GB" dirty="0">
                <a:sym typeface="Wingdings" panose="05000000000000000000" pitchFamily="2" charset="2"/>
              </a:rPr>
              <a:t> » (IEA 2022)</a:t>
            </a:r>
          </a:p>
          <a:p>
            <a:pPr marL="285750" indent="-285750">
              <a:buFont typeface="Arial" panose="020B0604020202020204" pitchFamily="34" charset="0"/>
              <a:buChar char="•"/>
            </a:pPr>
            <a:r>
              <a:rPr lang="en-GB" dirty="0">
                <a:sym typeface="Wingdings" panose="05000000000000000000" pitchFamily="2" charset="2"/>
              </a:rPr>
              <a:t>Foreign State-owned compagnies  EU Regulation</a:t>
            </a:r>
          </a:p>
          <a:p>
            <a:pPr marL="285750" indent="-285750">
              <a:buFont typeface="Arial" panose="020B0604020202020204" pitchFamily="34" charset="0"/>
              <a:buChar char="•"/>
            </a:pPr>
            <a:endParaRPr lang="en-BE" dirty="0"/>
          </a:p>
        </p:txBody>
      </p:sp>
      <p:sp>
        <p:nvSpPr>
          <p:cNvPr id="5" name="Espace réservé du pied de page 4">
            <a:extLst>
              <a:ext uri="{FF2B5EF4-FFF2-40B4-BE49-F238E27FC236}">
                <a16:creationId xmlns:a16="http://schemas.microsoft.com/office/drawing/2014/main" id="{664A6113-48A7-DA16-1ECC-050B3119C0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604BE2EB-F55E-8FC9-BC1F-28A936773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Espace réservé du contenu 6">
            <a:extLst>
              <a:ext uri="{FF2B5EF4-FFF2-40B4-BE49-F238E27FC236}">
                <a16:creationId xmlns:a16="http://schemas.microsoft.com/office/drawing/2014/main" id="{8BEB64D7-C4EB-03FB-2D15-0F6261CDA58A}"/>
              </a:ext>
            </a:extLst>
          </p:cNvPr>
          <p:cNvPicPr>
            <a:picLocks noGrp="1" noChangeAspect="1"/>
          </p:cNvPicPr>
          <p:nvPr>
            <p:ph idx="1"/>
          </p:nvPr>
        </p:nvPicPr>
        <p:blipFill>
          <a:blip r:embed="rId2"/>
          <a:stretch>
            <a:fillRect/>
          </a:stretch>
        </p:blipFill>
        <p:spPr>
          <a:xfrm>
            <a:off x="5183188" y="1646987"/>
            <a:ext cx="6172200" cy="3554501"/>
          </a:xfrm>
          <a:prstGeom prst="rect">
            <a:avLst/>
          </a:prstGeom>
        </p:spPr>
      </p:pic>
      <p:pic>
        <p:nvPicPr>
          <p:cNvPr id="8" name="Picture 3" descr="Une image contenant horloge, signe&#10;&#10;Description générée automatiquement">
            <a:extLst>
              <a:ext uri="{FF2B5EF4-FFF2-40B4-BE49-F238E27FC236}">
                <a16:creationId xmlns:a16="http://schemas.microsoft.com/office/drawing/2014/main" id="{51E57809-7869-A4A6-ECCB-D9B1F418AB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354" y="5889178"/>
            <a:ext cx="1795096" cy="427783"/>
          </a:xfrm>
          <a:prstGeom prst="rect">
            <a:avLst/>
          </a:prstGeom>
        </p:spPr>
      </p:pic>
      <p:sp>
        <p:nvSpPr>
          <p:cNvPr id="9" name="Rectangle 8">
            <a:extLst>
              <a:ext uri="{FF2B5EF4-FFF2-40B4-BE49-F238E27FC236}">
                <a16:creationId xmlns:a16="http://schemas.microsoft.com/office/drawing/2014/main" id="{7FEF8996-6239-86FC-6C41-721944374BC9}"/>
              </a:ext>
            </a:extLst>
          </p:cNvPr>
          <p:cNvSpPr/>
          <p:nvPr/>
        </p:nvSpPr>
        <p:spPr>
          <a:xfrm>
            <a:off x="0" y="642143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76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A011503-CFD7-B4CE-D04A-CA05D121E212}"/>
              </a:ext>
            </a:extLst>
          </p:cNvPr>
          <p:cNvSpPr>
            <a:spLocks noGrp="1"/>
          </p:cNvSpPr>
          <p:nvPr>
            <p:ph type="title"/>
          </p:nvPr>
        </p:nvSpPr>
        <p:spPr>
          <a:xfrm>
            <a:off x="1136428" y="627564"/>
            <a:ext cx="7474172" cy="1325563"/>
          </a:xfrm>
        </p:spPr>
        <p:txBody>
          <a:bodyPr>
            <a:normAutofit/>
          </a:bodyPr>
          <a:lstStyle/>
          <a:p>
            <a:r>
              <a:rPr lang="fr-BE" dirty="0"/>
              <a:t>EU </a:t>
            </a:r>
            <a:r>
              <a:rPr lang="fr-BE" dirty="0" err="1"/>
              <a:t>Regulation</a:t>
            </a:r>
            <a:r>
              <a:rPr lang="fr-BE" dirty="0"/>
              <a:t> on </a:t>
            </a:r>
            <a:r>
              <a:rPr lang="fr-BE" dirty="0" err="1"/>
              <a:t>foreign</a:t>
            </a:r>
            <a:r>
              <a:rPr lang="fr-BE" dirty="0"/>
              <a:t> subsidies</a:t>
            </a:r>
            <a:endParaRPr lang="en-BE" dirty="0"/>
          </a:p>
        </p:txBody>
      </p:sp>
      <p:sp>
        <p:nvSpPr>
          <p:cNvPr id="8" name="Espace réservé du contenu 7">
            <a:extLst>
              <a:ext uri="{FF2B5EF4-FFF2-40B4-BE49-F238E27FC236}">
                <a16:creationId xmlns:a16="http://schemas.microsoft.com/office/drawing/2014/main" id="{71DC70AE-06BA-8425-AB01-C00E1950684B}"/>
              </a:ext>
            </a:extLst>
          </p:cNvPr>
          <p:cNvSpPr>
            <a:spLocks noGrp="1"/>
          </p:cNvSpPr>
          <p:nvPr>
            <p:ph idx="1"/>
          </p:nvPr>
        </p:nvSpPr>
        <p:spPr>
          <a:xfrm>
            <a:off x="1136429" y="2278173"/>
            <a:ext cx="6467867" cy="3450613"/>
          </a:xfrm>
        </p:spPr>
        <p:txBody>
          <a:bodyPr anchor="ctr">
            <a:normAutofit/>
          </a:bodyPr>
          <a:lstStyle/>
          <a:p>
            <a:pPr>
              <a:buFont typeface="Arial" panose="020B0604020202020204" pitchFamily="34" charset="0"/>
              <a:buChar char="•"/>
            </a:pPr>
            <a:r>
              <a:rPr lang="en-GB" sz="1500"/>
              <a:t>A notification-based tool to investigate </a:t>
            </a:r>
            <a:r>
              <a:rPr lang="en-GB" sz="1500" b="1"/>
              <a:t>concentrations</a:t>
            </a:r>
            <a:r>
              <a:rPr lang="en-GB" sz="1500"/>
              <a:t> involving a financial contribution by a non-EU government, where the acquired company, one of the merging parties or the joint venture generates an EU turnover of at least €500 million and the transaction involves a foreign financial contribution of at least €50 million;</a:t>
            </a:r>
          </a:p>
          <a:p>
            <a:pPr>
              <a:buFont typeface="Arial" panose="020B0604020202020204" pitchFamily="34" charset="0"/>
              <a:buChar char="•"/>
            </a:pPr>
            <a:r>
              <a:rPr lang="en-GB" sz="1500"/>
              <a:t>A notification-based tool to investigate </a:t>
            </a:r>
            <a:r>
              <a:rPr lang="en-GB" sz="1500" b="1"/>
              <a:t>bids in public procurements</a:t>
            </a:r>
            <a:r>
              <a:rPr lang="en-GB" sz="1500"/>
              <a:t> involving a financial contribution by a non-EU government, where the estimated contract value is at least €250 million and the bid involves a foreign financial contribution of at least €4 million per third country; and</a:t>
            </a:r>
          </a:p>
          <a:p>
            <a:pPr>
              <a:buFont typeface="Arial" panose="020B0604020202020204" pitchFamily="34" charset="0"/>
              <a:buChar char="•"/>
            </a:pPr>
            <a:r>
              <a:rPr lang="en-GB" sz="1500"/>
              <a:t>A general tool to investigate </a:t>
            </a:r>
            <a:r>
              <a:rPr lang="en-GB" sz="1500" b="1"/>
              <a:t>all other market situations</a:t>
            </a:r>
            <a:r>
              <a:rPr lang="en-GB" sz="1500"/>
              <a:t>, where the Commission can start a review on its own initiative (ex-officio) or it request an ad-hoc notification for smaller concentrations and public procurement procedures.</a:t>
            </a:r>
          </a:p>
          <a:p>
            <a:endParaRPr lang="en-BE" sz="1500"/>
          </a:p>
        </p:txBody>
      </p:sp>
      <p:sp>
        <p:nvSpPr>
          <p:cNvPr id="5" name="Espace réservé du pied de page 4">
            <a:extLst>
              <a:ext uri="{FF2B5EF4-FFF2-40B4-BE49-F238E27FC236}">
                <a16:creationId xmlns:a16="http://schemas.microsoft.com/office/drawing/2014/main" id="{C6A590FD-1712-8689-F31D-DC4C55A8711B}"/>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GB" sz="1050">
                <a:solidFill>
                  <a:schemeClr val="tx1">
                    <a:lumMod val="75000"/>
                    <a:lumOff val="25000"/>
                  </a:schemeClr>
                </a:solidFill>
              </a:rPr>
              <a:t>Presentation title</a:t>
            </a:r>
            <a:endParaRPr lang="en-BE" sz="1050">
              <a:solidFill>
                <a:schemeClr val="tx1">
                  <a:lumMod val="75000"/>
                  <a:lumOff val="25000"/>
                </a:schemeClr>
              </a:solidFill>
            </a:endParaRPr>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8A6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3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Une image contenant horloge, signe&#10;&#10;Description générée automatiquement">
            <a:extLst>
              <a:ext uri="{FF2B5EF4-FFF2-40B4-BE49-F238E27FC236}">
                <a16:creationId xmlns:a16="http://schemas.microsoft.com/office/drawing/2014/main" id="{8DA6F9DD-398E-88D4-6D28-9FA62D3EB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54700"/>
            <a:ext cx="1462088" cy="348599"/>
          </a:xfrm>
          <a:prstGeom prst="rect">
            <a:avLst/>
          </a:prstGeom>
        </p:spPr>
      </p:pic>
      <p:sp>
        <p:nvSpPr>
          <p:cNvPr id="6" name="Espace réservé du numéro de diapositive 5">
            <a:extLst>
              <a:ext uri="{FF2B5EF4-FFF2-40B4-BE49-F238E27FC236}">
                <a16:creationId xmlns:a16="http://schemas.microsoft.com/office/drawing/2014/main" id="{4F929426-693C-3D00-5B69-421225FD09EA}"/>
              </a:ext>
            </a:extLst>
          </p:cNvPr>
          <p:cNvSpPr>
            <a:spLocks noGrp="1"/>
          </p:cNvSpPr>
          <p:nvPr>
            <p:ph type="sldNum" sz="quarter" idx="12"/>
          </p:nvPr>
        </p:nvSpPr>
        <p:spPr>
          <a:xfrm>
            <a:off x="10341428" y="6356350"/>
            <a:ext cx="1012371" cy="365125"/>
          </a:xfrm>
        </p:spPr>
        <p:txBody>
          <a:bodyPr>
            <a:normAutofit/>
          </a:bodyPr>
          <a:lstStyle/>
          <a:p>
            <a:pPr>
              <a:spcAft>
                <a:spcPts val="600"/>
              </a:spcAft>
            </a:pPr>
            <a:fld id="{73A0EEE5-D7C8-134E-8566-B8063E6CCBBD}" type="slidenum">
              <a:rPr lang="fr-BE">
                <a:solidFill>
                  <a:srgbClr val="FFFFFF"/>
                </a:solidFill>
              </a:rPr>
              <a:pPr>
                <a:spcAft>
                  <a:spcPts val="600"/>
                </a:spcAft>
              </a:pPr>
              <a:t>22</a:t>
            </a:fld>
            <a:endParaRPr lang="fr-BE">
              <a:solidFill>
                <a:srgbClr val="FFFFFF"/>
              </a:solidFill>
            </a:endParaRPr>
          </a:p>
        </p:txBody>
      </p:sp>
      <p:sp>
        <p:nvSpPr>
          <p:cNvPr id="3" name="Rectangle 2">
            <a:extLst>
              <a:ext uri="{FF2B5EF4-FFF2-40B4-BE49-F238E27FC236}">
                <a16:creationId xmlns:a16="http://schemas.microsoft.com/office/drawing/2014/main" id="{81907FAC-A387-22E0-5B21-6E2D7B690B52}"/>
              </a:ext>
            </a:extLst>
          </p:cNvPr>
          <p:cNvSpPr/>
          <p:nvPr/>
        </p:nvSpPr>
        <p:spPr>
          <a:xfrm>
            <a:off x="0" y="642143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078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6E7F0-7AE8-4D35-D6C4-887690C9ADBE}"/>
              </a:ext>
            </a:extLst>
          </p:cNvPr>
          <p:cNvSpPr>
            <a:spLocks noGrp="1"/>
          </p:cNvSpPr>
          <p:nvPr>
            <p:ph type="title"/>
          </p:nvPr>
        </p:nvSpPr>
        <p:spPr>
          <a:xfrm>
            <a:off x="1136428" y="627564"/>
            <a:ext cx="7474172" cy="1325563"/>
          </a:xfrm>
        </p:spPr>
        <p:txBody>
          <a:bodyPr>
            <a:normAutofit/>
          </a:bodyPr>
          <a:lstStyle/>
          <a:p>
            <a:r>
              <a:rPr lang="fr-BE" b="1">
                <a:solidFill>
                  <a:srgbClr val="002060"/>
                </a:solidFill>
              </a:rPr>
              <a:t>4. Skills</a:t>
            </a:r>
            <a:endParaRPr lang="en-BE" b="1" dirty="0">
              <a:solidFill>
                <a:srgbClr val="002060"/>
              </a:solidFill>
            </a:endParaRPr>
          </a:p>
        </p:txBody>
      </p:sp>
      <p:sp>
        <p:nvSpPr>
          <p:cNvPr id="3" name="Espace réservé du contenu 2">
            <a:extLst>
              <a:ext uri="{FF2B5EF4-FFF2-40B4-BE49-F238E27FC236}">
                <a16:creationId xmlns:a16="http://schemas.microsoft.com/office/drawing/2014/main" id="{A4E46404-6B04-6B9C-C9C9-C8F80D61AF02}"/>
              </a:ext>
            </a:extLst>
          </p:cNvPr>
          <p:cNvSpPr>
            <a:spLocks noGrp="1"/>
          </p:cNvSpPr>
          <p:nvPr>
            <p:ph idx="1"/>
          </p:nvPr>
        </p:nvSpPr>
        <p:spPr>
          <a:xfrm>
            <a:off x="1136429" y="2278173"/>
            <a:ext cx="6467867" cy="3450613"/>
          </a:xfrm>
        </p:spPr>
        <p:txBody>
          <a:bodyPr anchor="ctr">
            <a:normAutofit/>
          </a:bodyPr>
          <a:lstStyle/>
          <a:p>
            <a:r>
              <a:rPr lang="fr-BE" sz="2400"/>
              <a:t>Rail supply –Staffer</a:t>
            </a:r>
          </a:p>
          <a:p>
            <a:r>
              <a:rPr lang="fr-BE" sz="2400"/>
              <a:t>Automotive Skills Alliance</a:t>
            </a:r>
          </a:p>
          <a:p>
            <a:r>
              <a:rPr lang="fr-BE" sz="2400"/>
              <a:t>Pact for skills for European shipbuilding</a:t>
            </a:r>
          </a:p>
          <a:p>
            <a:r>
              <a:rPr lang="fr-BE" sz="2400"/>
              <a:t>Pact for skills for Defense and Aerospace</a:t>
            </a:r>
            <a:endParaRPr lang="en-BE" sz="2400"/>
          </a:p>
        </p:txBody>
      </p:sp>
      <p:sp>
        <p:nvSpPr>
          <p:cNvPr id="4" name="Espace réservé du pied de page 3">
            <a:extLst>
              <a:ext uri="{FF2B5EF4-FFF2-40B4-BE49-F238E27FC236}">
                <a16:creationId xmlns:a16="http://schemas.microsoft.com/office/drawing/2014/main" id="{34EC2DC6-4123-ACE8-E110-9C1CE050045F}"/>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GB" sz="1050">
                <a:solidFill>
                  <a:schemeClr val="tx1">
                    <a:lumMod val="75000"/>
                    <a:lumOff val="25000"/>
                  </a:schemeClr>
                </a:solidFill>
              </a:rPr>
              <a:t>Presentation title</a:t>
            </a:r>
            <a:endParaRPr lang="en-BE" sz="1050">
              <a:solidFill>
                <a:schemeClr val="tx1">
                  <a:lumMod val="75000"/>
                  <a:lumOff val="25000"/>
                </a:schemeClr>
              </a:solidFill>
            </a:endParaRP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8A6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3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Une image contenant horloge, signe&#10;&#10;Description générée automatiquement">
            <a:extLst>
              <a:ext uri="{FF2B5EF4-FFF2-40B4-BE49-F238E27FC236}">
                <a16:creationId xmlns:a16="http://schemas.microsoft.com/office/drawing/2014/main" id="{47C2E7E7-5479-DB8F-4F87-7A088A20E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54700"/>
            <a:ext cx="1462088" cy="348599"/>
          </a:xfrm>
          <a:prstGeom prst="rect">
            <a:avLst/>
          </a:prstGeom>
        </p:spPr>
      </p:pic>
      <p:sp>
        <p:nvSpPr>
          <p:cNvPr id="5" name="Espace réservé du numéro de diapositive 4">
            <a:extLst>
              <a:ext uri="{FF2B5EF4-FFF2-40B4-BE49-F238E27FC236}">
                <a16:creationId xmlns:a16="http://schemas.microsoft.com/office/drawing/2014/main" id="{43F7DB26-4B06-DF1A-082C-1F2C7BFB5C9F}"/>
              </a:ext>
            </a:extLst>
          </p:cNvPr>
          <p:cNvSpPr>
            <a:spLocks noGrp="1"/>
          </p:cNvSpPr>
          <p:nvPr>
            <p:ph type="sldNum" sz="quarter" idx="12"/>
          </p:nvPr>
        </p:nvSpPr>
        <p:spPr>
          <a:xfrm>
            <a:off x="10341428" y="6356350"/>
            <a:ext cx="1012371" cy="365125"/>
          </a:xfrm>
        </p:spPr>
        <p:txBody>
          <a:bodyPr>
            <a:normAutofit/>
          </a:bodyPr>
          <a:lstStyle/>
          <a:p>
            <a:pPr>
              <a:spcAft>
                <a:spcPts val="600"/>
              </a:spcAft>
            </a:pPr>
            <a:fld id="{73A0EEE5-D7C8-134E-8566-B8063E6CCBBD}" type="slidenum">
              <a:rPr lang="fr-BE">
                <a:solidFill>
                  <a:srgbClr val="FFFFFF"/>
                </a:solidFill>
              </a:rPr>
              <a:pPr>
                <a:spcAft>
                  <a:spcPts val="600"/>
                </a:spcAft>
              </a:pPr>
              <a:t>23</a:t>
            </a:fld>
            <a:endParaRPr lang="fr-BE">
              <a:solidFill>
                <a:srgbClr val="FFFFFF"/>
              </a:solidFill>
            </a:endParaRPr>
          </a:p>
        </p:txBody>
      </p:sp>
      <p:sp>
        <p:nvSpPr>
          <p:cNvPr id="6" name="Rectangle 5">
            <a:extLst>
              <a:ext uri="{FF2B5EF4-FFF2-40B4-BE49-F238E27FC236}">
                <a16:creationId xmlns:a16="http://schemas.microsoft.com/office/drawing/2014/main" id="{0CEE1B9D-7164-EA8C-348E-A070EBF5483E}"/>
              </a:ext>
            </a:extLst>
          </p:cNvPr>
          <p:cNvSpPr/>
          <p:nvPr/>
        </p:nvSpPr>
        <p:spPr>
          <a:xfrm>
            <a:off x="0" y="642143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387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16F4B0B-DC55-BF57-C377-505B5C496B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787D313F-2F11-7FD5-F447-87E384C513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596463F2-E3DA-DB5F-BCC7-F70D875AEFBE}"/>
              </a:ext>
            </a:extLst>
          </p:cNvPr>
          <p:cNvPicPr>
            <a:picLocks noChangeAspect="1"/>
          </p:cNvPicPr>
          <p:nvPr/>
        </p:nvPicPr>
        <p:blipFill>
          <a:blip r:embed="rId2"/>
          <a:stretch>
            <a:fillRect/>
          </a:stretch>
        </p:blipFill>
        <p:spPr>
          <a:xfrm>
            <a:off x="3738562" y="1071562"/>
            <a:ext cx="4714875" cy="4714875"/>
          </a:xfrm>
          <a:prstGeom prst="rect">
            <a:avLst/>
          </a:prstGeom>
        </p:spPr>
      </p:pic>
    </p:spTree>
    <p:extLst>
      <p:ext uri="{BB962C8B-B14F-4D97-AF65-F5344CB8AC3E}">
        <p14:creationId xmlns:p14="http://schemas.microsoft.com/office/powerpoint/2010/main" val="56224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FA9C73C-493E-F886-C29C-60897543E4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23967F68-A8F8-CDFF-40B6-90D87DF895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2800EA03-4C0E-9939-4818-423C286D3CF7}"/>
              </a:ext>
            </a:extLst>
          </p:cNvPr>
          <p:cNvPicPr>
            <a:picLocks noChangeAspect="1"/>
          </p:cNvPicPr>
          <p:nvPr/>
        </p:nvPicPr>
        <p:blipFill>
          <a:blip r:embed="rId2"/>
          <a:stretch>
            <a:fillRect/>
          </a:stretch>
        </p:blipFill>
        <p:spPr>
          <a:xfrm>
            <a:off x="1870982" y="0"/>
            <a:ext cx="8450036" cy="6858000"/>
          </a:xfrm>
          <a:prstGeom prst="rect">
            <a:avLst/>
          </a:prstGeom>
        </p:spPr>
      </p:pic>
    </p:spTree>
    <p:extLst>
      <p:ext uri="{BB962C8B-B14F-4D97-AF65-F5344CB8AC3E}">
        <p14:creationId xmlns:p14="http://schemas.microsoft.com/office/powerpoint/2010/main" val="256288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37EA1176-4FE1-4BBA-9FD5-E5AB634C0172}"/>
              </a:ext>
            </a:extLst>
          </p:cNvPr>
          <p:cNvSpPr>
            <a:spLocks noGrp="1"/>
          </p:cNvSpPr>
          <p:nvPr>
            <p:ph idx="1"/>
          </p:nvPr>
        </p:nvSpPr>
        <p:spPr>
          <a:xfrm>
            <a:off x="838200" y="1323029"/>
            <a:ext cx="10515600" cy="4351338"/>
          </a:xfrm>
        </p:spPr>
        <p:txBody>
          <a:bodyPr>
            <a:normAutofit fontScale="85000" lnSpcReduction="20000"/>
          </a:bodyPr>
          <a:lstStyle/>
          <a:p>
            <a:pPr marL="0" indent="0">
              <a:buNone/>
            </a:pPr>
            <a:r>
              <a:rPr lang="fr-BE" b="1" dirty="0"/>
              <a:t>EU 2020 </a:t>
            </a:r>
            <a:r>
              <a:rPr lang="fr-BE" b="1" dirty="0" err="1"/>
              <a:t>Industrial</a:t>
            </a:r>
            <a:r>
              <a:rPr lang="fr-BE" b="1" dirty="0"/>
              <a:t> </a:t>
            </a:r>
            <a:r>
              <a:rPr lang="fr-BE" b="1" dirty="0" err="1"/>
              <a:t>Strategy</a:t>
            </a:r>
            <a:r>
              <a:rPr lang="fr-BE" dirty="0"/>
              <a:t>: « A new </a:t>
            </a:r>
            <a:r>
              <a:rPr lang="fr-BE" dirty="0" err="1"/>
              <a:t>industrial</a:t>
            </a:r>
            <a:r>
              <a:rPr lang="fr-BE" dirty="0"/>
              <a:t> </a:t>
            </a:r>
            <a:r>
              <a:rPr lang="fr-BE" dirty="0" err="1"/>
              <a:t>startegy</a:t>
            </a:r>
            <a:r>
              <a:rPr lang="fr-BE" dirty="0"/>
              <a:t> for Europe »</a:t>
            </a:r>
          </a:p>
          <a:p>
            <a:pPr lvl="1"/>
            <a:r>
              <a:rPr lang="fr-BE" dirty="0"/>
              <a:t>Focus on </a:t>
            </a:r>
            <a:r>
              <a:rPr lang="fr-BE" b="1" dirty="0" err="1"/>
              <a:t>twin</a:t>
            </a:r>
            <a:r>
              <a:rPr lang="fr-BE" b="1" dirty="0"/>
              <a:t> </a:t>
            </a:r>
            <a:r>
              <a:rPr lang="fr-BE" b="1" dirty="0" err="1"/>
              <a:t>climate</a:t>
            </a:r>
            <a:r>
              <a:rPr lang="fr-BE" b="1" dirty="0"/>
              <a:t> and digital transitions</a:t>
            </a:r>
          </a:p>
          <a:p>
            <a:pPr lvl="1"/>
            <a:r>
              <a:rPr lang="fr-BE" dirty="0"/>
              <a:t>Concept of « </a:t>
            </a:r>
            <a:r>
              <a:rPr lang="fr-BE" b="1" dirty="0"/>
              <a:t>Open </a:t>
            </a:r>
            <a:r>
              <a:rPr lang="fr-BE" b="1" dirty="0" err="1"/>
              <a:t>strategic</a:t>
            </a:r>
            <a:r>
              <a:rPr lang="fr-BE" b="1" dirty="0"/>
              <a:t> </a:t>
            </a:r>
            <a:r>
              <a:rPr lang="fr-BE" b="1" dirty="0" err="1"/>
              <a:t>autonomy</a:t>
            </a:r>
            <a:r>
              <a:rPr lang="fr-BE" b="1" dirty="0"/>
              <a:t> </a:t>
            </a:r>
            <a:r>
              <a:rPr lang="fr-BE" dirty="0"/>
              <a:t>»</a:t>
            </a:r>
          </a:p>
          <a:p>
            <a:pPr lvl="1"/>
            <a:r>
              <a:rPr lang="fr-BE" b="1" dirty="0" err="1"/>
              <a:t>Industrial</a:t>
            </a:r>
            <a:r>
              <a:rPr lang="fr-BE" b="1" dirty="0"/>
              <a:t> </a:t>
            </a:r>
            <a:r>
              <a:rPr lang="fr-BE" b="1" dirty="0" err="1"/>
              <a:t>Ecosystems</a:t>
            </a:r>
            <a:r>
              <a:rPr lang="fr-BE" b="1" dirty="0"/>
              <a:t> </a:t>
            </a:r>
            <a:r>
              <a:rPr lang="fr-BE" dirty="0"/>
              <a:t>(i.e. all </a:t>
            </a:r>
            <a:r>
              <a:rPr lang="fr-BE" dirty="0" err="1"/>
              <a:t>players</a:t>
            </a:r>
            <a:r>
              <a:rPr lang="fr-BE" dirty="0"/>
              <a:t> </a:t>
            </a:r>
            <a:r>
              <a:rPr lang="fr-BE" dirty="0" err="1"/>
              <a:t>within</a:t>
            </a:r>
            <a:r>
              <a:rPr lang="fr-BE" dirty="0"/>
              <a:t> a value </a:t>
            </a:r>
            <a:r>
              <a:rPr lang="fr-BE" dirty="0" err="1"/>
              <a:t>chain</a:t>
            </a:r>
            <a:r>
              <a:rPr lang="fr-BE" dirty="0"/>
              <a:t>) </a:t>
            </a:r>
          </a:p>
          <a:p>
            <a:pPr lvl="1"/>
            <a:r>
              <a:rPr lang="fr-BE" dirty="0"/>
              <a:t>Long </a:t>
            </a:r>
            <a:r>
              <a:rPr lang="fr-BE" dirty="0" err="1"/>
              <a:t>list</a:t>
            </a:r>
            <a:r>
              <a:rPr lang="fr-BE" dirty="0"/>
              <a:t> of actions in a </a:t>
            </a:r>
            <a:r>
              <a:rPr lang="fr-BE" dirty="0" err="1"/>
              <a:t>wide</a:t>
            </a:r>
            <a:r>
              <a:rPr lang="fr-BE" dirty="0"/>
              <a:t> </a:t>
            </a:r>
            <a:r>
              <a:rPr lang="fr-BE" dirty="0" err="1"/>
              <a:t>variety</a:t>
            </a:r>
            <a:r>
              <a:rPr lang="fr-BE" dirty="0"/>
              <a:t> of </a:t>
            </a:r>
            <a:r>
              <a:rPr lang="fr-BE" dirty="0" err="1"/>
              <a:t>domains</a:t>
            </a:r>
            <a:r>
              <a:rPr lang="fr-BE" dirty="0"/>
              <a:t>: </a:t>
            </a:r>
            <a:r>
              <a:rPr lang="fr-BE" dirty="0" err="1"/>
              <a:t>energy</a:t>
            </a:r>
            <a:r>
              <a:rPr lang="fr-BE" dirty="0"/>
              <a:t>, </a:t>
            </a:r>
            <a:r>
              <a:rPr lang="fr-BE" dirty="0" err="1"/>
              <a:t>circular</a:t>
            </a:r>
            <a:r>
              <a:rPr lang="fr-BE" dirty="0"/>
              <a:t> </a:t>
            </a:r>
            <a:r>
              <a:rPr lang="fr-BE" dirty="0" err="1"/>
              <a:t>economy</a:t>
            </a:r>
            <a:r>
              <a:rPr lang="fr-BE" dirty="0"/>
              <a:t> and </a:t>
            </a:r>
            <a:r>
              <a:rPr lang="fr-BE" dirty="0" err="1"/>
              <a:t>raw</a:t>
            </a:r>
            <a:r>
              <a:rPr lang="fr-BE" dirty="0"/>
              <a:t> </a:t>
            </a:r>
            <a:r>
              <a:rPr lang="fr-BE" dirty="0" err="1"/>
              <a:t>material</a:t>
            </a:r>
            <a:r>
              <a:rPr lang="fr-BE" dirty="0"/>
              <a:t>, </a:t>
            </a:r>
            <a:r>
              <a:rPr lang="fr-BE" dirty="0" err="1"/>
              <a:t>trade</a:t>
            </a:r>
            <a:r>
              <a:rPr lang="fr-BE" dirty="0"/>
              <a:t>, </a:t>
            </a:r>
            <a:r>
              <a:rPr lang="fr-BE" dirty="0" err="1"/>
              <a:t>foreign</a:t>
            </a:r>
            <a:r>
              <a:rPr lang="fr-BE" dirty="0"/>
              <a:t> subsidies, </a:t>
            </a:r>
            <a:r>
              <a:rPr lang="fr-BE" dirty="0" err="1"/>
              <a:t>competition</a:t>
            </a:r>
            <a:r>
              <a:rPr lang="fr-BE" dirty="0"/>
              <a:t> </a:t>
            </a:r>
            <a:r>
              <a:rPr lang="fr-BE" dirty="0" err="1"/>
              <a:t>law</a:t>
            </a:r>
            <a:r>
              <a:rPr lang="fr-BE" dirty="0"/>
              <a:t>, </a:t>
            </a:r>
            <a:r>
              <a:rPr lang="fr-BE" dirty="0" err="1"/>
              <a:t>internal</a:t>
            </a:r>
            <a:r>
              <a:rPr lang="fr-BE" dirty="0"/>
              <a:t> </a:t>
            </a:r>
            <a:r>
              <a:rPr lang="fr-BE" dirty="0" err="1"/>
              <a:t>market</a:t>
            </a:r>
            <a:r>
              <a:rPr lang="fr-BE" dirty="0"/>
              <a:t>, </a:t>
            </a:r>
            <a:r>
              <a:rPr lang="fr-BE" dirty="0" err="1"/>
              <a:t>skills</a:t>
            </a:r>
            <a:r>
              <a:rPr lang="fr-BE" dirty="0"/>
              <a:t>, data </a:t>
            </a:r>
            <a:r>
              <a:rPr lang="fr-BE" dirty="0" err="1"/>
              <a:t>strategy</a:t>
            </a:r>
            <a:r>
              <a:rPr lang="fr-BE" dirty="0"/>
              <a:t>, Just transition, capital </a:t>
            </a:r>
            <a:r>
              <a:rPr lang="fr-BE" dirty="0" err="1"/>
              <a:t>market</a:t>
            </a:r>
            <a:r>
              <a:rPr lang="fr-BE" dirty="0"/>
              <a:t>…</a:t>
            </a:r>
          </a:p>
          <a:p>
            <a:pPr lvl="1"/>
            <a:r>
              <a:rPr lang="fr-BE" b="1" dirty="0" err="1"/>
              <a:t>Industrial</a:t>
            </a:r>
            <a:r>
              <a:rPr lang="fr-BE" b="1" dirty="0"/>
              <a:t> Forum </a:t>
            </a:r>
            <a:r>
              <a:rPr lang="fr-BE" dirty="0"/>
              <a:t>to </a:t>
            </a:r>
            <a:r>
              <a:rPr lang="en-GB" dirty="0"/>
              <a:t>support the development of transition pathways and the analysis of strategic dependencies</a:t>
            </a:r>
            <a:r>
              <a:rPr lang="fr-BE" dirty="0"/>
              <a:t> </a:t>
            </a:r>
          </a:p>
          <a:p>
            <a:pPr marL="0" indent="0">
              <a:buNone/>
            </a:pPr>
            <a:r>
              <a:rPr lang="fr-BE" b="1" dirty="0"/>
              <a:t>2021 update</a:t>
            </a:r>
            <a:r>
              <a:rPr lang="fr-BE" dirty="0"/>
              <a:t> of the EU </a:t>
            </a:r>
            <a:r>
              <a:rPr lang="fr-BE" dirty="0" err="1"/>
              <a:t>Industrial</a:t>
            </a:r>
            <a:r>
              <a:rPr lang="fr-BE" dirty="0"/>
              <a:t> </a:t>
            </a:r>
            <a:r>
              <a:rPr lang="fr-BE" dirty="0" err="1"/>
              <a:t>Strategy</a:t>
            </a:r>
            <a:endParaRPr lang="fr-BE" dirty="0"/>
          </a:p>
          <a:p>
            <a:pPr lvl="1"/>
            <a:r>
              <a:rPr lang="fr-BE" dirty="0"/>
              <a:t>Focus on </a:t>
            </a:r>
            <a:r>
              <a:rPr lang="fr-BE" b="1" dirty="0"/>
              <a:t>post </a:t>
            </a:r>
            <a:r>
              <a:rPr lang="fr-BE" b="1" dirty="0" err="1"/>
              <a:t>pandemic</a:t>
            </a:r>
            <a:r>
              <a:rPr lang="fr-BE" b="1" dirty="0"/>
              <a:t> </a:t>
            </a:r>
            <a:r>
              <a:rPr lang="fr-BE" b="1" dirty="0" err="1"/>
              <a:t>recovery</a:t>
            </a:r>
            <a:r>
              <a:rPr lang="fr-BE" b="1" dirty="0"/>
              <a:t> </a:t>
            </a:r>
            <a:r>
              <a:rPr lang="fr-BE" dirty="0"/>
              <a:t>« </a:t>
            </a:r>
            <a:r>
              <a:rPr lang="fr-BE" i="1" dirty="0"/>
              <a:t>t</a:t>
            </a:r>
            <a:r>
              <a:rPr lang="en-GB" i="1" dirty="0"/>
              <a:t>o learn the lessons of the crisis, strengthen our economic resilience and accelerate the twin transition while preserving and creating jobs</a:t>
            </a:r>
            <a:r>
              <a:rPr lang="en-GB" dirty="0"/>
              <a:t>”</a:t>
            </a:r>
          </a:p>
          <a:p>
            <a:pPr lvl="1"/>
            <a:r>
              <a:rPr lang="en-GB" dirty="0"/>
              <a:t>Analytical basis</a:t>
            </a:r>
          </a:p>
          <a:p>
            <a:pPr lvl="2"/>
            <a:r>
              <a:rPr lang="en-GB" b="1" dirty="0"/>
              <a:t>Annual Single Market Report </a:t>
            </a:r>
            <a:r>
              <a:rPr lang="en-GB" dirty="0"/>
              <a:t>– 1: analysis and SOP for 14 ecosystems</a:t>
            </a:r>
          </a:p>
          <a:p>
            <a:pPr lvl="2"/>
            <a:r>
              <a:rPr lang="en-GB" dirty="0"/>
              <a:t>Initial analysis of the </a:t>
            </a:r>
            <a:r>
              <a:rPr lang="en-GB" b="1" dirty="0"/>
              <a:t>EU’s strategic dependencies and capacities</a:t>
            </a:r>
          </a:p>
          <a:p>
            <a:pPr lvl="1"/>
            <a:r>
              <a:rPr lang="en-GB" dirty="0"/>
              <a:t>Process to </a:t>
            </a:r>
            <a:r>
              <a:rPr lang="en-GB" b="1" dirty="0"/>
              <a:t>co-create 14 transition pathways</a:t>
            </a:r>
          </a:p>
          <a:p>
            <a:pPr lvl="1"/>
            <a:endParaRPr lang="fr-BE" dirty="0"/>
          </a:p>
          <a:p>
            <a:pPr lvl="1"/>
            <a:endParaRPr lang="fr-BE" dirty="0"/>
          </a:p>
          <a:p>
            <a:endParaRPr lang="en-BE" dirty="0"/>
          </a:p>
        </p:txBody>
      </p:sp>
      <p:sp>
        <p:nvSpPr>
          <p:cNvPr id="4" name="Espace réservé du pied de page 3">
            <a:extLst>
              <a:ext uri="{FF2B5EF4-FFF2-40B4-BE49-F238E27FC236}">
                <a16:creationId xmlns:a16="http://schemas.microsoft.com/office/drawing/2014/main" id="{4FA83B25-CA3A-470D-81E5-4547F90F52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9A9E3F3A-5C12-445B-8194-FA1E19C9B3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8" name="Picture 9">
            <a:extLst>
              <a:ext uri="{FF2B5EF4-FFF2-40B4-BE49-F238E27FC236}">
                <a16:creationId xmlns:a16="http://schemas.microsoft.com/office/drawing/2014/main" id="{C065721C-9C4E-4BBC-9B0C-0D6C0CA501E8}"/>
              </a:ext>
            </a:extLst>
          </p:cNvPr>
          <p:cNvPicPr>
            <a:picLocks noChangeAspect="1"/>
          </p:cNvPicPr>
          <p:nvPr/>
        </p:nvPicPr>
        <p:blipFill>
          <a:blip r:embed="rId2"/>
          <a:srcRect/>
          <a:stretch/>
        </p:blipFill>
        <p:spPr>
          <a:xfrm>
            <a:off x="9934712" y="190091"/>
            <a:ext cx="1419088" cy="335851"/>
          </a:xfrm>
          <a:prstGeom prst="rect">
            <a:avLst/>
          </a:prstGeom>
        </p:spPr>
      </p:pic>
      <p:sp>
        <p:nvSpPr>
          <p:cNvPr id="9" name="Rectangle 8">
            <a:extLst>
              <a:ext uri="{FF2B5EF4-FFF2-40B4-BE49-F238E27FC236}">
                <a16:creationId xmlns:a16="http://schemas.microsoft.com/office/drawing/2014/main" id="{590B4A1C-8C47-4624-8DF7-8FA45CF7DFB2}"/>
              </a:ext>
            </a:extLst>
          </p:cNvPr>
          <p:cNvSpPr/>
          <p:nvPr/>
        </p:nvSpPr>
        <p:spPr>
          <a:xfrm>
            <a:off x="0" y="642143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itre 10">
            <a:extLst>
              <a:ext uri="{FF2B5EF4-FFF2-40B4-BE49-F238E27FC236}">
                <a16:creationId xmlns:a16="http://schemas.microsoft.com/office/drawing/2014/main" id="{AF976CB7-D515-4EAD-B075-4CC52593B0C9}"/>
              </a:ext>
            </a:extLst>
          </p:cNvPr>
          <p:cNvSpPr txBox="1">
            <a:spLocks noGrp="1"/>
          </p:cNvSpPr>
          <p:nvPr>
            <p:ph type="title"/>
          </p:nvPr>
        </p:nvSpPr>
        <p:spPr>
          <a:xfrm>
            <a:off x="647618" y="354174"/>
            <a:ext cx="9996638" cy="1255728"/>
          </a:xfrm>
          <a:prstGeom prst="rect">
            <a:avLst/>
          </a:prstGeom>
          <a:noFill/>
        </p:spPr>
        <p:txBody>
          <a:bodyPr wrap="square" rtlCol="0">
            <a:spAutoFit/>
          </a:bodyPr>
          <a:lstStyle/>
          <a:p>
            <a:pPr marL="342900" indent="-342900">
              <a:buFont typeface="+mj-lt"/>
              <a:buAutoNum type="arabicPeriod"/>
            </a:pPr>
            <a:r>
              <a:rPr lang="en-GB" sz="4000" b="1" dirty="0">
                <a:solidFill>
                  <a:srgbClr val="254A96"/>
                </a:solidFill>
              </a:rPr>
              <a:t>Mobility ecosystem</a:t>
            </a:r>
          </a:p>
          <a:p>
            <a:pPr marL="342900" indent="-342900">
              <a:buFont typeface="+mj-lt"/>
              <a:buAutoNum type="arabicPeriod"/>
            </a:pPr>
            <a:endParaRPr lang="en-BE" dirty="0"/>
          </a:p>
        </p:txBody>
      </p:sp>
    </p:spTree>
    <p:extLst>
      <p:ext uri="{BB962C8B-B14F-4D97-AF65-F5344CB8AC3E}">
        <p14:creationId xmlns:p14="http://schemas.microsoft.com/office/powerpoint/2010/main" val="87538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14521" y="66470"/>
            <a:ext cx="394007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004494"/>
                </a:solidFill>
                <a:effectLst/>
                <a:uLnTx/>
                <a:uFillTx/>
                <a:latin typeface="Helvetica" panose="020B0604020202020204" pitchFamily="34" charset="0"/>
                <a:ea typeface="+mn-ea"/>
                <a:cs typeface="Helvetica" panose="020B0604020202020204" pitchFamily="34" charset="0"/>
              </a:rPr>
              <a:t>14 Industrial Ecosystems in Europe </a:t>
            </a:r>
            <a:endParaRPr kumimoji="0" lang="en-IE" sz="2400" b="0" i="0" u="none" strike="noStrike" kern="1200" cap="none" spc="0" normalizeH="0" baseline="0" noProof="0" dirty="0">
              <a:ln>
                <a:noFill/>
              </a:ln>
              <a:solidFill>
                <a:srgbClr val="004494"/>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004494"/>
              </a:solidFill>
              <a:effectLst/>
              <a:uLnTx/>
              <a:uFillTx/>
              <a:latin typeface="Helvetica" panose="020B0604020202020204" pitchFamily="34" charset="0"/>
              <a:ea typeface="+mn-ea"/>
              <a:cs typeface="Helvetica" panose="020B0604020202020204" pitchFamily="34" charset="0"/>
            </a:endParaRPr>
          </a:p>
        </p:txBody>
      </p:sp>
      <p:graphicFrame>
        <p:nvGraphicFramePr>
          <p:cNvPr id="4" name="Diagram 3"/>
          <p:cNvGraphicFramePr/>
          <p:nvPr/>
        </p:nvGraphicFramePr>
        <p:xfrm>
          <a:off x="1405921" y="440811"/>
          <a:ext cx="9348653" cy="5932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3491126" y="2779017"/>
            <a:ext cx="100652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1" i="0" u="none" strike="noStrike" kern="1200" cap="none" spc="0" normalizeH="0" baseline="0" noProof="0" dirty="0">
                <a:ln>
                  <a:noFill/>
                </a:ln>
                <a:solidFill>
                  <a:srgbClr val="FFFFFF"/>
                </a:solidFill>
                <a:effectLst/>
                <a:uLnTx/>
                <a:uFillTx/>
                <a:latin typeface="Arial"/>
                <a:ea typeface="+mn-ea"/>
                <a:cs typeface="+mn-cs"/>
              </a:rPr>
              <a:t>Construction</a:t>
            </a:r>
            <a:endParaRPr kumimoji="0" lang="en-US" sz="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20" name="TextBox 19"/>
          <p:cNvSpPr txBox="1"/>
          <p:nvPr/>
        </p:nvSpPr>
        <p:spPr>
          <a:xfrm>
            <a:off x="5083444" y="66470"/>
            <a:ext cx="3006211" cy="769441"/>
          </a:xfrm>
          <a:prstGeom prst="rect">
            <a:avLst/>
          </a:prstGeom>
          <a:noFill/>
        </p:spPr>
        <p:txBody>
          <a:bodyPr wrap="square" rtlCol="0">
            <a:spAutoFit/>
          </a:bodyPr>
          <a:lstStyle/>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Passenger transport and travel</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Hotels, short term accommodation</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Restaurants and catering</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Events, theme parks</a:t>
            </a:r>
          </a:p>
        </p:txBody>
      </p:sp>
      <p:sp>
        <p:nvSpPr>
          <p:cNvPr id="21" name="TextBox 20"/>
          <p:cNvSpPr txBox="1"/>
          <p:nvPr/>
        </p:nvSpPr>
        <p:spPr>
          <a:xfrm>
            <a:off x="166723" y="2386232"/>
            <a:ext cx="3752323" cy="769441"/>
          </a:xfrm>
          <a:prstGeom prst="rect">
            <a:avLst/>
          </a:prstGeom>
          <a:noFill/>
        </p:spPr>
        <p:txBody>
          <a:bodyPr wrap="square" rtlCol="0">
            <a:spAutoFit/>
          </a:bodyPr>
          <a:lstStyle/>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Building of residential and non-residential estates</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Building of roads and railways,</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Building of utilities and civil engineering</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Associated activates</a:t>
            </a:r>
          </a:p>
        </p:txBody>
      </p:sp>
      <p:sp>
        <p:nvSpPr>
          <p:cNvPr id="23" name="TextBox 22"/>
          <p:cNvSpPr txBox="1"/>
          <p:nvPr/>
        </p:nvSpPr>
        <p:spPr>
          <a:xfrm>
            <a:off x="8089655" y="4383188"/>
            <a:ext cx="3471943" cy="769441"/>
          </a:xfrm>
          <a:prstGeom prst="rect">
            <a:avLst/>
          </a:prstGeom>
          <a:noFill/>
        </p:spPr>
        <p:txBody>
          <a:bodyPr wrap="square" rtlCol="0">
            <a:spAutoFit/>
          </a:bodyPr>
          <a:lstStyle/>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Production of motor vehicles, ships and trains, and accessories</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Their repair and maintenance</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Transport</a:t>
            </a:r>
          </a:p>
        </p:txBody>
      </p:sp>
      <p:sp>
        <p:nvSpPr>
          <p:cNvPr id="24" name="TextBox 23"/>
          <p:cNvSpPr txBox="1"/>
          <p:nvPr/>
        </p:nvSpPr>
        <p:spPr>
          <a:xfrm>
            <a:off x="7362080" y="871681"/>
            <a:ext cx="3407737" cy="600164"/>
          </a:xfrm>
          <a:prstGeom prst="rect">
            <a:avLst/>
          </a:prstGeom>
          <a:noFill/>
        </p:spPr>
        <p:txBody>
          <a:bodyPr wrap="square" rtlCol="0">
            <a:spAutoFit/>
          </a:bodyPr>
          <a:lstStyle/>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Newspapers, books and periodicals</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Motion picture, video and television</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Radio and music</a:t>
            </a:r>
          </a:p>
        </p:txBody>
      </p:sp>
      <p:sp>
        <p:nvSpPr>
          <p:cNvPr id="25" name="TextBox 24"/>
          <p:cNvSpPr txBox="1"/>
          <p:nvPr/>
        </p:nvSpPr>
        <p:spPr>
          <a:xfrm>
            <a:off x="8425068" y="2646258"/>
            <a:ext cx="3038059" cy="430887"/>
          </a:xfrm>
          <a:prstGeom prst="rect">
            <a:avLst/>
          </a:prstGeom>
          <a:noFill/>
        </p:spPr>
        <p:txBody>
          <a:bodyPr wrap="square" rtlCol="0">
            <a:spAutoFit/>
          </a:bodyPr>
          <a:lstStyle/>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Production of textiles, wearing</a:t>
            </a:r>
            <a:br>
              <a:rPr kumimoji="0" lang="en-IE" sz="1100" b="0" i="0" u="none" strike="noStrike" kern="1200" cap="none" spc="0" normalizeH="0" baseline="0" noProof="0" dirty="0">
                <a:ln>
                  <a:noFill/>
                </a:ln>
                <a:solidFill>
                  <a:srgbClr val="4D4D4D"/>
                </a:solidFill>
                <a:effectLst/>
                <a:uLnTx/>
                <a:uFillTx/>
                <a:latin typeface="Arial"/>
                <a:ea typeface="+mn-ea"/>
                <a:cs typeface="+mn-cs"/>
              </a:rPr>
            </a:br>
            <a:r>
              <a:rPr kumimoji="0" lang="en-IE" sz="1100" b="0" i="0" u="none" strike="noStrike" kern="1200" cap="none" spc="0" normalizeH="0" baseline="0" noProof="0" dirty="0">
                <a:ln>
                  <a:noFill/>
                </a:ln>
                <a:solidFill>
                  <a:srgbClr val="4D4D4D"/>
                </a:solidFill>
                <a:effectLst/>
                <a:uLnTx/>
                <a:uFillTx/>
                <a:latin typeface="Arial"/>
                <a:ea typeface="+mn-ea"/>
                <a:cs typeface="+mn-cs"/>
              </a:rPr>
              <a:t>apparel, footwear, leather and, jewellery </a:t>
            </a:r>
          </a:p>
        </p:txBody>
      </p:sp>
      <p:sp>
        <p:nvSpPr>
          <p:cNvPr id="26" name="TextBox 25"/>
          <p:cNvSpPr txBox="1"/>
          <p:nvPr/>
        </p:nvSpPr>
        <p:spPr>
          <a:xfrm>
            <a:off x="8578705" y="3447391"/>
            <a:ext cx="3238373" cy="769441"/>
          </a:xfrm>
          <a:prstGeom prst="rect">
            <a:avLst/>
          </a:prstGeom>
          <a:noFill/>
        </p:spPr>
        <p:txBody>
          <a:bodyPr wrap="square" rtlCol="0">
            <a:spAutoFit/>
          </a:bodyPr>
          <a:lstStyle/>
          <a:p>
            <a:pPr marL="171450" marR="0" lvl="0" indent="-793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Raw starting materials (semiconductor wafers)</a:t>
            </a:r>
          </a:p>
          <a:p>
            <a:pPr marL="171450" marR="0" lvl="0" indent="-793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Semiconductor manufacturing tools</a:t>
            </a:r>
          </a:p>
          <a:p>
            <a:pPr marL="171450" marR="0" lvl="0" indent="-793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Design and manufacturing of semiconductor components</a:t>
            </a:r>
          </a:p>
        </p:txBody>
      </p:sp>
      <p:sp>
        <p:nvSpPr>
          <p:cNvPr id="27" name="TextBox 26"/>
          <p:cNvSpPr txBox="1"/>
          <p:nvPr/>
        </p:nvSpPr>
        <p:spPr>
          <a:xfrm>
            <a:off x="262446" y="3286848"/>
            <a:ext cx="3355538" cy="1107996"/>
          </a:xfrm>
          <a:prstGeom prst="rect">
            <a:avLst/>
          </a:prstGeom>
          <a:noFill/>
        </p:spPr>
        <p:txBody>
          <a:bodyPr wrap="square" rtlCol="0">
            <a:spAutoFit/>
          </a:bodyPr>
          <a:lstStyle/>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000000"/>
                </a:solidFill>
                <a:effectLst/>
                <a:uLnTx/>
                <a:uFillTx/>
                <a:latin typeface="Calibri" panose="020F0502020204030204"/>
                <a:ea typeface="+mn-ea"/>
                <a:cs typeface="+mn-cs"/>
              </a:rPr>
              <a:t>Telecommunications</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000000"/>
                </a:solidFill>
                <a:effectLst/>
                <a:uLnTx/>
                <a:uFillTx/>
                <a:latin typeface="Calibri" panose="020F0502020204030204"/>
                <a:ea typeface="+mn-ea"/>
                <a:cs typeface="+mn-cs"/>
              </a:rPr>
              <a:t>Software publishing, computer programming and consultancy</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000000"/>
                </a:solidFill>
                <a:effectLst/>
                <a:uLnTx/>
                <a:uFillTx/>
                <a:latin typeface="Calibri" panose="020F0502020204030204"/>
                <a:ea typeface="+mn-ea"/>
                <a:cs typeface="+mn-cs"/>
              </a:rPr>
              <a:t>Data processing, hosting, web portals</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000000"/>
                </a:solidFill>
                <a:effectLst/>
                <a:uLnTx/>
                <a:uFillTx/>
                <a:latin typeface="Calibri" panose="020F0502020204030204"/>
                <a:ea typeface="+mn-ea"/>
                <a:cs typeface="+mn-cs"/>
              </a:rPr>
              <a:t>Manufacturing of computers, communication equipment and consumer electronics</a:t>
            </a:r>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TextBox 27"/>
          <p:cNvSpPr txBox="1"/>
          <p:nvPr/>
        </p:nvSpPr>
        <p:spPr>
          <a:xfrm>
            <a:off x="824458" y="4465744"/>
            <a:ext cx="3413051" cy="769441"/>
          </a:xfrm>
          <a:prstGeom prst="rect">
            <a:avLst/>
          </a:prstGeom>
          <a:noFill/>
        </p:spPr>
        <p:txBody>
          <a:bodyPr wrap="square" rtlCol="0">
            <a:spAutoFit/>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Pharmaceuticals and other medical products</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Personal protective equipment</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Medical services, hospitals, nursing homes, residential care</a:t>
            </a:r>
          </a:p>
        </p:txBody>
      </p:sp>
      <p:sp>
        <p:nvSpPr>
          <p:cNvPr id="30" name="TextBox 29"/>
          <p:cNvSpPr txBox="1"/>
          <p:nvPr/>
        </p:nvSpPr>
        <p:spPr>
          <a:xfrm>
            <a:off x="2381373" y="5389785"/>
            <a:ext cx="2473223" cy="430887"/>
          </a:xfrm>
          <a:prstGeom prst="rect">
            <a:avLst/>
          </a:prstGeom>
          <a:noFill/>
        </p:spPr>
        <p:txBody>
          <a:bodyPr wrap="square" rtlCol="0">
            <a:spAutoFit/>
          </a:bodyPr>
          <a:lstStyle/>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Calibri" panose="020F0502020204030204"/>
                <a:ea typeface="+mn-ea"/>
                <a:cs typeface="+mn-cs"/>
              </a:rPr>
              <a:t>Plant and animal production</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Calibri" panose="020F0502020204030204"/>
                <a:ea typeface="+mn-ea"/>
                <a:cs typeface="+mn-cs"/>
              </a:rPr>
              <a:t>Processing of food</a:t>
            </a:r>
          </a:p>
        </p:txBody>
      </p:sp>
      <p:sp>
        <p:nvSpPr>
          <p:cNvPr id="32" name="TextBox 31"/>
          <p:cNvSpPr txBox="1"/>
          <p:nvPr/>
        </p:nvSpPr>
        <p:spPr>
          <a:xfrm>
            <a:off x="4791189" y="6045756"/>
            <a:ext cx="3028967" cy="600164"/>
          </a:xfrm>
          <a:prstGeom prst="rect">
            <a:avLst/>
          </a:prstGeom>
          <a:noFill/>
        </p:spPr>
        <p:txBody>
          <a:bodyPr wrap="square" rtlCol="0">
            <a:spAutoFit/>
          </a:bodyPr>
          <a:lstStyle/>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Electric motors, engines and turbines</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Electric power generation</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Manufacturing and distribution of gas</a:t>
            </a:r>
          </a:p>
        </p:txBody>
      </p:sp>
      <p:sp>
        <p:nvSpPr>
          <p:cNvPr id="34" name="TextBox 33"/>
          <p:cNvSpPr txBox="1"/>
          <p:nvPr/>
        </p:nvSpPr>
        <p:spPr>
          <a:xfrm>
            <a:off x="1390678" y="1642452"/>
            <a:ext cx="2811285" cy="430887"/>
          </a:xfrm>
          <a:prstGeom prst="rect">
            <a:avLst/>
          </a:prstGeom>
          <a:noFill/>
        </p:spPr>
        <p:txBody>
          <a:bodyPr wrap="square" rtlCol="0">
            <a:spAutoFit/>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Retail sales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Arial"/>
                <a:ea typeface="+mn-ea"/>
                <a:cs typeface="+mn-cs"/>
              </a:rPr>
              <a:t>Wholesale connected to consumers</a:t>
            </a:r>
          </a:p>
        </p:txBody>
      </p:sp>
      <p:sp>
        <p:nvSpPr>
          <p:cNvPr id="35" name="TextBox 34"/>
          <p:cNvSpPr txBox="1"/>
          <p:nvPr/>
        </p:nvSpPr>
        <p:spPr>
          <a:xfrm>
            <a:off x="2147776" y="787470"/>
            <a:ext cx="2685554" cy="769441"/>
          </a:xfrm>
          <a:prstGeom prst="rect">
            <a:avLst/>
          </a:prstGeom>
          <a:noFill/>
        </p:spPr>
        <p:txBody>
          <a:bodyPr wrap="square" rtlCol="0">
            <a:spAutoFit/>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D4D4D"/>
                </a:solidFill>
                <a:effectLst/>
                <a:uLnTx/>
                <a:uFillTx/>
                <a:latin typeface="Arial"/>
                <a:ea typeface="+mn-ea"/>
                <a:cs typeface="+mn-cs"/>
              </a:rPr>
              <a:t>Social enterprises, associations,  cooperatives and civil security services aiming at generating a social impact, often proximity based</a:t>
            </a:r>
          </a:p>
        </p:txBody>
      </p:sp>
      <p:sp>
        <p:nvSpPr>
          <p:cNvPr id="16" name="TextBox 15"/>
          <p:cNvSpPr txBox="1"/>
          <p:nvPr/>
        </p:nvSpPr>
        <p:spPr>
          <a:xfrm>
            <a:off x="7362080" y="4465744"/>
            <a:ext cx="100605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1" i="0" u="none" strike="noStrike" kern="1200" cap="none" spc="0" normalizeH="0" baseline="0" noProof="0" dirty="0">
                <a:ln>
                  <a:noFill/>
                </a:ln>
                <a:solidFill>
                  <a:srgbClr val="FFFFFF"/>
                </a:solidFill>
                <a:effectLst/>
                <a:uLnTx/>
                <a:uFillTx/>
                <a:latin typeface="Calibri" panose="020F0502020204030204"/>
                <a:ea typeface="+mn-ea"/>
                <a:cs typeface="+mn-cs"/>
              </a:rPr>
              <a:t>Mobility - Transport - Automotive</a:t>
            </a:r>
            <a:endPar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TextBox 35"/>
          <p:cNvSpPr txBox="1"/>
          <p:nvPr/>
        </p:nvSpPr>
        <p:spPr>
          <a:xfrm>
            <a:off x="5705804" y="5379216"/>
            <a:ext cx="9258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1" i="0" u="none" strike="noStrike" kern="1200" cap="none" spc="0" normalizeH="0" baseline="0" noProof="0" dirty="0">
                <a:ln>
                  <a:noFill/>
                </a:ln>
                <a:solidFill>
                  <a:srgbClr val="FFFFFF"/>
                </a:solidFill>
                <a:effectLst/>
                <a:uLnTx/>
                <a:uFillTx/>
                <a:latin typeface="Calibri" panose="020F0502020204030204"/>
                <a:ea typeface="+mn-ea"/>
                <a:cs typeface="+mn-cs"/>
              </a:rPr>
              <a:t>Energy -</a:t>
            </a:r>
            <a:endPar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rPr>
              <a:t>Renewables</a:t>
            </a:r>
          </a:p>
        </p:txBody>
      </p:sp>
      <p:sp>
        <p:nvSpPr>
          <p:cNvPr id="37" name="TextBox 36"/>
          <p:cNvSpPr txBox="1"/>
          <p:nvPr/>
        </p:nvSpPr>
        <p:spPr>
          <a:xfrm>
            <a:off x="7362080" y="5235185"/>
            <a:ext cx="4211114" cy="769441"/>
          </a:xfrm>
          <a:prstGeom prst="rect">
            <a:avLst/>
          </a:prstGeom>
          <a:noFill/>
        </p:spPr>
        <p:txBody>
          <a:bodyPr wrap="square" rtlCol="0">
            <a:spAutoFit/>
          </a:bodyPr>
          <a:lstStyle/>
          <a:p>
            <a:pPr marL="26670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Calibri" panose="020F0502020204030204"/>
                <a:ea typeface="+mn-ea"/>
                <a:cs typeface="+mn-cs"/>
              </a:rPr>
              <a:t>Raw materials</a:t>
            </a:r>
            <a:endParaRPr kumimoji="0" lang="en-IE" sz="1100" b="0" i="0" u="none" strike="sngStrike" kern="1200" cap="none" spc="0" normalizeH="0" baseline="0" noProof="0" dirty="0">
              <a:ln>
                <a:noFill/>
              </a:ln>
              <a:solidFill>
                <a:srgbClr val="C00000"/>
              </a:solidFill>
              <a:effectLst/>
              <a:uLnTx/>
              <a:uFillTx/>
              <a:latin typeface="Calibri" panose="020F0502020204030204"/>
              <a:ea typeface="+mn-ea"/>
              <a:cs typeface="+mn-cs"/>
            </a:endParaRPr>
          </a:p>
          <a:p>
            <a:pPr marL="266700"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100" b="0" i="0" u="none" strike="noStrike" kern="1200" cap="none" spc="0" normalizeH="0" baseline="0" noProof="0" dirty="0">
                <a:ln>
                  <a:noFill/>
                </a:ln>
                <a:solidFill>
                  <a:srgbClr val="4D4D4D"/>
                </a:solidFill>
                <a:effectLst/>
                <a:uLnTx/>
                <a:uFillTx/>
                <a:latin typeface="Calibri" panose="020F0502020204030204"/>
                <a:ea typeface="+mn-ea"/>
                <a:cs typeface="+mn-cs"/>
              </a:rPr>
              <a:t>Manufacturing of products with high environmental impact: chemicals, iron and steel, forest-based products, plastics, refining, cement, rubber, non-ferrous metals, fertilisers, etc.</a:t>
            </a:r>
          </a:p>
        </p:txBody>
      </p:sp>
      <p:sp>
        <p:nvSpPr>
          <p:cNvPr id="38" name="TextBox 37"/>
          <p:cNvSpPr txBox="1"/>
          <p:nvPr/>
        </p:nvSpPr>
        <p:spPr>
          <a:xfrm>
            <a:off x="7780311" y="3714386"/>
            <a:ext cx="883079"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900" b="1" i="0" u="none" strike="noStrike" kern="1200" cap="none" spc="0" normalizeH="0" baseline="0" noProof="0" dirty="0">
                <a:ln>
                  <a:noFill/>
                </a:ln>
                <a:solidFill>
                  <a:srgbClr val="FFFFFF"/>
                </a:solidFill>
                <a:effectLst/>
                <a:uLnTx/>
                <a:uFillTx/>
                <a:latin typeface="Calibri" panose="020F0502020204030204"/>
                <a:ea typeface="+mn-ea"/>
                <a:cs typeface="+mn-cs"/>
              </a:rPr>
              <a:t>Electronics</a:t>
            </a:r>
            <a:endPar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TextBox 38"/>
          <p:cNvSpPr txBox="1"/>
          <p:nvPr/>
        </p:nvSpPr>
        <p:spPr>
          <a:xfrm>
            <a:off x="8089655" y="1704734"/>
            <a:ext cx="2995233" cy="600164"/>
          </a:xfrm>
          <a:prstGeom prst="rect">
            <a:avLst/>
          </a:prstGeom>
          <a:noFill/>
        </p:spPr>
        <p:txBody>
          <a:bodyPr wrap="square" rtlCol="0">
            <a:spAutoFit/>
          </a:bodyPr>
          <a:lstStyle/>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Aircraft production</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Space manufacturing and services</a:t>
            </a:r>
          </a:p>
          <a:p>
            <a:pPr marL="285750" marR="0" lvl="0" indent="-103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Defense products and technologies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 name="Ellipse 1">
            <a:extLst>
              <a:ext uri="{FF2B5EF4-FFF2-40B4-BE49-F238E27FC236}">
                <a16:creationId xmlns:a16="http://schemas.microsoft.com/office/drawing/2014/main" id="{C4924238-FC0B-425D-B480-4ECD2E0B3145}"/>
              </a:ext>
            </a:extLst>
          </p:cNvPr>
          <p:cNvSpPr/>
          <p:nvPr/>
        </p:nvSpPr>
        <p:spPr>
          <a:xfrm>
            <a:off x="7340815" y="1356437"/>
            <a:ext cx="3261966" cy="128982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Ellipse 4">
            <a:extLst>
              <a:ext uri="{FF2B5EF4-FFF2-40B4-BE49-F238E27FC236}">
                <a16:creationId xmlns:a16="http://schemas.microsoft.com/office/drawing/2014/main" id="{8CF761A3-CE9E-97A7-43E2-4F7E7F0D4D36}"/>
              </a:ext>
            </a:extLst>
          </p:cNvPr>
          <p:cNvSpPr/>
          <p:nvPr/>
        </p:nvSpPr>
        <p:spPr>
          <a:xfrm>
            <a:off x="7235687" y="4089397"/>
            <a:ext cx="4758085" cy="12898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8044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BC99EF-6F28-CD4C-BA4E-0A4D423D4E5A}"/>
              </a:ext>
            </a:extLst>
          </p:cNvPr>
          <p:cNvSpPr>
            <a:spLocks noGrp="1"/>
          </p:cNvSpPr>
          <p:nvPr>
            <p:ph type="title"/>
          </p:nvPr>
        </p:nvSpPr>
        <p:spPr>
          <a:xfrm>
            <a:off x="686834" y="1153572"/>
            <a:ext cx="3351766" cy="4461163"/>
          </a:xfrm>
        </p:spPr>
        <p:txBody>
          <a:bodyPr>
            <a:normAutofit/>
          </a:bodyPr>
          <a:lstStyle/>
          <a:p>
            <a:r>
              <a:rPr lang="fr-BE" b="1" dirty="0" err="1">
                <a:solidFill>
                  <a:srgbClr val="254A96"/>
                </a:solidFill>
                <a:latin typeface="Calibri" panose="020F0502020204030204" pitchFamily="34" charset="0"/>
                <a:cs typeface="Calibri" panose="020F0502020204030204" pitchFamily="34" charset="0"/>
              </a:rPr>
              <a:t>Industrial</a:t>
            </a:r>
            <a:r>
              <a:rPr lang="fr-BE" b="1" dirty="0">
                <a:solidFill>
                  <a:srgbClr val="254A96"/>
                </a:solidFill>
                <a:latin typeface="Calibri" panose="020F0502020204030204" pitchFamily="34" charset="0"/>
                <a:cs typeface="Calibri" panose="020F0502020204030204" pitchFamily="34" charset="0"/>
              </a:rPr>
              <a:t> Forum – State of Play</a:t>
            </a:r>
            <a:endParaRPr lang="en-BE" b="1" dirty="0">
              <a:solidFill>
                <a:srgbClr val="FFFFFF"/>
              </a:solidFill>
              <a:latin typeface="Calibri" panose="020F0502020204030204" pitchFamily="34" charset="0"/>
              <a:cs typeface="Calibri" panose="020F0502020204030204" pitchFamily="34" charset="0"/>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8BA5A9C-DD9F-6143-B547-F6C89F069458}"/>
              </a:ext>
            </a:extLst>
          </p:cNvPr>
          <p:cNvSpPr>
            <a:spLocks noGrp="1"/>
          </p:cNvSpPr>
          <p:nvPr>
            <p:ph idx="1"/>
          </p:nvPr>
        </p:nvSpPr>
        <p:spPr>
          <a:xfrm>
            <a:off x="4447308" y="591344"/>
            <a:ext cx="6906491" cy="5585619"/>
          </a:xfrm>
        </p:spPr>
        <p:txBody>
          <a:bodyPr anchor="ctr">
            <a:normAutofit/>
          </a:bodyPr>
          <a:lstStyle/>
          <a:p>
            <a:r>
              <a:rPr lang="en-GB" sz="2000" b="1" dirty="0"/>
              <a:t>Composition: </a:t>
            </a:r>
            <a:r>
              <a:rPr lang="en-GB" sz="2000" dirty="0"/>
              <a:t>28 Member organisations (Business &amp; industry organisations, employers,  trade unions, NGOs) + 27 MS authorities + EESC and </a:t>
            </a:r>
            <a:r>
              <a:rPr lang="en-GB" sz="2000" dirty="0" err="1"/>
              <a:t>CoR</a:t>
            </a:r>
            <a:r>
              <a:rPr lang="en-GB" sz="2000" dirty="0"/>
              <a:t> as observers </a:t>
            </a:r>
          </a:p>
          <a:p>
            <a:r>
              <a:rPr lang="en-GB" sz="2000" dirty="0"/>
              <a:t>3 </a:t>
            </a:r>
            <a:r>
              <a:rPr lang="en-GB" sz="2000" b="1" dirty="0"/>
              <a:t>Plenary meetings </a:t>
            </a:r>
            <a:r>
              <a:rPr lang="en-GB" sz="2000" dirty="0"/>
              <a:t>since Jan 2021 + extraordinary meeting in March</a:t>
            </a:r>
          </a:p>
          <a:p>
            <a:r>
              <a:rPr lang="en-GB" sz="2000" dirty="0"/>
              <a:t>5 </a:t>
            </a:r>
            <a:r>
              <a:rPr lang="en-GB" sz="2000" b="1" dirty="0"/>
              <a:t>Task forces</a:t>
            </a:r>
            <a:r>
              <a:rPr lang="en-GB" sz="2000" dirty="0"/>
              <a:t>:</a:t>
            </a:r>
          </a:p>
          <a:p>
            <a:pPr marL="800100" lvl="1" indent="-342900">
              <a:buFont typeface="+mj-lt"/>
              <a:buAutoNum type="arabicPeriod"/>
            </a:pPr>
            <a:r>
              <a:rPr lang="en-GB" sz="1600" dirty="0"/>
              <a:t>Economic analysis (Single market and KPIs)</a:t>
            </a:r>
          </a:p>
          <a:p>
            <a:pPr marL="800100" lvl="1" indent="-342900">
              <a:buFont typeface="+mj-lt"/>
              <a:buAutoNum type="arabicPeriod"/>
            </a:pPr>
            <a:r>
              <a:rPr lang="en-GB" sz="1600" dirty="0"/>
              <a:t>Support TP development (Blueprint)</a:t>
            </a:r>
          </a:p>
          <a:p>
            <a:pPr marL="800100" lvl="1" indent="-342900">
              <a:buFont typeface="+mj-lt"/>
              <a:buAutoNum type="arabicPeriod"/>
            </a:pPr>
            <a:r>
              <a:rPr lang="en-GB" sz="1600" dirty="0"/>
              <a:t>Strategic dependencies</a:t>
            </a:r>
          </a:p>
          <a:p>
            <a:pPr marL="800100" lvl="1" indent="-342900">
              <a:buFont typeface="+mj-lt"/>
              <a:buAutoNum type="arabicPeriod"/>
            </a:pPr>
            <a:r>
              <a:rPr lang="en-GB" sz="1600" dirty="0"/>
              <a:t>cross-border and cross-ecosystem investment needs and cooperation opportunities</a:t>
            </a:r>
          </a:p>
          <a:p>
            <a:pPr marL="800100" lvl="1" indent="-342900">
              <a:buFont typeface="+mj-lt"/>
              <a:buAutoNum type="arabicPeriod"/>
            </a:pPr>
            <a:r>
              <a:rPr lang="en-GB" sz="1600" dirty="0"/>
              <a:t>Advanced manufacturing processes</a:t>
            </a:r>
          </a:p>
          <a:p>
            <a:r>
              <a:rPr lang="en-GB" sz="2000" b="1" dirty="0"/>
              <a:t>Pilot ecosystems for the development of TPs: </a:t>
            </a:r>
            <a:r>
              <a:rPr lang="en-GB" sz="2000" dirty="0"/>
              <a:t>Tourism, Energy Intensive industries, Mobility, Construction, Proximity and social economy</a:t>
            </a:r>
          </a:p>
          <a:p>
            <a:r>
              <a:rPr lang="en-GB" sz="2000" dirty="0"/>
              <a:t>Additional role for Industrial Forum: </a:t>
            </a:r>
            <a:r>
              <a:rPr lang="en-GB" sz="2000" b="1" dirty="0"/>
              <a:t>Monitor impact UKR war </a:t>
            </a:r>
            <a:r>
              <a:rPr lang="en-GB" sz="2000" dirty="0"/>
              <a:t>has on industry : extraordinary meeting + DG Grow survey </a:t>
            </a:r>
            <a:endParaRPr lang="en-GB" sz="2000" b="1" dirty="0"/>
          </a:p>
          <a:p>
            <a:endParaRPr lang="en-GB" sz="2000" b="1" dirty="0"/>
          </a:p>
        </p:txBody>
      </p:sp>
      <p:sp>
        <p:nvSpPr>
          <p:cNvPr id="11" name="Footer Placeholder 3">
            <a:extLst>
              <a:ext uri="{FF2B5EF4-FFF2-40B4-BE49-F238E27FC236}">
                <a16:creationId xmlns:a16="http://schemas.microsoft.com/office/drawing/2014/main" id="{A2F0835B-00CB-A743-92E0-DFDBD80718E5}"/>
              </a:ext>
            </a:extLst>
          </p:cNvPr>
          <p:cNvSpPr>
            <a:spLocks noGrp="1"/>
          </p:cNvSpPr>
          <p:nvPr>
            <p:ph type="ftr" sz="quarter" idx="11"/>
          </p:nvPr>
        </p:nvSpPr>
        <p:spPr>
          <a:xfrm>
            <a:off x="4038600" y="6356350"/>
            <a:ext cx="525117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Fit for 55 Package – Overview &amp; IAE preliminary analysis</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2" name="Slide Number Placeholder 4">
            <a:extLst>
              <a:ext uri="{FF2B5EF4-FFF2-40B4-BE49-F238E27FC236}">
                <a16:creationId xmlns:a16="http://schemas.microsoft.com/office/drawing/2014/main" id="{A5CEC37B-1D6D-3640-8688-07DE547E9A78}"/>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A0EEE5-D7C8-134E-8566-B8063E6CCBBD}" type="slidenum">
              <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6457AC3-9E3E-4143-97E0-2967769B99C8}"/>
              </a:ext>
            </a:extLst>
          </p:cNvPr>
          <p:cNvSpPr/>
          <p:nvPr/>
        </p:nvSpPr>
        <p:spPr>
          <a:xfrm>
            <a:off x="0" y="642143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AD568B3-C6F1-3544-B8D0-AEA721D7C169}"/>
              </a:ext>
            </a:extLst>
          </p:cNvPr>
          <p:cNvPicPr>
            <a:picLocks noChangeAspect="1"/>
          </p:cNvPicPr>
          <p:nvPr/>
        </p:nvPicPr>
        <p:blipFill>
          <a:blip r:embed="rId2"/>
          <a:srcRect/>
          <a:stretch/>
        </p:blipFill>
        <p:spPr>
          <a:xfrm>
            <a:off x="9934712" y="190091"/>
            <a:ext cx="1419088" cy="335851"/>
          </a:xfrm>
          <a:prstGeom prst="rect">
            <a:avLst/>
          </a:prstGeom>
        </p:spPr>
      </p:pic>
    </p:spTree>
    <p:extLst>
      <p:ext uri="{BB962C8B-B14F-4D97-AF65-F5344CB8AC3E}">
        <p14:creationId xmlns:p14="http://schemas.microsoft.com/office/powerpoint/2010/main" val="372368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08A0D02-0CED-4422-85FD-CDB4B139DD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664D3CD1-ED6A-4F97-8CA5-5A6491134A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graphicFrame>
        <p:nvGraphicFramePr>
          <p:cNvPr id="6" name="Diagramme 5">
            <a:extLst>
              <a:ext uri="{FF2B5EF4-FFF2-40B4-BE49-F238E27FC236}">
                <a16:creationId xmlns:a16="http://schemas.microsoft.com/office/drawing/2014/main" id="{A3C29E38-982C-42EF-9625-87FD8817AE50}"/>
              </a:ext>
            </a:extLst>
          </p:cNvPr>
          <p:cNvGraphicFramePr/>
          <p:nvPr/>
        </p:nvGraphicFramePr>
        <p:xfrm>
          <a:off x="2032000" y="0"/>
          <a:ext cx="8128000" cy="3075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a:extLst>
              <a:ext uri="{FF2B5EF4-FFF2-40B4-BE49-F238E27FC236}">
                <a16:creationId xmlns:a16="http://schemas.microsoft.com/office/drawing/2014/main" id="{43BDA768-324F-40C9-8243-5196201C89A8}"/>
              </a:ext>
            </a:extLst>
          </p:cNvPr>
          <p:cNvGraphicFramePr/>
          <p:nvPr/>
        </p:nvGraphicFramePr>
        <p:xfrm>
          <a:off x="1474839" y="3637935"/>
          <a:ext cx="9218828" cy="25003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Connecteur droit avec flèche 8">
            <a:extLst>
              <a:ext uri="{FF2B5EF4-FFF2-40B4-BE49-F238E27FC236}">
                <a16:creationId xmlns:a16="http://schemas.microsoft.com/office/drawing/2014/main" id="{16D0A646-44D5-463A-A28C-B52652D1BB3B}"/>
              </a:ext>
            </a:extLst>
          </p:cNvPr>
          <p:cNvCxnSpPr>
            <a:cxnSpLocks/>
          </p:cNvCxnSpPr>
          <p:nvPr/>
        </p:nvCxnSpPr>
        <p:spPr>
          <a:xfrm>
            <a:off x="3166712" y="2964581"/>
            <a:ext cx="731520" cy="149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A661A88-B5CC-4B2B-AF2B-051400833772}"/>
              </a:ext>
            </a:extLst>
          </p:cNvPr>
          <p:cNvCxnSpPr/>
          <p:nvPr/>
        </p:nvCxnSpPr>
        <p:spPr>
          <a:xfrm flipH="1">
            <a:off x="4177364" y="2964581"/>
            <a:ext cx="1751798" cy="149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7152215-124D-4D07-AEEE-5C2951C5D70E}"/>
              </a:ext>
            </a:extLst>
          </p:cNvPr>
          <p:cNvCxnSpPr/>
          <p:nvPr/>
        </p:nvCxnSpPr>
        <p:spPr>
          <a:xfrm flipH="1">
            <a:off x="4389120" y="2964581"/>
            <a:ext cx="4629752" cy="149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3EC1FE21-7B01-4FC3-8934-E1880FBDAADC}"/>
              </a:ext>
            </a:extLst>
          </p:cNvPr>
          <p:cNvCxnSpPr/>
          <p:nvPr/>
        </p:nvCxnSpPr>
        <p:spPr>
          <a:xfrm>
            <a:off x="5996538" y="2964581"/>
            <a:ext cx="2444818" cy="149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21195FE1-C574-408A-B5F9-7AFEF3D5BB04}"/>
              </a:ext>
            </a:extLst>
          </p:cNvPr>
          <p:cNvCxnSpPr/>
          <p:nvPr/>
        </p:nvCxnSpPr>
        <p:spPr>
          <a:xfrm>
            <a:off x="3426594" y="2964581"/>
            <a:ext cx="4937760" cy="149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7BA40609-FAF9-48CE-80B7-125E64C00BBD}"/>
              </a:ext>
            </a:extLst>
          </p:cNvPr>
          <p:cNvCxnSpPr/>
          <p:nvPr/>
        </p:nvCxnSpPr>
        <p:spPr>
          <a:xfrm flipH="1">
            <a:off x="8508732" y="2964581"/>
            <a:ext cx="510140" cy="149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Diagramme 20">
            <a:extLst>
              <a:ext uri="{FF2B5EF4-FFF2-40B4-BE49-F238E27FC236}">
                <a16:creationId xmlns:a16="http://schemas.microsoft.com/office/drawing/2014/main" id="{44EA5C28-326D-4F1A-9A41-04C663107FD0}"/>
              </a:ext>
            </a:extLst>
          </p:cNvPr>
          <p:cNvGraphicFramePr/>
          <p:nvPr/>
        </p:nvGraphicFramePr>
        <p:xfrm>
          <a:off x="1498333" y="3330833"/>
          <a:ext cx="8128000"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2" name="Diagramme 21">
            <a:extLst>
              <a:ext uri="{FF2B5EF4-FFF2-40B4-BE49-F238E27FC236}">
                <a16:creationId xmlns:a16="http://schemas.microsoft.com/office/drawing/2014/main" id="{8CD4D110-D96C-4421-892A-2E74D79A7DD4}"/>
              </a:ext>
            </a:extLst>
          </p:cNvPr>
          <p:cNvGraphicFramePr/>
          <p:nvPr/>
        </p:nvGraphicFramePr>
        <p:xfrm>
          <a:off x="1498333" y="5380522"/>
          <a:ext cx="8661667" cy="75781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48951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99EF-6F28-CD4C-BA4E-0A4D423D4E5A}"/>
              </a:ext>
            </a:extLst>
          </p:cNvPr>
          <p:cNvSpPr>
            <a:spLocks noGrp="1"/>
          </p:cNvSpPr>
          <p:nvPr>
            <p:ph type="title"/>
          </p:nvPr>
        </p:nvSpPr>
        <p:spPr>
          <a:xfrm>
            <a:off x="838200" y="609600"/>
            <a:ext cx="10515600" cy="1081088"/>
          </a:xfrm>
        </p:spPr>
        <p:txBody>
          <a:bodyPr>
            <a:normAutofit fontScale="90000"/>
          </a:bodyPr>
          <a:lstStyle/>
          <a:p>
            <a:r>
              <a:rPr lang="en-GB" b="1" dirty="0">
                <a:solidFill>
                  <a:srgbClr val="254A96"/>
                </a:solidFill>
              </a:rPr>
              <a:t>EU strategic dependencies and capacities: second stage of in-depth reviews (2022)</a:t>
            </a:r>
            <a:br>
              <a:rPr lang="en-GB" b="1" dirty="0">
                <a:solidFill>
                  <a:srgbClr val="254A96"/>
                </a:solidFill>
              </a:rPr>
            </a:br>
            <a:endParaRPr lang="en-BE" b="1" cap="small" dirty="0">
              <a:solidFill>
                <a:srgbClr val="C83727"/>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8BA5A9C-DD9F-6143-B547-F6C89F069458}"/>
              </a:ext>
            </a:extLst>
          </p:cNvPr>
          <p:cNvSpPr>
            <a:spLocks noGrp="1"/>
          </p:cNvSpPr>
          <p:nvPr>
            <p:ph idx="1"/>
          </p:nvPr>
        </p:nvSpPr>
        <p:spPr>
          <a:xfrm>
            <a:off x="838200" y="1690688"/>
            <a:ext cx="10807460" cy="4486275"/>
          </a:xfrm>
        </p:spPr>
        <p:txBody>
          <a:bodyPr>
            <a:normAutofit fontScale="92500" lnSpcReduction="10000"/>
          </a:bodyPr>
          <a:lstStyle/>
          <a:p>
            <a:r>
              <a:rPr lang="en-GB" b="1" dirty="0">
                <a:effectLst/>
                <a:latin typeface="Arial" panose="020B0604020202020204" pitchFamily="34" charset="0"/>
              </a:rPr>
              <a:t>2021: comprehensive assessment </a:t>
            </a:r>
            <a:r>
              <a:rPr lang="en-GB" dirty="0">
                <a:effectLst/>
                <a:latin typeface="Arial" panose="020B0604020202020204" pitchFamily="34" charset="0"/>
              </a:rPr>
              <a:t>of the EU’s strategic dependencies and capacities including a first round of in-depth reviews in </a:t>
            </a:r>
            <a:r>
              <a:rPr lang="en-GB" b="1" dirty="0">
                <a:effectLst/>
                <a:latin typeface="Arial" panose="020B0604020202020204" pitchFamily="34" charset="0"/>
              </a:rPr>
              <a:t>six strategic areas </a:t>
            </a:r>
            <a:r>
              <a:rPr lang="en-GB" dirty="0">
                <a:effectLst/>
                <a:latin typeface="Arial" panose="020B0604020202020204" pitchFamily="34" charset="0"/>
              </a:rPr>
              <a:t>(raw materials, active pharmaceutical ingredients, li-ion batteries, clean hydrogen, semiconductors and cloud and edge computing)</a:t>
            </a:r>
          </a:p>
          <a:p>
            <a:r>
              <a:rPr lang="en-GB" b="1" dirty="0">
                <a:latin typeface="Arial" panose="020B0604020202020204" pitchFamily="34" charset="0"/>
              </a:rPr>
              <a:t>2022: </a:t>
            </a:r>
            <a:r>
              <a:rPr lang="en-GB" b="1" dirty="0">
                <a:effectLst/>
                <a:latin typeface="Arial" panose="020B0604020202020204" pitchFamily="34" charset="0"/>
              </a:rPr>
              <a:t>reports on progress </a:t>
            </a:r>
            <a:r>
              <a:rPr lang="en-GB" dirty="0">
                <a:effectLst/>
                <a:latin typeface="Arial" panose="020B0604020202020204" pitchFamily="34" charset="0"/>
              </a:rPr>
              <a:t>made in addressing the strategic</a:t>
            </a:r>
            <a:br>
              <a:rPr lang="en-GB" dirty="0"/>
            </a:br>
            <a:r>
              <a:rPr lang="en-GB" dirty="0">
                <a:effectLst/>
                <a:latin typeface="Arial" panose="020B0604020202020204" pitchFamily="34" charset="0"/>
              </a:rPr>
              <a:t>dependencies identified in the first round</a:t>
            </a:r>
            <a:r>
              <a:rPr lang="en-GB" dirty="0">
                <a:latin typeface="Arial" panose="020B0604020202020204" pitchFamily="34" charset="0"/>
              </a:rPr>
              <a:t>:</a:t>
            </a:r>
          </a:p>
          <a:p>
            <a:pPr lvl="1">
              <a:buFont typeface="Wingdings" panose="05000000000000000000" pitchFamily="2" charset="2"/>
              <a:buChar char="Ø"/>
            </a:pPr>
            <a:r>
              <a:rPr lang="en-GB" dirty="0">
                <a:effectLst/>
                <a:latin typeface="Arial" panose="020B0604020202020204" pitchFamily="34" charset="0"/>
              </a:rPr>
              <a:t>Supply diversification through international partnerships (CAN, UKR, African countries)</a:t>
            </a:r>
          </a:p>
          <a:p>
            <a:pPr lvl="1">
              <a:buFont typeface="Wingdings" panose="05000000000000000000" pitchFamily="2" charset="2"/>
              <a:buChar char="Ø"/>
            </a:pPr>
            <a:r>
              <a:rPr lang="en-GB" dirty="0">
                <a:effectLst/>
                <a:latin typeface="Arial" panose="020B0604020202020204" pitchFamily="34" charset="0"/>
              </a:rPr>
              <a:t> Existing Industry alliances : battery, H2, CRM</a:t>
            </a:r>
          </a:p>
          <a:p>
            <a:pPr lvl="1">
              <a:buFont typeface="Wingdings" panose="05000000000000000000" pitchFamily="2" charset="2"/>
              <a:buChar char="Ø"/>
            </a:pPr>
            <a:r>
              <a:rPr lang="en-GB" dirty="0">
                <a:latin typeface="Arial" panose="020B0604020202020204" pitchFamily="34" charset="0"/>
              </a:rPr>
              <a:t>New industry alliances: semi-conductors and cloud computing +IPCEIs</a:t>
            </a:r>
          </a:p>
          <a:p>
            <a:pPr lvl="1">
              <a:buFont typeface="Wingdings" panose="05000000000000000000" pitchFamily="2" charset="2"/>
              <a:buChar char="Ø"/>
            </a:pPr>
            <a:r>
              <a:rPr lang="en-GB" dirty="0">
                <a:latin typeface="Arial" panose="020B0604020202020204" pitchFamily="34" charset="0"/>
              </a:rPr>
              <a:t>EU Funding: RRF and Horizon Europe</a:t>
            </a:r>
            <a:endParaRPr lang="en-GB" dirty="0">
              <a:effectLst/>
              <a:latin typeface="Arial" panose="020B0604020202020204" pitchFamily="34" charset="0"/>
            </a:endParaRPr>
          </a:p>
          <a:p>
            <a:r>
              <a:rPr lang="en-GB" dirty="0">
                <a:latin typeface="Arial" panose="020B0604020202020204" pitchFamily="34" charset="0"/>
              </a:rPr>
              <a:t>A</a:t>
            </a:r>
            <a:r>
              <a:rPr lang="en-GB" dirty="0">
                <a:effectLst/>
                <a:latin typeface="Arial" panose="020B0604020202020204" pitchFamily="34" charset="0"/>
              </a:rPr>
              <a:t>nd presents a second round of in-depth reviews covering new areas</a:t>
            </a:r>
          </a:p>
        </p:txBody>
      </p:sp>
      <p:sp>
        <p:nvSpPr>
          <p:cNvPr id="9" name="Rectangle 8">
            <a:extLst>
              <a:ext uri="{FF2B5EF4-FFF2-40B4-BE49-F238E27FC236}">
                <a16:creationId xmlns:a16="http://schemas.microsoft.com/office/drawing/2014/main" id="{86457AC3-9E3E-4143-97E0-2967769B99C8}"/>
              </a:ext>
            </a:extLst>
          </p:cNvPr>
          <p:cNvSpPr/>
          <p:nvPr/>
        </p:nvSpPr>
        <p:spPr>
          <a:xfrm>
            <a:off x="0" y="642143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AD568B3-C6F1-3544-B8D0-AEA721D7C169}"/>
              </a:ext>
            </a:extLst>
          </p:cNvPr>
          <p:cNvPicPr>
            <a:picLocks noChangeAspect="1"/>
          </p:cNvPicPr>
          <p:nvPr/>
        </p:nvPicPr>
        <p:blipFill>
          <a:blip r:embed="rId2"/>
          <a:srcRect/>
          <a:stretch/>
        </p:blipFill>
        <p:spPr>
          <a:xfrm>
            <a:off x="9934712" y="190091"/>
            <a:ext cx="1419088" cy="335851"/>
          </a:xfrm>
          <a:prstGeom prst="rect">
            <a:avLst/>
          </a:prstGeom>
        </p:spPr>
      </p:pic>
      <p:sp>
        <p:nvSpPr>
          <p:cNvPr id="11" name="Footer Placeholder 3">
            <a:extLst>
              <a:ext uri="{FF2B5EF4-FFF2-40B4-BE49-F238E27FC236}">
                <a16:creationId xmlns:a16="http://schemas.microsoft.com/office/drawing/2014/main" id="{A2F0835B-00CB-A743-92E0-DFDBD80718E5}"/>
              </a:ext>
            </a:extLst>
          </p:cNvPr>
          <p:cNvSpPr>
            <a:spLocks noGrp="1"/>
          </p:cNvSpPr>
          <p:nvPr>
            <p:ph type="ftr" sz="quarter" idx="11"/>
          </p:nvPr>
        </p:nvSpPr>
        <p:spPr>
          <a:xfrm>
            <a:off x="850900" y="6430075"/>
            <a:ext cx="8431645" cy="4365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rPr>
              <a:t>Rising Energy prices</a:t>
            </a:r>
            <a:endParaRPr kumimoji="0" lang="en-BE"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Slide Number Placeholder 4">
            <a:extLst>
              <a:ext uri="{FF2B5EF4-FFF2-40B4-BE49-F238E27FC236}">
                <a16:creationId xmlns:a16="http://schemas.microsoft.com/office/drawing/2014/main" id="{A5CEC37B-1D6D-3640-8688-07DE547E9A78}"/>
              </a:ext>
            </a:extLst>
          </p:cNvPr>
          <p:cNvSpPr>
            <a:spLocks noGrp="1"/>
          </p:cNvSpPr>
          <p:nvPr>
            <p:ph type="sldNum" sz="quarter" idx="12"/>
          </p:nvPr>
        </p:nvSpPr>
        <p:spPr>
          <a:xfrm>
            <a:off x="9150350" y="6421437"/>
            <a:ext cx="2203450" cy="4365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BE"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42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24C971D-EE3A-48F3-8C40-EF1D676C37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Presentation title</a:t>
            </a:r>
            <a:endParaRPr kumimoji="0" lang="en-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3AAA9C38-8CCB-4149-A69A-276665A1D7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0EEE5-D7C8-134E-8566-B8063E6CCBBD}" type="slidenum">
              <a:rPr kumimoji="0" lang="fr-BE"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F5A57F3E-EB94-454A-98C2-82A1CD3BEC62}"/>
              </a:ext>
            </a:extLst>
          </p:cNvPr>
          <p:cNvPicPr>
            <a:picLocks noChangeAspect="1"/>
          </p:cNvPicPr>
          <p:nvPr/>
        </p:nvPicPr>
        <p:blipFill>
          <a:blip r:embed="rId2"/>
          <a:stretch>
            <a:fillRect/>
          </a:stretch>
        </p:blipFill>
        <p:spPr>
          <a:xfrm>
            <a:off x="0" y="952059"/>
            <a:ext cx="12192000" cy="4953881"/>
          </a:xfrm>
          <a:prstGeom prst="rect">
            <a:avLst/>
          </a:prstGeom>
        </p:spPr>
      </p:pic>
    </p:spTree>
    <p:extLst>
      <p:ext uri="{BB962C8B-B14F-4D97-AF65-F5344CB8AC3E}">
        <p14:creationId xmlns:p14="http://schemas.microsoft.com/office/powerpoint/2010/main" val="83278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C7CCA27-1AF9-EF5E-2FC7-52B31CB6B1D6}"/>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400" b="1" kern="1200" dirty="0">
                <a:solidFill>
                  <a:srgbClr val="002060"/>
                </a:solidFill>
                <a:latin typeface="+mj-lt"/>
                <a:ea typeface="+mj-ea"/>
                <a:cs typeface="+mj-cs"/>
              </a:rPr>
              <a:t>EU efforts to develop  industrial supply chains </a:t>
            </a:r>
          </a:p>
        </p:txBody>
      </p:sp>
      <p:sp>
        <p:nvSpPr>
          <p:cNvPr id="9" name="Espace réservé du texte 8">
            <a:extLst>
              <a:ext uri="{FF2B5EF4-FFF2-40B4-BE49-F238E27FC236}">
                <a16:creationId xmlns:a16="http://schemas.microsoft.com/office/drawing/2014/main" id="{C00CFE07-27CA-9C96-3C5A-4F948ADB7865}"/>
              </a:ext>
            </a:extLst>
          </p:cNvPr>
          <p:cNvSpPr>
            <a:spLocks noGrp="1"/>
          </p:cNvSpPr>
          <p:nvPr>
            <p:ph type="body" sz="half" idx="2"/>
          </p:nvPr>
        </p:nvSpPr>
        <p:spPr>
          <a:xfrm>
            <a:off x="648931" y="2438400"/>
            <a:ext cx="3505494" cy="3785419"/>
          </a:xfrm>
        </p:spPr>
        <p:txBody>
          <a:bodyPr vert="horz" lIns="91440" tIns="45720" rIns="91440" bIns="45720" rtlCol="0">
            <a:normAutofit fontScale="92500"/>
          </a:bodyPr>
          <a:lstStyle/>
          <a:p>
            <a:pPr marL="285750" indent="-228600">
              <a:buFont typeface="Arial" panose="020B0604020202020204" pitchFamily="34" charset="0"/>
              <a:buChar char="•"/>
            </a:pPr>
            <a:r>
              <a:rPr lang="en-US" sz="2000" dirty="0"/>
              <a:t>EU open strategic autonomy</a:t>
            </a:r>
          </a:p>
          <a:p>
            <a:pPr marL="285750" indent="-228600">
              <a:buFont typeface="Arial" panose="020B0604020202020204" pitchFamily="34" charset="0"/>
              <a:buChar char="•"/>
            </a:pPr>
            <a:r>
              <a:rPr lang="en-US" sz="2000" dirty="0"/>
              <a:t>Main tool is IPCEI</a:t>
            </a:r>
          </a:p>
          <a:p>
            <a:pPr marL="285750" indent="-228600">
              <a:buFont typeface="Arial" panose="020B0604020202020204" pitchFamily="34" charset="0"/>
              <a:buChar char="•"/>
            </a:pPr>
            <a:r>
              <a:rPr lang="en-US" sz="2000" dirty="0"/>
              <a:t>IPCEIs of interest for the future of the automotive industry:</a:t>
            </a:r>
          </a:p>
          <a:p>
            <a:pPr marL="742950" lvl="1" indent="-228600">
              <a:buFont typeface="Arial" panose="020B0604020202020204" pitchFamily="34" charset="0"/>
              <a:buChar char="•"/>
            </a:pPr>
            <a:r>
              <a:rPr lang="en-US" sz="2000" dirty="0"/>
              <a:t>Batteries</a:t>
            </a:r>
          </a:p>
          <a:p>
            <a:pPr marL="742950" lvl="1" indent="-228600">
              <a:buFont typeface="Arial" panose="020B0604020202020204" pitchFamily="34" charset="0"/>
              <a:buChar char="•"/>
            </a:pPr>
            <a:r>
              <a:rPr lang="en-US" sz="2000" dirty="0"/>
              <a:t>Hydrogen</a:t>
            </a:r>
          </a:p>
          <a:p>
            <a:pPr marL="742950" lvl="1" indent="-228600">
              <a:buFont typeface="Arial" panose="020B0604020202020204" pitchFamily="34" charset="0"/>
              <a:buChar char="•"/>
            </a:pPr>
            <a:r>
              <a:rPr lang="en-US" sz="2000" dirty="0"/>
              <a:t>Micro-electronics</a:t>
            </a:r>
          </a:p>
          <a:p>
            <a:pPr marL="742950" lvl="1" indent="-228600">
              <a:buFont typeface="Arial" panose="020B0604020202020204" pitchFamily="34" charset="0"/>
              <a:buChar char="•"/>
            </a:pPr>
            <a:endParaRPr lang="en-US" sz="2000" dirty="0"/>
          </a:p>
          <a:p>
            <a:pPr marL="285750" indent="-228600">
              <a:buFont typeface="Arial" panose="020B0604020202020204" pitchFamily="34" charset="0"/>
              <a:buChar char="•"/>
            </a:pPr>
            <a:r>
              <a:rPr lang="en-US" sz="2200" dirty="0"/>
              <a:t>Risk of internal market fragmentation</a:t>
            </a:r>
          </a:p>
          <a:p>
            <a:pPr marL="285750" indent="-228600">
              <a:buFont typeface="Arial" panose="020B0604020202020204" pitchFamily="34" charset="0"/>
              <a:buChar char="•"/>
            </a:pPr>
            <a:r>
              <a:rPr lang="en-US" sz="2200" dirty="0"/>
              <a:t>Lack of social conditionalities</a:t>
            </a:r>
          </a:p>
        </p:txBody>
      </p:sp>
      <p:pic>
        <p:nvPicPr>
          <p:cNvPr id="11" name="Espace réservé du contenu 10">
            <a:extLst>
              <a:ext uri="{FF2B5EF4-FFF2-40B4-BE49-F238E27FC236}">
                <a16:creationId xmlns:a16="http://schemas.microsoft.com/office/drawing/2014/main" id="{9079E5E8-7A21-88FD-F0B7-872AB837F819}"/>
              </a:ext>
            </a:extLst>
          </p:cNvPr>
          <p:cNvPicPr>
            <a:picLocks noGrp="1" noChangeAspect="1"/>
          </p:cNvPicPr>
          <p:nvPr>
            <p:ph idx="1"/>
          </p:nvPr>
        </p:nvPicPr>
        <p:blipFill>
          <a:blip r:embed="rId2"/>
          <a:stretch>
            <a:fillRect/>
          </a:stretch>
        </p:blipFill>
        <p:spPr>
          <a:xfrm>
            <a:off x="5405862" y="1049741"/>
            <a:ext cx="6019331" cy="4755271"/>
          </a:xfrm>
          <a:prstGeom prst="rect">
            <a:avLst/>
          </a:prstGeom>
          <a:effectLst/>
        </p:spPr>
      </p:pic>
      <p:sp>
        <p:nvSpPr>
          <p:cNvPr id="5" name="Espace réservé du pied de page 4">
            <a:extLst>
              <a:ext uri="{FF2B5EF4-FFF2-40B4-BE49-F238E27FC236}">
                <a16:creationId xmlns:a16="http://schemas.microsoft.com/office/drawing/2014/main" id="{BD57BEE5-C0A5-0BAA-450D-5BF8567F987D}"/>
              </a:ext>
            </a:extLst>
          </p:cNvPr>
          <p:cNvSpPr>
            <a:spLocks noGrp="1"/>
          </p:cNvSpPr>
          <p:nvPr>
            <p:ph type="ftr" sz="quarter" idx="11"/>
          </p:nvPr>
        </p:nvSpPr>
        <p:spPr>
          <a:xfrm>
            <a:off x="5123688" y="6356350"/>
            <a:ext cx="41148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303030"/>
                </a:solidFill>
                <a:effectLst/>
                <a:uLnTx/>
                <a:uFillTx/>
                <a:latin typeface="Calibri" panose="020F0502020204030204"/>
                <a:ea typeface="+mn-ea"/>
                <a:cs typeface="+mn-cs"/>
              </a:rPr>
              <a:t>Presentation title</a:t>
            </a:r>
          </a:p>
        </p:txBody>
      </p:sp>
      <p:sp>
        <p:nvSpPr>
          <p:cNvPr id="6" name="Espace réservé du numéro de diapositive 5">
            <a:extLst>
              <a:ext uri="{FF2B5EF4-FFF2-40B4-BE49-F238E27FC236}">
                <a16:creationId xmlns:a16="http://schemas.microsoft.com/office/drawing/2014/main" id="{265A1BC7-2826-555F-5FE4-602130BB313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A0EEE5-D7C8-134E-8566-B8063E6CCBBD}" type="slidenum">
              <a:rPr kumimoji="0" lang="en-US" sz="1200" b="0" i="0" u="none" strike="noStrike" kern="1200" cap="none" spc="0" normalizeH="0" baseline="0" noProof="0">
                <a:ln>
                  <a:noFill/>
                </a:ln>
                <a:solidFill>
                  <a:srgbClr val="30303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30303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908498B-AC76-F7B5-BDD8-C1958F192755}"/>
              </a:ext>
            </a:extLst>
          </p:cNvPr>
          <p:cNvSpPr/>
          <p:nvPr/>
        </p:nvSpPr>
        <p:spPr>
          <a:xfrm>
            <a:off x="0" y="6421437"/>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3" descr="Une image contenant horloge, signe&#10;&#10;Description générée automatiquement">
            <a:extLst>
              <a:ext uri="{FF2B5EF4-FFF2-40B4-BE49-F238E27FC236}">
                <a16:creationId xmlns:a16="http://schemas.microsoft.com/office/drawing/2014/main" id="{0BABFBC2-D2EC-0213-195B-7304F84117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3483" y="97457"/>
            <a:ext cx="1795096" cy="427783"/>
          </a:xfrm>
          <a:prstGeom prst="rect">
            <a:avLst/>
          </a:prstGeom>
        </p:spPr>
      </p:pic>
    </p:spTree>
    <p:extLst>
      <p:ext uri="{BB962C8B-B14F-4D97-AF65-F5344CB8AC3E}">
        <p14:creationId xmlns:p14="http://schemas.microsoft.com/office/powerpoint/2010/main" val="2370636"/>
      </p:ext>
    </p:extLst>
  </p:cSld>
  <p:clrMapOvr>
    <a:masterClrMapping/>
  </p:clrMapOvr>
</p:sld>
</file>

<file path=ppt/theme/theme1.xml><?xml version="1.0" encoding="utf-8"?>
<a:theme xmlns:a="http://schemas.openxmlformats.org/drawingml/2006/main" name="Office Theme">
  <a:themeElements>
    <a:clrScheme name="industriall">
      <a:dk1>
        <a:srgbClr val="000000"/>
      </a:dk1>
      <a:lt1>
        <a:srgbClr val="FFFFFF"/>
      </a:lt1>
      <a:dk2>
        <a:srgbClr val="3D5488"/>
      </a:dk2>
      <a:lt2>
        <a:srgbClr val="E7E6E6"/>
      </a:lt2>
      <a:accent1>
        <a:srgbClr val="244996"/>
      </a:accent1>
      <a:accent2>
        <a:srgbClr val="C83727"/>
      </a:accent2>
      <a:accent3>
        <a:srgbClr val="A5A5A5"/>
      </a:accent3>
      <a:accent4>
        <a:srgbClr val="477EC0"/>
      </a:accent4>
      <a:accent5>
        <a:srgbClr val="AECFF2"/>
      </a:accent5>
      <a:accent6>
        <a:srgbClr val="EAEAEA"/>
      </a:accent6>
      <a:hlink>
        <a:srgbClr val="005392"/>
      </a:hlink>
      <a:folHlink>
        <a:srgbClr val="C0C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ndustriall">
      <a:dk1>
        <a:srgbClr val="000000"/>
      </a:dk1>
      <a:lt1>
        <a:srgbClr val="FFFFFF"/>
      </a:lt1>
      <a:dk2>
        <a:srgbClr val="3D5488"/>
      </a:dk2>
      <a:lt2>
        <a:srgbClr val="E7E6E6"/>
      </a:lt2>
      <a:accent1>
        <a:srgbClr val="244996"/>
      </a:accent1>
      <a:accent2>
        <a:srgbClr val="C83727"/>
      </a:accent2>
      <a:accent3>
        <a:srgbClr val="A5A5A5"/>
      </a:accent3>
      <a:accent4>
        <a:srgbClr val="477EC0"/>
      </a:accent4>
      <a:accent5>
        <a:srgbClr val="AECFF2"/>
      </a:accent5>
      <a:accent6>
        <a:srgbClr val="EAEAEA"/>
      </a:accent6>
      <a:hlink>
        <a:srgbClr val="005392"/>
      </a:hlink>
      <a:folHlink>
        <a:srgbClr val="C0C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1992</Words>
  <Application>Microsoft Office PowerPoint</Application>
  <PresentationFormat>Widescreen</PresentationFormat>
  <Paragraphs>258</Paragraphs>
  <Slides>25</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Calibri Light</vt:lpstr>
      <vt:lpstr>Helvetica</vt:lpstr>
      <vt:lpstr>Lucida Grande</vt:lpstr>
      <vt:lpstr>Times New Roman</vt:lpstr>
      <vt:lpstr>Verdana</vt:lpstr>
      <vt:lpstr>Wingdings</vt:lpstr>
      <vt:lpstr>Wingdings 3</vt:lpstr>
      <vt:lpstr>Office Theme</vt:lpstr>
      <vt:lpstr>1_Office Theme</vt:lpstr>
      <vt:lpstr>     European Mobility and EU policy developments</vt:lpstr>
      <vt:lpstr>Outline</vt:lpstr>
      <vt:lpstr>Mobility ecosystem </vt:lpstr>
      <vt:lpstr>PowerPoint Presentation</vt:lpstr>
      <vt:lpstr>Industrial Forum – State of Play</vt:lpstr>
      <vt:lpstr>PowerPoint Presentation</vt:lpstr>
      <vt:lpstr>EU strategic dependencies and capacities: second stage of in-depth reviews (2022) </vt:lpstr>
      <vt:lpstr>PowerPoint Presentation</vt:lpstr>
      <vt:lpstr>EU efforts to develop  industrial supply chains </vt:lpstr>
      <vt:lpstr>PowerPoint Presentation</vt:lpstr>
      <vt:lpstr>List of state aids approved under the battery IPCEIs</vt:lpstr>
      <vt:lpstr>Hydrogen - IPCEIs</vt:lpstr>
      <vt:lpstr>EU IPCEI - Microelectronic</vt:lpstr>
      <vt:lpstr>Industrial ecosystems and RRPs funding</vt:lpstr>
      <vt:lpstr>PowerPoint Presentation</vt:lpstr>
      <vt:lpstr> 2. EU Green Deal</vt:lpstr>
      <vt:lpstr>Fit for 55 – Fit for a Just Transition?</vt:lpstr>
      <vt:lpstr>Towards zero emission and circularity - Policy</vt:lpstr>
      <vt:lpstr>Electrification ongoing</vt:lpstr>
      <vt:lpstr>Trends in automotive</vt:lpstr>
      <vt:lpstr>3. Trade and competition</vt:lpstr>
      <vt:lpstr>EU Regulation on foreign subsidies</vt:lpstr>
      <vt:lpstr>4. Skills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Mobility and EU policy developments</dc:title>
  <dc:creator>Benjamin Denis</dc:creator>
  <cp:lastModifiedBy>Celia McClements</cp:lastModifiedBy>
  <cp:revision>3</cp:revision>
  <dcterms:created xsi:type="dcterms:W3CDTF">2022-12-12T08:42:31Z</dcterms:created>
  <dcterms:modified xsi:type="dcterms:W3CDTF">2022-12-14T09:31:10Z</dcterms:modified>
</cp:coreProperties>
</file>