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6" r:id="rId5"/>
    <p:sldId id="463" r:id="rId6"/>
    <p:sldId id="485" r:id="rId7"/>
    <p:sldId id="481" r:id="rId8"/>
    <p:sldId id="488" r:id="rId9"/>
    <p:sldId id="474" r:id="rId10"/>
    <p:sldId id="472" r:id="rId11"/>
    <p:sldId id="489"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B4A0CF-9A25-E162-1591-34B0CE753494}" name="Alice Rambaldi" initials="AR" userId="S::alice.rambaldi@spin360.biz::a9885662-0626-46d0-89d3-6f5dab0fc8b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B94B55"/>
    <a:srgbClr val="FC5A98"/>
    <a:srgbClr val="525252"/>
    <a:srgbClr val="44546A"/>
    <a:srgbClr val="EA6C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CB0CD-2F69-4418-9FF7-50B0AA3BD427}" v="1957" dt="2023-06-28T13:45:40.462"/>
    <p1510:client id="{274B1631-3183-47BC-BE1A-D63166C8ABA7}" v="1105" dt="2023-06-29T11:50:43.361"/>
    <p1510:client id="{9193C2E7-4D7B-4FEC-BC5D-E656D35A4EBD}" v="32" dt="2023-06-29T08:38:18.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283DE-B94F-4E22-9BEF-C07F0F2A8DA6}" type="doc">
      <dgm:prSet loTypeId="urn:microsoft.com/office/officeart/2005/8/layout/cycle6" loCatId="cycle" qsTypeId="urn:microsoft.com/office/officeart/2005/8/quickstyle/simple5" qsCatId="simple" csTypeId="urn:microsoft.com/office/officeart/2005/8/colors/accent1_2" csCatId="accent1" phldr="1"/>
      <dgm:spPr/>
      <dgm:t>
        <a:bodyPr/>
        <a:lstStyle/>
        <a:p>
          <a:endParaRPr lang="it-IT"/>
        </a:p>
      </dgm:t>
    </dgm:pt>
    <dgm:pt modelId="{FE95B170-8328-449D-A181-2D960E7128C9}">
      <dgm:prSet phldrT="[Testo]" custT="1"/>
      <dgm:spPr>
        <a:solidFill>
          <a:schemeClr val="accent4">
            <a:lumMod val="20000"/>
            <a:lumOff val="80000"/>
          </a:schemeClr>
        </a:solidFill>
      </dgm:spPr>
      <dgm:t>
        <a:bodyPr/>
        <a:lstStyle/>
        <a:p>
          <a:pPr>
            <a:buFont typeface="Wingdings" panose="05000000000000000000" pitchFamily="2" charset="2"/>
            <a:buNone/>
          </a:pPr>
          <a:r>
            <a:rPr lang="it-IT" sz="1200" b="0">
              <a:solidFill>
                <a:schemeClr val="bg2">
                  <a:lumMod val="25000"/>
                </a:schemeClr>
              </a:solidFill>
              <a:latin typeface="Century Gothic" panose="020B0502020202020204" pitchFamily="34" charset="0"/>
            </a:rPr>
            <a:t>MANAGE JOB-TO-JOB TRANSITIONS</a:t>
          </a:r>
        </a:p>
      </dgm:t>
    </dgm:pt>
    <dgm:pt modelId="{C24F822F-153D-4F67-92DB-177BD1AB52D6}" type="parTrans" cxnId="{1A4706CC-A9CD-4D91-8E4E-3C97FC197277}">
      <dgm:prSet/>
      <dgm:spPr/>
      <dgm:t>
        <a:bodyPr/>
        <a:lstStyle/>
        <a:p>
          <a:endParaRPr lang="it-IT" sz="1200" b="0"/>
        </a:p>
      </dgm:t>
    </dgm:pt>
    <dgm:pt modelId="{C3874AAB-C791-425A-8204-FA2FB0F7BD0E}" type="sibTrans" cxnId="{1A4706CC-A9CD-4D91-8E4E-3C97FC197277}">
      <dgm:prSet/>
      <dgm:spPr>
        <a:ln>
          <a:solidFill>
            <a:srgbClr val="B94B55"/>
          </a:solidFill>
        </a:ln>
      </dgm:spPr>
      <dgm:t>
        <a:bodyPr/>
        <a:lstStyle/>
        <a:p>
          <a:endParaRPr lang="it-IT" sz="1200" b="0"/>
        </a:p>
      </dgm:t>
    </dgm:pt>
    <dgm:pt modelId="{50C211EA-4D20-4D88-9B16-5A5EC3E08AD7}">
      <dgm:prSet phldrT="[Testo]" custT="1"/>
      <dgm:spPr>
        <a:solidFill>
          <a:schemeClr val="accent4">
            <a:lumMod val="20000"/>
            <a:lumOff val="80000"/>
          </a:schemeClr>
        </a:solidFill>
      </dgm:spPr>
      <dgm:t>
        <a:bodyPr/>
        <a:lstStyle/>
        <a:p>
          <a:r>
            <a:rPr lang="it-IT" sz="1200" b="0">
              <a:solidFill>
                <a:schemeClr val="bg2">
                  <a:lumMod val="25000"/>
                </a:schemeClr>
              </a:solidFill>
              <a:latin typeface="Century Gothic" panose="020B0502020202020204" pitchFamily="34" charset="0"/>
            </a:rPr>
            <a:t>SAFEGUARDING QUALITY JOBS</a:t>
          </a:r>
        </a:p>
      </dgm:t>
    </dgm:pt>
    <dgm:pt modelId="{57827920-06FA-40D5-AE02-16F80ECBB7D8}" type="parTrans" cxnId="{BB1310C0-3E17-41BA-B37B-111835583EDB}">
      <dgm:prSet/>
      <dgm:spPr/>
      <dgm:t>
        <a:bodyPr/>
        <a:lstStyle/>
        <a:p>
          <a:endParaRPr lang="it-IT" sz="1200" b="0"/>
        </a:p>
      </dgm:t>
    </dgm:pt>
    <dgm:pt modelId="{A2FFCCD4-D37B-4BD3-8EA3-3542210A3B03}" type="sibTrans" cxnId="{BB1310C0-3E17-41BA-B37B-111835583EDB}">
      <dgm:prSet/>
      <dgm:spPr>
        <a:ln>
          <a:solidFill>
            <a:srgbClr val="B94B55"/>
          </a:solidFill>
        </a:ln>
      </dgm:spPr>
      <dgm:t>
        <a:bodyPr/>
        <a:lstStyle/>
        <a:p>
          <a:endParaRPr lang="it-IT" sz="1200" b="0"/>
        </a:p>
      </dgm:t>
    </dgm:pt>
    <dgm:pt modelId="{720BD79E-6729-4A98-A7EA-746F17CB7A52}">
      <dgm:prSet phldrT="[Testo]" custT="1"/>
      <dgm:spPr>
        <a:solidFill>
          <a:schemeClr val="accent4">
            <a:lumMod val="20000"/>
            <a:lumOff val="80000"/>
          </a:schemeClr>
        </a:solidFill>
      </dgm:spPr>
      <dgm:t>
        <a:bodyPr/>
        <a:lstStyle/>
        <a:p>
          <a:pPr>
            <a:buFont typeface="Wingdings" panose="05000000000000000000" pitchFamily="2" charset="2"/>
            <a:buChar char="Ø"/>
          </a:pPr>
          <a:r>
            <a:rPr lang="it-IT" sz="1200" b="0" kern="1200">
              <a:solidFill>
                <a:srgbClr val="E7E6E6">
                  <a:lumMod val="25000"/>
                </a:srgbClr>
              </a:solidFill>
              <a:latin typeface="Century Gothic" panose="020B0502020202020204" pitchFamily="34" charset="0"/>
              <a:ea typeface="+mn-ea"/>
              <a:cs typeface="+mn-cs"/>
            </a:rPr>
            <a:t>UP/RESKILLING TO MANAGE </a:t>
          </a:r>
          <a:r>
            <a:rPr lang="it-IT" sz="1200" b="0" kern="1200" err="1">
              <a:solidFill>
                <a:srgbClr val="E7E6E6">
                  <a:lumMod val="25000"/>
                </a:srgbClr>
              </a:solidFill>
              <a:latin typeface="Century Gothic" panose="020B0502020202020204" pitchFamily="34" charset="0"/>
              <a:ea typeface="+mn-ea"/>
              <a:cs typeface="+mn-cs"/>
            </a:rPr>
            <a:t>SAFs</a:t>
          </a:r>
          <a:r>
            <a:rPr lang="it-IT" sz="1200" b="0" kern="1200">
              <a:solidFill>
                <a:srgbClr val="E7E6E6">
                  <a:lumMod val="25000"/>
                </a:srgbClr>
              </a:solidFill>
              <a:latin typeface="Century Gothic" panose="020B0502020202020204" pitchFamily="34" charset="0"/>
              <a:ea typeface="+mn-ea"/>
              <a:cs typeface="+mn-cs"/>
            </a:rPr>
            <a:t> AND NEW TECHNOLOGIES</a:t>
          </a:r>
        </a:p>
      </dgm:t>
    </dgm:pt>
    <dgm:pt modelId="{B6976F56-A0DE-42F7-9CBB-91EE6C7793A9}" type="parTrans" cxnId="{E55DB66A-B931-4FBB-A417-5516E5C78ED4}">
      <dgm:prSet/>
      <dgm:spPr/>
      <dgm:t>
        <a:bodyPr/>
        <a:lstStyle/>
        <a:p>
          <a:endParaRPr lang="it-IT" sz="1200" b="0"/>
        </a:p>
      </dgm:t>
    </dgm:pt>
    <dgm:pt modelId="{8198BB3D-3242-4329-8549-04BF0E6E0FF4}" type="sibTrans" cxnId="{E55DB66A-B931-4FBB-A417-5516E5C78ED4}">
      <dgm:prSet/>
      <dgm:spPr>
        <a:ln>
          <a:solidFill>
            <a:srgbClr val="B94B55"/>
          </a:solidFill>
        </a:ln>
      </dgm:spPr>
      <dgm:t>
        <a:bodyPr/>
        <a:lstStyle/>
        <a:p>
          <a:endParaRPr lang="it-IT" sz="1200" b="0"/>
        </a:p>
      </dgm:t>
    </dgm:pt>
    <dgm:pt modelId="{C636BD7A-930E-42B0-ABE0-CFF4A465837D}">
      <dgm:prSet phldrT="[Testo]" custT="1"/>
      <dgm:spPr>
        <a:solidFill>
          <a:schemeClr val="accent4">
            <a:lumMod val="20000"/>
            <a:lumOff val="80000"/>
          </a:schemeClr>
        </a:solidFill>
      </dgm:spPr>
      <dgm:t>
        <a:bodyPr/>
        <a:lstStyle/>
        <a:p>
          <a:pPr>
            <a:buFont typeface="Wingdings" panose="05000000000000000000" pitchFamily="2" charset="2"/>
            <a:buNone/>
          </a:pPr>
          <a:r>
            <a:rPr lang="it-IT" sz="1200" b="0" kern="1200">
              <a:solidFill>
                <a:srgbClr val="E7E6E6">
                  <a:lumMod val="25000"/>
                </a:srgbClr>
              </a:solidFill>
              <a:latin typeface="Century Gothic" panose="020B0502020202020204" pitchFamily="34" charset="0"/>
              <a:ea typeface="+mn-ea"/>
              <a:cs typeface="+mn-cs"/>
            </a:rPr>
            <a:t>INVESTMENTS FOR TRAINING AND R&amp;D</a:t>
          </a:r>
        </a:p>
      </dgm:t>
    </dgm:pt>
    <dgm:pt modelId="{7C3F9177-D7CC-4F3A-A294-CA8CA448A523}" type="parTrans" cxnId="{2BBCC8BD-A148-4909-B72A-AA874B335508}">
      <dgm:prSet/>
      <dgm:spPr/>
      <dgm:t>
        <a:bodyPr/>
        <a:lstStyle/>
        <a:p>
          <a:endParaRPr lang="it-IT" sz="1200" b="0"/>
        </a:p>
      </dgm:t>
    </dgm:pt>
    <dgm:pt modelId="{0F0BE5A3-B9D4-4C12-AFC4-BD9B335869B4}" type="sibTrans" cxnId="{2BBCC8BD-A148-4909-B72A-AA874B335508}">
      <dgm:prSet/>
      <dgm:spPr>
        <a:ln>
          <a:solidFill>
            <a:srgbClr val="B94B55"/>
          </a:solidFill>
        </a:ln>
      </dgm:spPr>
      <dgm:t>
        <a:bodyPr/>
        <a:lstStyle/>
        <a:p>
          <a:endParaRPr lang="it-IT" sz="1200" b="0"/>
        </a:p>
      </dgm:t>
    </dgm:pt>
    <dgm:pt modelId="{07165CC7-7C6B-40E5-82D9-4AE28F6EC1D6}">
      <dgm:prSet phldrT="[Testo]" custT="1"/>
      <dgm:spPr>
        <a:solidFill>
          <a:schemeClr val="accent4">
            <a:lumMod val="20000"/>
            <a:lumOff val="80000"/>
          </a:schemeClr>
        </a:solidFill>
      </dgm:spPr>
      <dgm:t>
        <a:bodyPr/>
        <a:lstStyle/>
        <a:p>
          <a:pPr>
            <a:buFont typeface="Wingdings" panose="05000000000000000000" pitchFamily="2" charset="2"/>
            <a:buChar char="Ø"/>
          </a:pPr>
          <a:r>
            <a:rPr lang="it-IT" sz="1100" b="0">
              <a:solidFill>
                <a:schemeClr val="bg2">
                  <a:lumMod val="25000"/>
                </a:schemeClr>
              </a:solidFill>
              <a:latin typeface="Century Gothic" panose="020B0502020202020204" pitchFamily="34" charset="0"/>
            </a:rPr>
            <a:t>AN HOLISTIC APPROACH TOWARDS DECARBONIZATION</a:t>
          </a:r>
        </a:p>
      </dgm:t>
    </dgm:pt>
    <dgm:pt modelId="{1809BA30-AF3D-416C-A5A5-4758B8DF48CB}" type="parTrans" cxnId="{8003CBE3-0028-4695-9921-BCC8518A0D8D}">
      <dgm:prSet/>
      <dgm:spPr/>
      <dgm:t>
        <a:bodyPr/>
        <a:lstStyle/>
        <a:p>
          <a:endParaRPr lang="it-IT" sz="1200"/>
        </a:p>
      </dgm:t>
    </dgm:pt>
    <dgm:pt modelId="{E4CFFC8D-03C5-4430-8F30-0CD6D7601E3F}" type="sibTrans" cxnId="{8003CBE3-0028-4695-9921-BCC8518A0D8D}">
      <dgm:prSet/>
      <dgm:spPr/>
      <dgm:t>
        <a:bodyPr/>
        <a:lstStyle/>
        <a:p>
          <a:endParaRPr lang="it-IT" sz="1200"/>
        </a:p>
      </dgm:t>
    </dgm:pt>
    <dgm:pt modelId="{EE85668B-08EB-47BB-B7D0-5C5AA0311B9E}">
      <dgm:prSet phldrT="[Testo]" custT="1"/>
      <dgm:spPr>
        <a:solidFill>
          <a:schemeClr val="accent4">
            <a:lumMod val="20000"/>
            <a:lumOff val="80000"/>
          </a:schemeClr>
        </a:solidFill>
      </dgm:spPr>
      <dgm:t>
        <a:bodyPr/>
        <a:lstStyle/>
        <a:p>
          <a:r>
            <a:rPr lang="it-IT" sz="1200" b="0">
              <a:solidFill>
                <a:schemeClr val="bg2">
                  <a:lumMod val="25000"/>
                </a:schemeClr>
              </a:solidFill>
              <a:latin typeface="Century Gothic" panose="020B0502020202020204" pitchFamily="34" charset="0"/>
            </a:rPr>
            <a:t>HEALTH AND SAFETY RISKS AND WORKING CONDITIONS WHEN MANAGING NEW FUELS</a:t>
          </a:r>
        </a:p>
      </dgm:t>
    </dgm:pt>
    <dgm:pt modelId="{4DA738D9-E87D-47DC-B0F3-19E113C300A7}" type="parTrans" cxnId="{501C1E5F-E101-456B-B2A2-9A71EF16783C}">
      <dgm:prSet/>
      <dgm:spPr/>
      <dgm:t>
        <a:bodyPr/>
        <a:lstStyle/>
        <a:p>
          <a:endParaRPr lang="it-IT" sz="1200"/>
        </a:p>
      </dgm:t>
    </dgm:pt>
    <dgm:pt modelId="{BC828775-8259-42C0-8B3B-934FFD09CE43}" type="sibTrans" cxnId="{501C1E5F-E101-456B-B2A2-9A71EF16783C}">
      <dgm:prSet/>
      <dgm:spPr/>
      <dgm:t>
        <a:bodyPr/>
        <a:lstStyle/>
        <a:p>
          <a:endParaRPr lang="it-IT" sz="1200"/>
        </a:p>
      </dgm:t>
    </dgm:pt>
    <dgm:pt modelId="{6BA2FD3D-F8D4-416C-96D3-CB6EDA0FA17E}">
      <dgm:prSet phldrT="[Testo]" custT="1"/>
      <dgm:spPr>
        <a:solidFill>
          <a:schemeClr val="accent4">
            <a:lumMod val="20000"/>
            <a:lumOff val="80000"/>
          </a:schemeClr>
        </a:solidFill>
      </dgm:spPr>
      <dgm:t>
        <a:bodyPr/>
        <a:lstStyle/>
        <a:p>
          <a:r>
            <a:rPr lang="it-IT" sz="1200" b="0">
              <a:solidFill>
                <a:schemeClr val="bg2">
                  <a:lumMod val="25000"/>
                </a:schemeClr>
              </a:solidFill>
              <a:latin typeface="Century Gothic" panose="020B0502020202020204" pitchFamily="34" charset="0"/>
            </a:rPr>
            <a:t>MODAL SHIFT AND CULTURE OF STATUS</a:t>
          </a:r>
        </a:p>
      </dgm:t>
    </dgm:pt>
    <dgm:pt modelId="{48AD0408-58A2-4CB5-9F63-A2E66B867677}" type="parTrans" cxnId="{790D920F-31B1-4560-8F82-1CDB096232D8}">
      <dgm:prSet/>
      <dgm:spPr/>
      <dgm:t>
        <a:bodyPr/>
        <a:lstStyle/>
        <a:p>
          <a:endParaRPr lang="it-IT" sz="1200"/>
        </a:p>
      </dgm:t>
    </dgm:pt>
    <dgm:pt modelId="{E2ED3FB8-217A-49F6-87E5-3F2F3BB8DE32}" type="sibTrans" cxnId="{790D920F-31B1-4560-8F82-1CDB096232D8}">
      <dgm:prSet/>
      <dgm:spPr/>
      <dgm:t>
        <a:bodyPr/>
        <a:lstStyle/>
        <a:p>
          <a:endParaRPr lang="it-IT" sz="1200"/>
        </a:p>
      </dgm:t>
    </dgm:pt>
    <dgm:pt modelId="{03081680-8CE2-414E-A92C-504654643BE2}" type="pres">
      <dgm:prSet presAssocID="{8F5283DE-B94F-4E22-9BEF-C07F0F2A8DA6}" presName="cycle" presStyleCnt="0">
        <dgm:presLayoutVars>
          <dgm:dir/>
          <dgm:resizeHandles val="exact"/>
        </dgm:presLayoutVars>
      </dgm:prSet>
      <dgm:spPr/>
    </dgm:pt>
    <dgm:pt modelId="{B0F2AA56-4727-4FB1-924E-0D5E28F0EACA}" type="pres">
      <dgm:prSet presAssocID="{FE95B170-8328-449D-A181-2D960E7128C9}" presName="node" presStyleLbl="node1" presStyleIdx="0" presStyleCnt="7" custScaleX="138627" custScaleY="103031">
        <dgm:presLayoutVars>
          <dgm:bulletEnabled val="1"/>
        </dgm:presLayoutVars>
      </dgm:prSet>
      <dgm:spPr/>
    </dgm:pt>
    <dgm:pt modelId="{19BBA98F-04B4-4F2D-99FA-719F577D8F0C}" type="pres">
      <dgm:prSet presAssocID="{FE95B170-8328-449D-A181-2D960E7128C9}" presName="spNode" presStyleCnt="0"/>
      <dgm:spPr/>
    </dgm:pt>
    <dgm:pt modelId="{E3276642-8E26-4E6C-B185-15B7B0F1F7D4}" type="pres">
      <dgm:prSet presAssocID="{C3874AAB-C791-425A-8204-FA2FB0F7BD0E}" presName="sibTrans" presStyleLbl="sibTrans1D1" presStyleIdx="0" presStyleCnt="7"/>
      <dgm:spPr/>
    </dgm:pt>
    <dgm:pt modelId="{3242E979-BB8F-42B9-8C02-117348749A45}" type="pres">
      <dgm:prSet presAssocID="{50C211EA-4D20-4D88-9B16-5A5EC3E08AD7}" presName="node" presStyleLbl="node1" presStyleIdx="1" presStyleCnt="7" custScaleX="138627" custScaleY="103031">
        <dgm:presLayoutVars>
          <dgm:bulletEnabled val="1"/>
        </dgm:presLayoutVars>
      </dgm:prSet>
      <dgm:spPr/>
    </dgm:pt>
    <dgm:pt modelId="{DDF0A1E9-FAB4-4CEF-8886-F50B653949B2}" type="pres">
      <dgm:prSet presAssocID="{50C211EA-4D20-4D88-9B16-5A5EC3E08AD7}" presName="spNode" presStyleCnt="0"/>
      <dgm:spPr/>
    </dgm:pt>
    <dgm:pt modelId="{120B3B7A-35A1-415E-AE8B-729A4F4E4B6B}" type="pres">
      <dgm:prSet presAssocID="{A2FFCCD4-D37B-4BD3-8EA3-3542210A3B03}" presName="sibTrans" presStyleLbl="sibTrans1D1" presStyleIdx="1" presStyleCnt="7"/>
      <dgm:spPr/>
    </dgm:pt>
    <dgm:pt modelId="{78D96162-35F7-4685-8B32-E09265A2CE78}" type="pres">
      <dgm:prSet presAssocID="{6BA2FD3D-F8D4-416C-96D3-CB6EDA0FA17E}" presName="node" presStyleLbl="node1" presStyleIdx="2" presStyleCnt="7" custScaleX="138627" custScaleY="103031">
        <dgm:presLayoutVars>
          <dgm:bulletEnabled val="1"/>
        </dgm:presLayoutVars>
      </dgm:prSet>
      <dgm:spPr/>
    </dgm:pt>
    <dgm:pt modelId="{D043F494-FD49-435A-92FE-F63E7D800969}" type="pres">
      <dgm:prSet presAssocID="{6BA2FD3D-F8D4-416C-96D3-CB6EDA0FA17E}" presName="spNode" presStyleCnt="0"/>
      <dgm:spPr/>
    </dgm:pt>
    <dgm:pt modelId="{DA54E178-C3B3-4D62-9980-800BEF0B92B1}" type="pres">
      <dgm:prSet presAssocID="{E2ED3FB8-217A-49F6-87E5-3F2F3BB8DE32}" presName="sibTrans" presStyleLbl="sibTrans1D1" presStyleIdx="2" presStyleCnt="7"/>
      <dgm:spPr/>
    </dgm:pt>
    <dgm:pt modelId="{C30828D5-2565-48FA-B3C2-32FC4167CE48}" type="pres">
      <dgm:prSet presAssocID="{EE85668B-08EB-47BB-B7D0-5C5AA0311B9E}" presName="node" presStyleLbl="node1" presStyleIdx="3" presStyleCnt="7" custScaleX="138627" custScaleY="103031" custRadScaleRad="100419" custRadScaleInc="-23550">
        <dgm:presLayoutVars>
          <dgm:bulletEnabled val="1"/>
        </dgm:presLayoutVars>
      </dgm:prSet>
      <dgm:spPr/>
    </dgm:pt>
    <dgm:pt modelId="{C738AF0A-F295-49E8-A190-70E98DE080A0}" type="pres">
      <dgm:prSet presAssocID="{EE85668B-08EB-47BB-B7D0-5C5AA0311B9E}" presName="spNode" presStyleCnt="0"/>
      <dgm:spPr/>
    </dgm:pt>
    <dgm:pt modelId="{DF01D8AB-E153-44C2-B40C-0BD5292ED18B}" type="pres">
      <dgm:prSet presAssocID="{BC828775-8259-42C0-8B3B-934FFD09CE43}" presName="sibTrans" presStyleLbl="sibTrans1D1" presStyleIdx="3" presStyleCnt="7"/>
      <dgm:spPr/>
    </dgm:pt>
    <dgm:pt modelId="{4AED5C99-A7A6-47F3-A459-D29FEF1492E8}" type="pres">
      <dgm:prSet presAssocID="{720BD79E-6729-4A98-A7EA-746F17CB7A52}" presName="node" presStyleLbl="node1" presStyleIdx="4" presStyleCnt="7" custScaleX="138627" custScaleY="103031" custRadScaleRad="101633" custRadScaleInc="30826">
        <dgm:presLayoutVars>
          <dgm:bulletEnabled val="1"/>
        </dgm:presLayoutVars>
      </dgm:prSet>
      <dgm:spPr/>
    </dgm:pt>
    <dgm:pt modelId="{BFF5C362-BA7D-43B2-8528-2ECAB9F70AB9}" type="pres">
      <dgm:prSet presAssocID="{720BD79E-6729-4A98-A7EA-746F17CB7A52}" presName="spNode" presStyleCnt="0"/>
      <dgm:spPr/>
    </dgm:pt>
    <dgm:pt modelId="{51680A6D-7B85-43D5-94A7-C35A1C336AE6}" type="pres">
      <dgm:prSet presAssocID="{8198BB3D-3242-4329-8549-04BF0E6E0FF4}" presName="sibTrans" presStyleLbl="sibTrans1D1" presStyleIdx="4" presStyleCnt="7"/>
      <dgm:spPr/>
    </dgm:pt>
    <dgm:pt modelId="{9CED713F-8906-465F-B36C-DF177224C345}" type="pres">
      <dgm:prSet presAssocID="{C636BD7A-930E-42B0-ABE0-CFF4A465837D}" presName="node" presStyleLbl="node1" presStyleIdx="5" presStyleCnt="7" custScaleX="138627" custScaleY="103031" custRadScaleRad="103672" custRadScaleInc="15139">
        <dgm:presLayoutVars>
          <dgm:bulletEnabled val="1"/>
        </dgm:presLayoutVars>
      </dgm:prSet>
      <dgm:spPr/>
    </dgm:pt>
    <dgm:pt modelId="{91262AD4-A0B3-4902-B1EA-F408E1BA3A25}" type="pres">
      <dgm:prSet presAssocID="{C636BD7A-930E-42B0-ABE0-CFF4A465837D}" presName="spNode" presStyleCnt="0"/>
      <dgm:spPr/>
    </dgm:pt>
    <dgm:pt modelId="{7CC799F3-F168-4818-B802-6CA55FCA7292}" type="pres">
      <dgm:prSet presAssocID="{0F0BE5A3-B9D4-4C12-AFC4-BD9B335869B4}" presName="sibTrans" presStyleLbl="sibTrans1D1" presStyleIdx="5" presStyleCnt="7"/>
      <dgm:spPr/>
    </dgm:pt>
    <dgm:pt modelId="{41B741FA-F9C8-464F-89B5-AFA43C6570FA}" type="pres">
      <dgm:prSet presAssocID="{07165CC7-7C6B-40E5-82D9-4AE28F6EC1D6}" presName="node" presStyleLbl="node1" presStyleIdx="6" presStyleCnt="7" custScaleX="138627" custScaleY="103031" custRadScaleRad="103672" custRadScaleInc="-15139">
        <dgm:presLayoutVars>
          <dgm:bulletEnabled val="1"/>
        </dgm:presLayoutVars>
      </dgm:prSet>
      <dgm:spPr/>
    </dgm:pt>
    <dgm:pt modelId="{6BACCD55-D54B-452B-B151-F36CEFC79E49}" type="pres">
      <dgm:prSet presAssocID="{07165CC7-7C6B-40E5-82D9-4AE28F6EC1D6}" presName="spNode" presStyleCnt="0"/>
      <dgm:spPr/>
    </dgm:pt>
    <dgm:pt modelId="{E011A419-017F-44E9-84AB-BCCABC7D2B70}" type="pres">
      <dgm:prSet presAssocID="{E4CFFC8D-03C5-4430-8F30-0CD6D7601E3F}" presName="sibTrans" presStyleLbl="sibTrans1D1" presStyleIdx="6" presStyleCnt="7"/>
      <dgm:spPr/>
    </dgm:pt>
  </dgm:ptLst>
  <dgm:cxnLst>
    <dgm:cxn modelId="{3035FF00-BAAD-4B40-B36C-73ECDD996261}" type="presOf" srcId="{07165CC7-7C6B-40E5-82D9-4AE28F6EC1D6}" destId="{41B741FA-F9C8-464F-89B5-AFA43C6570FA}" srcOrd="0" destOrd="0" presId="urn:microsoft.com/office/officeart/2005/8/layout/cycle6"/>
    <dgm:cxn modelId="{E96B2106-2EE9-48AC-AE15-3BF52241E213}" type="presOf" srcId="{C636BD7A-930E-42B0-ABE0-CFF4A465837D}" destId="{9CED713F-8906-465F-B36C-DF177224C345}" srcOrd="0" destOrd="0" presId="urn:microsoft.com/office/officeart/2005/8/layout/cycle6"/>
    <dgm:cxn modelId="{790D920F-31B1-4560-8F82-1CDB096232D8}" srcId="{8F5283DE-B94F-4E22-9BEF-C07F0F2A8DA6}" destId="{6BA2FD3D-F8D4-416C-96D3-CB6EDA0FA17E}" srcOrd="2" destOrd="0" parTransId="{48AD0408-58A2-4CB5-9F63-A2E66B867677}" sibTransId="{E2ED3FB8-217A-49F6-87E5-3F2F3BB8DE32}"/>
    <dgm:cxn modelId="{9D183418-5EE3-4BFB-916B-A5B248752D42}" type="presOf" srcId="{50C211EA-4D20-4D88-9B16-5A5EC3E08AD7}" destId="{3242E979-BB8F-42B9-8C02-117348749A45}" srcOrd="0" destOrd="0" presId="urn:microsoft.com/office/officeart/2005/8/layout/cycle6"/>
    <dgm:cxn modelId="{F4E1AF27-F0E2-4C1A-9B2C-6EA237D205F6}" type="presOf" srcId="{A2FFCCD4-D37B-4BD3-8EA3-3542210A3B03}" destId="{120B3B7A-35A1-415E-AE8B-729A4F4E4B6B}" srcOrd="0" destOrd="0" presId="urn:microsoft.com/office/officeart/2005/8/layout/cycle6"/>
    <dgm:cxn modelId="{AC023138-10C8-4F92-AA17-97924E73EE9F}" type="presOf" srcId="{0F0BE5A3-B9D4-4C12-AFC4-BD9B335869B4}" destId="{7CC799F3-F168-4818-B802-6CA55FCA7292}" srcOrd="0" destOrd="0" presId="urn:microsoft.com/office/officeart/2005/8/layout/cycle6"/>
    <dgm:cxn modelId="{501C1E5F-E101-456B-B2A2-9A71EF16783C}" srcId="{8F5283DE-B94F-4E22-9BEF-C07F0F2A8DA6}" destId="{EE85668B-08EB-47BB-B7D0-5C5AA0311B9E}" srcOrd="3" destOrd="0" parTransId="{4DA738D9-E87D-47DC-B0F3-19E113C300A7}" sibTransId="{BC828775-8259-42C0-8B3B-934FFD09CE43}"/>
    <dgm:cxn modelId="{035A6C44-68B0-4374-B233-D2E2A8685D25}" type="presOf" srcId="{EE85668B-08EB-47BB-B7D0-5C5AA0311B9E}" destId="{C30828D5-2565-48FA-B3C2-32FC4167CE48}" srcOrd="0" destOrd="0" presId="urn:microsoft.com/office/officeart/2005/8/layout/cycle6"/>
    <dgm:cxn modelId="{177E806A-60F1-4926-83E0-A7427332AFDB}" type="presOf" srcId="{720BD79E-6729-4A98-A7EA-746F17CB7A52}" destId="{4AED5C99-A7A6-47F3-A459-D29FEF1492E8}" srcOrd="0" destOrd="0" presId="urn:microsoft.com/office/officeart/2005/8/layout/cycle6"/>
    <dgm:cxn modelId="{E55DB66A-B931-4FBB-A417-5516E5C78ED4}" srcId="{8F5283DE-B94F-4E22-9BEF-C07F0F2A8DA6}" destId="{720BD79E-6729-4A98-A7EA-746F17CB7A52}" srcOrd="4" destOrd="0" parTransId="{B6976F56-A0DE-42F7-9CBB-91EE6C7793A9}" sibTransId="{8198BB3D-3242-4329-8549-04BF0E6E0FF4}"/>
    <dgm:cxn modelId="{4BC89F73-3FAA-454A-95A1-F80B953F1EE6}" type="presOf" srcId="{8F5283DE-B94F-4E22-9BEF-C07F0F2A8DA6}" destId="{03081680-8CE2-414E-A92C-504654643BE2}" srcOrd="0" destOrd="0" presId="urn:microsoft.com/office/officeart/2005/8/layout/cycle6"/>
    <dgm:cxn modelId="{6CBE3289-5936-4BF9-ABF5-61AF4FCAFF4B}" type="presOf" srcId="{8198BB3D-3242-4329-8549-04BF0E6E0FF4}" destId="{51680A6D-7B85-43D5-94A7-C35A1C336AE6}" srcOrd="0" destOrd="0" presId="urn:microsoft.com/office/officeart/2005/8/layout/cycle6"/>
    <dgm:cxn modelId="{AAE7FF89-BD02-4B7E-B708-56260B35D609}" type="presOf" srcId="{C3874AAB-C791-425A-8204-FA2FB0F7BD0E}" destId="{E3276642-8E26-4E6C-B185-15B7B0F1F7D4}" srcOrd="0" destOrd="0" presId="urn:microsoft.com/office/officeart/2005/8/layout/cycle6"/>
    <dgm:cxn modelId="{7B68BC8E-F9D4-4259-9775-D863FE38D71A}" type="presOf" srcId="{E4CFFC8D-03C5-4430-8F30-0CD6D7601E3F}" destId="{E011A419-017F-44E9-84AB-BCCABC7D2B70}" srcOrd="0" destOrd="0" presId="urn:microsoft.com/office/officeart/2005/8/layout/cycle6"/>
    <dgm:cxn modelId="{830EDDB2-DBB6-446E-A626-38F6FD8A2F27}" type="presOf" srcId="{FE95B170-8328-449D-A181-2D960E7128C9}" destId="{B0F2AA56-4727-4FB1-924E-0D5E28F0EACA}" srcOrd="0" destOrd="0" presId="urn:microsoft.com/office/officeart/2005/8/layout/cycle6"/>
    <dgm:cxn modelId="{2BBCC8BD-A148-4909-B72A-AA874B335508}" srcId="{8F5283DE-B94F-4E22-9BEF-C07F0F2A8DA6}" destId="{C636BD7A-930E-42B0-ABE0-CFF4A465837D}" srcOrd="5" destOrd="0" parTransId="{7C3F9177-D7CC-4F3A-A294-CA8CA448A523}" sibTransId="{0F0BE5A3-B9D4-4C12-AFC4-BD9B335869B4}"/>
    <dgm:cxn modelId="{BB1310C0-3E17-41BA-B37B-111835583EDB}" srcId="{8F5283DE-B94F-4E22-9BEF-C07F0F2A8DA6}" destId="{50C211EA-4D20-4D88-9B16-5A5EC3E08AD7}" srcOrd="1" destOrd="0" parTransId="{57827920-06FA-40D5-AE02-16F80ECBB7D8}" sibTransId="{A2FFCCD4-D37B-4BD3-8EA3-3542210A3B03}"/>
    <dgm:cxn modelId="{1A4706CC-A9CD-4D91-8E4E-3C97FC197277}" srcId="{8F5283DE-B94F-4E22-9BEF-C07F0F2A8DA6}" destId="{FE95B170-8328-449D-A181-2D960E7128C9}" srcOrd="0" destOrd="0" parTransId="{C24F822F-153D-4F67-92DB-177BD1AB52D6}" sibTransId="{C3874AAB-C791-425A-8204-FA2FB0F7BD0E}"/>
    <dgm:cxn modelId="{8E9570DD-2AD7-42C6-A2A8-E489695A6246}" type="presOf" srcId="{BC828775-8259-42C0-8B3B-934FFD09CE43}" destId="{DF01D8AB-E153-44C2-B40C-0BD5292ED18B}" srcOrd="0" destOrd="0" presId="urn:microsoft.com/office/officeart/2005/8/layout/cycle6"/>
    <dgm:cxn modelId="{566A70DF-70E6-45C8-956E-778B928F9F92}" type="presOf" srcId="{E2ED3FB8-217A-49F6-87E5-3F2F3BB8DE32}" destId="{DA54E178-C3B3-4D62-9980-800BEF0B92B1}" srcOrd="0" destOrd="0" presId="urn:microsoft.com/office/officeart/2005/8/layout/cycle6"/>
    <dgm:cxn modelId="{630A5AE0-C11F-4293-B9C1-5F653C4CEF79}" type="presOf" srcId="{6BA2FD3D-F8D4-416C-96D3-CB6EDA0FA17E}" destId="{78D96162-35F7-4685-8B32-E09265A2CE78}" srcOrd="0" destOrd="0" presId="urn:microsoft.com/office/officeart/2005/8/layout/cycle6"/>
    <dgm:cxn modelId="{8003CBE3-0028-4695-9921-BCC8518A0D8D}" srcId="{8F5283DE-B94F-4E22-9BEF-C07F0F2A8DA6}" destId="{07165CC7-7C6B-40E5-82D9-4AE28F6EC1D6}" srcOrd="6" destOrd="0" parTransId="{1809BA30-AF3D-416C-A5A5-4758B8DF48CB}" sibTransId="{E4CFFC8D-03C5-4430-8F30-0CD6D7601E3F}"/>
    <dgm:cxn modelId="{ADF9EAAF-90B6-4E93-ACA9-0B40EC2F98EF}" type="presParOf" srcId="{03081680-8CE2-414E-A92C-504654643BE2}" destId="{B0F2AA56-4727-4FB1-924E-0D5E28F0EACA}" srcOrd="0" destOrd="0" presId="urn:microsoft.com/office/officeart/2005/8/layout/cycle6"/>
    <dgm:cxn modelId="{EC92BFBD-A944-4E1A-B448-26AA110BE639}" type="presParOf" srcId="{03081680-8CE2-414E-A92C-504654643BE2}" destId="{19BBA98F-04B4-4F2D-99FA-719F577D8F0C}" srcOrd="1" destOrd="0" presId="urn:microsoft.com/office/officeart/2005/8/layout/cycle6"/>
    <dgm:cxn modelId="{3E3C2000-3554-4F06-8AC5-DD95A1124042}" type="presParOf" srcId="{03081680-8CE2-414E-A92C-504654643BE2}" destId="{E3276642-8E26-4E6C-B185-15B7B0F1F7D4}" srcOrd="2" destOrd="0" presId="urn:microsoft.com/office/officeart/2005/8/layout/cycle6"/>
    <dgm:cxn modelId="{20E43F25-E192-4B59-B17D-4C513C43EDFE}" type="presParOf" srcId="{03081680-8CE2-414E-A92C-504654643BE2}" destId="{3242E979-BB8F-42B9-8C02-117348749A45}" srcOrd="3" destOrd="0" presId="urn:microsoft.com/office/officeart/2005/8/layout/cycle6"/>
    <dgm:cxn modelId="{906211A8-78E6-4623-9AE1-2677E18F4AE9}" type="presParOf" srcId="{03081680-8CE2-414E-A92C-504654643BE2}" destId="{DDF0A1E9-FAB4-4CEF-8886-F50B653949B2}" srcOrd="4" destOrd="0" presId="urn:microsoft.com/office/officeart/2005/8/layout/cycle6"/>
    <dgm:cxn modelId="{68E8385F-A774-4EEC-BFBD-03D10D941E7E}" type="presParOf" srcId="{03081680-8CE2-414E-A92C-504654643BE2}" destId="{120B3B7A-35A1-415E-AE8B-729A4F4E4B6B}" srcOrd="5" destOrd="0" presId="urn:microsoft.com/office/officeart/2005/8/layout/cycle6"/>
    <dgm:cxn modelId="{958F09D1-A80F-41F7-8312-59F786FDAB7E}" type="presParOf" srcId="{03081680-8CE2-414E-A92C-504654643BE2}" destId="{78D96162-35F7-4685-8B32-E09265A2CE78}" srcOrd="6" destOrd="0" presId="urn:microsoft.com/office/officeart/2005/8/layout/cycle6"/>
    <dgm:cxn modelId="{90D6D7A1-4EB2-44C3-8C30-3A5704081883}" type="presParOf" srcId="{03081680-8CE2-414E-A92C-504654643BE2}" destId="{D043F494-FD49-435A-92FE-F63E7D800969}" srcOrd="7" destOrd="0" presId="urn:microsoft.com/office/officeart/2005/8/layout/cycle6"/>
    <dgm:cxn modelId="{8D800DE6-F0B4-45EB-BF41-8DDBB52D801C}" type="presParOf" srcId="{03081680-8CE2-414E-A92C-504654643BE2}" destId="{DA54E178-C3B3-4D62-9980-800BEF0B92B1}" srcOrd="8" destOrd="0" presId="urn:microsoft.com/office/officeart/2005/8/layout/cycle6"/>
    <dgm:cxn modelId="{9D1CFD4F-9686-401C-B829-E48331FF05A7}" type="presParOf" srcId="{03081680-8CE2-414E-A92C-504654643BE2}" destId="{C30828D5-2565-48FA-B3C2-32FC4167CE48}" srcOrd="9" destOrd="0" presId="urn:microsoft.com/office/officeart/2005/8/layout/cycle6"/>
    <dgm:cxn modelId="{8DFBEB69-DB45-4294-9345-C44362AE609C}" type="presParOf" srcId="{03081680-8CE2-414E-A92C-504654643BE2}" destId="{C738AF0A-F295-49E8-A190-70E98DE080A0}" srcOrd="10" destOrd="0" presId="urn:microsoft.com/office/officeart/2005/8/layout/cycle6"/>
    <dgm:cxn modelId="{998A3078-BC67-4FF9-BB86-F5780800A172}" type="presParOf" srcId="{03081680-8CE2-414E-A92C-504654643BE2}" destId="{DF01D8AB-E153-44C2-B40C-0BD5292ED18B}" srcOrd="11" destOrd="0" presId="urn:microsoft.com/office/officeart/2005/8/layout/cycle6"/>
    <dgm:cxn modelId="{D9A5E244-8CD2-44D8-885F-E17B355C9B03}" type="presParOf" srcId="{03081680-8CE2-414E-A92C-504654643BE2}" destId="{4AED5C99-A7A6-47F3-A459-D29FEF1492E8}" srcOrd="12" destOrd="0" presId="urn:microsoft.com/office/officeart/2005/8/layout/cycle6"/>
    <dgm:cxn modelId="{DB09948A-7282-4BAA-82D7-30F6D3E8556E}" type="presParOf" srcId="{03081680-8CE2-414E-A92C-504654643BE2}" destId="{BFF5C362-BA7D-43B2-8528-2ECAB9F70AB9}" srcOrd="13" destOrd="0" presId="urn:microsoft.com/office/officeart/2005/8/layout/cycle6"/>
    <dgm:cxn modelId="{817CA1D9-97CA-44B7-A8A3-174B225642B9}" type="presParOf" srcId="{03081680-8CE2-414E-A92C-504654643BE2}" destId="{51680A6D-7B85-43D5-94A7-C35A1C336AE6}" srcOrd="14" destOrd="0" presId="urn:microsoft.com/office/officeart/2005/8/layout/cycle6"/>
    <dgm:cxn modelId="{24D20936-3FBF-4CE0-B16F-AB8E8884C11E}" type="presParOf" srcId="{03081680-8CE2-414E-A92C-504654643BE2}" destId="{9CED713F-8906-465F-B36C-DF177224C345}" srcOrd="15" destOrd="0" presId="urn:microsoft.com/office/officeart/2005/8/layout/cycle6"/>
    <dgm:cxn modelId="{887D862A-2024-4C07-97E6-C94428B69D34}" type="presParOf" srcId="{03081680-8CE2-414E-A92C-504654643BE2}" destId="{91262AD4-A0B3-4902-B1EA-F408E1BA3A25}" srcOrd="16" destOrd="0" presId="urn:microsoft.com/office/officeart/2005/8/layout/cycle6"/>
    <dgm:cxn modelId="{B70B1CCF-5A33-4028-BBCE-DD6775D6E962}" type="presParOf" srcId="{03081680-8CE2-414E-A92C-504654643BE2}" destId="{7CC799F3-F168-4818-B802-6CA55FCA7292}" srcOrd="17" destOrd="0" presId="urn:microsoft.com/office/officeart/2005/8/layout/cycle6"/>
    <dgm:cxn modelId="{67CEC546-2356-4121-8C0D-D9EB9F624B83}" type="presParOf" srcId="{03081680-8CE2-414E-A92C-504654643BE2}" destId="{41B741FA-F9C8-464F-89B5-AFA43C6570FA}" srcOrd="18" destOrd="0" presId="urn:microsoft.com/office/officeart/2005/8/layout/cycle6"/>
    <dgm:cxn modelId="{FA34C0C2-517C-44DA-8EEC-AF38C7D4C042}" type="presParOf" srcId="{03081680-8CE2-414E-A92C-504654643BE2}" destId="{6BACCD55-D54B-452B-B151-F36CEFC79E49}" srcOrd="19" destOrd="0" presId="urn:microsoft.com/office/officeart/2005/8/layout/cycle6"/>
    <dgm:cxn modelId="{E23D36D3-DB69-48E6-817C-E8AE06F3898A}" type="presParOf" srcId="{03081680-8CE2-414E-A92C-504654643BE2}" destId="{E011A419-017F-44E9-84AB-BCCABC7D2B70}" srcOrd="20"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2AA56-4727-4FB1-924E-0D5E28F0EACA}">
      <dsp:nvSpPr>
        <dsp:cNvPr id="0" name=""/>
        <dsp:cNvSpPr/>
      </dsp:nvSpPr>
      <dsp:spPr>
        <a:xfrm>
          <a:off x="2515055" y="-11048"/>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it-IT" sz="1200" b="0" kern="1200">
              <a:solidFill>
                <a:schemeClr val="bg2">
                  <a:lumMod val="25000"/>
                </a:schemeClr>
              </a:solidFill>
              <a:latin typeface="Century Gothic" panose="020B0502020202020204" pitchFamily="34" charset="0"/>
            </a:rPr>
            <a:t>MANAGE JOB-TO-JOB TRANSITIONS</a:t>
          </a:r>
        </a:p>
      </dsp:txBody>
      <dsp:txXfrm>
        <a:off x="2560162" y="34059"/>
        <a:ext cx="1822490" cy="833806"/>
      </dsp:txXfrm>
    </dsp:sp>
    <dsp:sp modelId="{E3276642-8E26-4E6C-B185-15B7B0F1F7D4}">
      <dsp:nvSpPr>
        <dsp:cNvPr id="0" name=""/>
        <dsp:cNvSpPr/>
      </dsp:nvSpPr>
      <dsp:spPr>
        <a:xfrm>
          <a:off x="913342" y="450961"/>
          <a:ext cx="5116130" cy="5116130"/>
        </a:xfrm>
        <a:custGeom>
          <a:avLst/>
          <a:gdLst/>
          <a:ahLst/>
          <a:cxnLst/>
          <a:rect l="0" t="0" r="0" b="0"/>
          <a:pathLst>
            <a:path>
              <a:moveTo>
                <a:pt x="3520412" y="187920"/>
              </a:moveTo>
              <a:arcTo wR="2558065" hR="2558065" stAng="17525914" swAng="853996"/>
            </a:path>
          </a:pathLst>
        </a:custGeom>
        <a:noFill/>
        <a:ln w="6350" cap="flat" cmpd="sng" algn="ctr">
          <a:solidFill>
            <a:srgbClr val="B94B55"/>
          </a:solidFill>
          <a:prstDash val="solid"/>
          <a:miter lim="800000"/>
        </a:ln>
        <a:effectLst/>
      </dsp:spPr>
      <dsp:style>
        <a:lnRef idx="1">
          <a:scrgbClr r="0" g="0" b="0"/>
        </a:lnRef>
        <a:fillRef idx="0">
          <a:scrgbClr r="0" g="0" b="0"/>
        </a:fillRef>
        <a:effectRef idx="0">
          <a:scrgbClr r="0" g="0" b="0"/>
        </a:effectRef>
        <a:fontRef idx="minor"/>
      </dsp:style>
    </dsp:sp>
    <dsp:sp modelId="{3242E979-BB8F-42B9-8C02-117348749A45}">
      <dsp:nvSpPr>
        <dsp:cNvPr id="0" name=""/>
        <dsp:cNvSpPr/>
      </dsp:nvSpPr>
      <dsp:spPr>
        <a:xfrm>
          <a:off x="4515031" y="952089"/>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0" kern="1200">
              <a:solidFill>
                <a:schemeClr val="bg2">
                  <a:lumMod val="25000"/>
                </a:schemeClr>
              </a:solidFill>
              <a:latin typeface="Century Gothic" panose="020B0502020202020204" pitchFamily="34" charset="0"/>
            </a:rPr>
            <a:t>SAFEGUARDING QUALITY JOBS</a:t>
          </a:r>
        </a:p>
      </dsp:txBody>
      <dsp:txXfrm>
        <a:off x="4560138" y="997196"/>
        <a:ext cx="1822490" cy="833806"/>
      </dsp:txXfrm>
    </dsp:sp>
    <dsp:sp modelId="{120B3B7A-35A1-415E-AE8B-729A4F4E4B6B}">
      <dsp:nvSpPr>
        <dsp:cNvPr id="0" name=""/>
        <dsp:cNvSpPr/>
      </dsp:nvSpPr>
      <dsp:spPr>
        <a:xfrm>
          <a:off x="913342" y="450961"/>
          <a:ext cx="5116130" cy="5116130"/>
        </a:xfrm>
        <a:custGeom>
          <a:avLst/>
          <a:gdLst/>
          <a:ahLst/>
          <a:cxnLst/>
          <a:rect l="0" t="0" r="0" b="0"/>
          <a:pathLst>
            <a:path>
              <a:moveTo>
                <a:pt x="4857162" y="1436526"/>
              </a:moveTo>
              <a:arcTo wR="2558065" hR="2558065" stAng="20039765" swAng="1687324"/>
            </a:path>
          </a:pathLst>
        </a:custGeom>
        <a:noFill/>
        <a:ln w="6350" cap="flat" cmpd="sng" algn="ctr">
          <a:solidFill>
            <a:srgbClr val="B94B55"/>
          </a:solidFill>
          <a:prstDash val="solid"/>
          <a:miter lim="800000"/>
        </a:ln>
        <a:effectLst/>
      </dsp:spPr>
      <dsp:style>
        <a:lnRef idx="1">
          <a:scrgbClr r="0" g="0" b="0"/>
        </a:lnRef>
        <a:fillRef idx="0">
          <a:scrgbClr r="0" g="0" b="0"/>
        </a:fillRef>
        <a:effectRef idx="0">
          <a:scrgbClr r="0" g="0" b="0"/>
        </a:effectRef>
        <a:fontRef idx="minor"/>
      </dsp:style>
    </dsp:sp>
    <dsp:sp modelId="{78D96162-35F7-4685-8B32-E09265A2CE78}">
      <dsp:nvSpPr>
        <dsp:cNvPr id="0" name=""/>
        <dsp:cNvSpPr/>
      </dsp:nvSpPr>
      <dsp:spPr>
        <a:xfrm>
          <a:off x="5008985" y="3116240"/>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0" kern="1200">
              <a:solidFill>
                <a:schemeClr val="bg2">
                  <a:lumMod val="25000"/>
                </a:schemeClr>
              </a:solidFill>
              <a:latin typeface="Century Gothic" panose="020B0502020202020204" pitchFamily="34" charset="0"/>
            </a:rPr>
            <a:t>MODAL SHIFT AND CULTURE OF STATUS</a:t>
          </a:r>
        </a:p>
      </dsp:txBody>
      <dsp:txXfrm>
        <a:off x="5054092" y="3161347"/>
        <a:ext cx="1822490" cy="833806"/>
      </dsp:txXfrm>
    </dsp:sp>
    <dsp:sp modelId="{DA54E178-C3B3-4D62-9980-800BEF0B92B1}">
      <dsp:nvSpPr>
        <dsp:cNvPr id="0" name=""/>
        <dsp:cNvSpPr/>
      </dsp:nvSpPr>
      <dsp:spPr>
        <a:xfrm>
          <a:off x="900733" y="480073"/>
          <a:ext cx="5116130" cy="5116130"/>
        </a:xfrm>
        <a:custGeom>
          <a:avLst/>
          <a:gdLst/>
          <a:ahLst/>
          <a:cxnLst/>
          <a:rect l="0" t="0" r="0" b="0"/>
          <a:pathLst>
            <a:path>
              <a:moveTo>
                <a:pt x="4908215" y="3568261"/>
              </a:moveTo>
              <a:arcTo wR="2558065" hR="2558065" stAng="1395607" swAng="116243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30828D5-2565-48FA-B3C2-32FC4167CE48}">
      <dsp:nvSpPr>
        <dsp:cNvPr id="0" name=""/>
        <dsp:cNvSpPr/>
      </dsp:nvSpPr>
      <dsp:spPr>
        <a:xfrm>
          <a:off x="3789784" y="4777200"/>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0" kern="1200">
              <a:solidFill>
                <a:schemeClr val="bg2">
                  <a:lumMod val="25000"/>
                </a:schemeClr>
              </a:solidFill>
              <a:latin typeface="Century Gothic" panose="020B0502020202020204" pitchFamily="34" charset="0"/>
            </a:rPr>
            <a:t>HEALTH AND SAFETY RISKS AND WORKING CONDITIONS WHEN MANAGING NEW FUELS</a:t>
          </a:r>
        </a:p>
      </dsp:txBody>
      <dsp:txXfrm>
        <a:off x="3834891" y="4822307"/>
        <a:ext cx="1822490" cy="833806"/>
      </dsp:txXfrm>
    </dsp:sp>
    <dsp:sp modelId="{DF01D8AB-E153-44C2-B40C-0BD5292ED18B}">
      <dsp:nvSpPr>
        <dsp:cNvPr id="0" name=""/>
        <dsp:cNvSpPr/>
      </dsp:nvSpPr>
      <dsp:spPr>
        <a:xfrm>
          <a:off x="799743" y="478610"/>
          <a:ext cx="5116130" cy="5116130"/>
        </a:xfrm>
        <a:custGeom>
          <a:avLst/>
          <a:gdLst/>
          <a:ahLst/>
          <a:cxnLst/>
          <a:rect l="0" t="0" r="0" b="0"/>
          <a:pathLst>
            <a:path>
              <a:moveTo>
                <a:pt x="2983126" y="5080568"/>
              </a:moveTo>
              <a:arcTo wR="2558065" hR="2558065" stAng="4826105" swAng="9266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ED5C99-A7A6-47F3-A459-D29FEF1492E8}">
      <dsp:nvSpPr>
        <dsp:cNvPr id="0" name=""/>
        <dsp:cNvSpPr/>
      </dsp:nvSpPr>
      <dsp:spPr>
        <a:xfrm>
          <a:off x="1176088" y="4775543"/>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it-IT" sz="1200" b="0" kern="1200">
              <a:solidFill>
                <a:srgbClr val="E7E6E6">
                  <a:lumMod val="25000"/>
                </a:srgbClr>
              </a:solidFill>
              <a:latin typeface="Century Gothic" panose="020B0502020202020204" pitchFamily="34" charset="0"/>
              <a:ea typeface="+mn-ea"/>
              <a:cs typeface="+mn-cs"/>
            </a:rPr>
            <a:t>UP/RESKILLING TO MANAGE </a:t>
          </a:r>
          <a:r>
            <a:rPr lang="it-IT" sz="1200" b="0" kern="1200" err="1">
              <a:solidFill>
                <a:srgbClr val="E7E6E6">
                  <a:lumMod val="25000"/>
                </a:srgbClr>
              </a:solidFill>
              <a:latin typeface="Century Gothic" panose="020B0502020202020204" pitchFamily="34" charset="0"/>
              <a:ea typeface="+mn-ea"/>
              <a:cs typeface="+mn-cs"/>
            </a:rPr>
            <a:t>SAFs</a:t>
          </a:r>
          <a:r>
            <a:rPr lang="it-IT" sz="1200" b="0" kern="1200">
              <a:solidFill>
                <a:srgbClr val="E7E6E6">
                  <a:lumMod val="25000"/>
                </a:srgbClr>
              </a:solidFill>
              <a:latin typeface="Century Gothic" panose="020B0502020202020204" pitchFamily="34" charset="0"/>
              <a:ea typeface="+mn-ea"/>
              <a:cs typeface="+mn-cs"/>
            </a:rPr>
            <a:t> AND NEW TECHNOLOGIES</a:t>
          </a:r>
        </a:p>
      </dsp:txBody>
      <dsp:txXfrm>
        <a:off x="1221195" y="4820650"/>
        <a:ext cx="1822490" cy="833806"/>
      </dsp:txXfrm>
    </dsp:sp>
    <dsp:sp modelId="{51680A6D-7B85-43D5-94A7-C35A1C336AE6}">
      <dsp:nvSpPr>
        <dsp:cNvPr id="0" name=""/>
        <dsp:cNvSpPr/>
      </dsp:nvSpPr>
      <dsp:spPr>
        <a:xfrm>
          <a:off x="950881" y="556003"/>
          <a:ext cx="5116130" cy="5116130"/>
        </a:xfrm>
        <a:custGeom>
          <a:avLst/>
          <a:gdLst/>
          <a:ahLst/>
          <a:cxnLst/>
          <a:rect l="0" t="0" r="0" b="0"/>
          <a:pathLst>
            <a:path>
              <a:moveTo>
                <a:pt x="606811" y="4212244"/>
              </a:moveTo>
              <a:arcTo wR="2558065" hR="2558065" stAng="8382620" swAng="1269349"/>
            </a:path>
          </a:pathLst>
        </a:custGeom>
        <a:noFill/>
        <a:ln w="6350" cap="flat" cmpd="sng" algn="ctr">
          <a:solidFill>
            <a:srgbClr val="B94B55"/>
          </a:solidFill>
          <a:prstDash val="solid"/>
          <a:miter lim="800000"/>
        </a:ln>
        <a:effectLst/>
      </dsp:spPr>
      <dsp:style>
        <a:lnRef idx="1">
          <a:scrgbClr r="0" g="0" b="0"/>
        </a:lnRef>
        <a:fillRef idx="0">
          <a:scrgbClr r="0" g="0" b="0"/>
        </a:fillRef>
        <a:effectRef idx="0">
          <a:scrgbClr r="0" g="0" b="0"/>
        </a:effectRef>
        <a:fontRef idx="minor"/>
      </dsp:style>
    </dsp:sp>
    <dsp:sp modelId="{9CED713F-8906-465F-B36C-DF177224C345}">
      <dsp:nvSpPr>
        <dsp:cNvPr id="0" name=""/>
        <dsp:cNvSpPr/>
      </dsp:nvSpPr>
      <dsp:spPr>
        <a:xfrm>
          <a:off x="0" y="3019464"/>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it-IT" sz="1200" b="0" kern="1200">
              <a:solidFill>
                <a:srgbClr val="E7E6E6">
                  <a:lumMod val="25000"/>
                </a:srgbClr>
              </a:solidFill>
              <a:latin typeface="Century Gothic" panose="020B0502020202020204" pitchFamily="34" charset="0"/>
              <a:ea typeface="+mn-ea"/>
              <a:cs typeface="+mn-cs"/>
            </a:rPr>
            <a:t>INVESTMENTS FOR TRAINING AND R&amp;D</a:t>
          </a:r>
        </a:p>
      </dsp:txBody>
      <dsp:txXfrm>
        <a:off x="45107" y="3064571"/>
        <a:ext cx="1822490" cy="833806"/>
      </dsp:txXfrm>
    </dsp:sp>
    <dsp:sp modelId="{7CC799F3-F168-4818-B802-6CA55FCA7292}">
      <dsp:nvSpPr>
        <dsp:cNvPr id="0" name=""/>
        <dsp:cNvSpPr/>
      </dsp:nvSpPr>
      <dsp:spPr>
        <a:xfrm>
          <a:off x="901948" y="230566"/>
          <a:ext cx="5116130" cy="5116130"/>
        </a:xfrm>
        <a:custGeom>
          <a:avLst/>
          <a:gdLst/>
          <a:ahLst/>
          <a:cxnLst/>
          <a:rect l="0" t="0" r="0" b="0"/>
          <a:pathLst>
            <a:path>
              <a:moveTo>
                <a:pt x="9453" y="2777783"/>
              </a:moveTo>
              <a:arcTo wR="2558065" hR="2558065" stAng="10504359" swAng="1481503"/>
            </a:path>
          </a:pathLst>
        </a:custGeom>
        <a:noFill/>
        <a:ln w="6350" cap="flat" cmpd="sng" algn="ctr">
          <a:solidFill>
            <a:srgbClr val="B94B55"/>
          </a:solidFill>
          <a:prstDash val="solid"/>
          <a:miter lim="800000"/>
        </a:ln>
        <a:effectLst/>
      </dsp:spPr>
      <dsp:style>
        <a:lnRef idx="1">
          <a:scrgbClr r="0" g="0" b="0"/>
        </a:lnRef>
        <a:fillRef idx="0">
          <a:scrgbClr r="0" g="0" b="0"/>
        </a:fillRef>
        <a:effectRef idx="0">
          <a:scrgbClr r="0" g="0" b="0"/>
        </a:effectRef>
        <a:fontRef idx="minor"/>
      </dsp:style>
    </dsp:sp>
    <dsp:sp modelId="{41B741FA-F9C8-464F-89B5-AFA43C6570FA}">
      <dsp:nvSpPr>
        <dsp:cNvPr id="0" name=""/>
        <dsp:cNvSpPr/>
      </dsp:nvSpPr>
      <dsp:spPr>
        <a:xfrm>
          <a:off x="368896" y="989104"/>
          <a:ext cx="1912704" cy="924020"/>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Font typeface="Wingdings" panose="05000000000000000000" pitchFamily="2" charset="2"/>
            <a:buNone/>
          </a:pPr>
          <a:r>
            <a:rPr lang="it-IT" sz="1100" b="0" kern="1200">
              <a:solidFill>
                <a:schemeClr val="bg2">
                  <a:lumMod val="25000"/>
                </a:schemeClr>
              </a:solidFill>
              <a:latin typeface="Century Gothic" panose="020B0502020202020204" pitchFamily="34" charset="0"/>
            </a:rPr>
            <a:t>AN HOLISTIC APPROACH TOWARDS DECARBONIZATION</a:t>
          </a:r>
        </a:p>
      </dsp:txBody>
      <dsp:txXfrm>
        <a:off x="414003" y="1034211"/>
        <a:ext cx="1822490" cy="833806"/>
      </dsp:txXfrm>
    </dsp:sp>
    <dsp:sp modelId="{E011A419-017F-44E9-84AB-BCCABC7D2B70}">
      <dsp:nvSpPr>
        <dsp:cNvPr id="0" name=""/>
        <dsp:cNvSpPr/>
      </dsp:nvSpPr>
      <dsp:spPr>
        <a:xfrm>
          <a:off x="635667" y="544784"/>
          <a:ext cx="5116130" cy="5116130"/>
        </a:xfrm>
        <a:custGeom>
          <a:avLst/>
          <a:gdLst/>
          <a:ahLst/>
          <a:cxnLst/>
          <a:rect l="0" t="0" r="0" b="0"/>
          <a:pathLst>
            <a:path>
              <a:moveTo>
                <a:pt x="1124255" y="439601"/>
              </a:moveTo>
              <a:arcTo wR="2558065" hR="2558065" stAng="14154554" swAng="111104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1E804-F83C-4611-9B9E-7CA4111392DC}" type="datetimeFigureOut">
              <a:rPr lang="it-IT" smtClean="0"/>
              <a:t>04/07/2023</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FDCBF-3122-44DA-811E-4819BA64C921}" type="slidenum">
              <a:rPr lang="it-IT" smtClean="0"/>
              <a:t>‹#›</a:t>
            </a:fld>
            <a:endParaRPr lang="it-IT"/>
          </a:p>
        </p:txBody>
      </p:sp>
    </p:spTree>
    <p:extLst>
      <p:ext uri="{BB962C8B-B14F-4D97-AF65-F5344CB8AC3E}">
        <p14:creationId xmlns:p14="http://schemas.microsoft.com/office/powerpoint/2010/main" val="177470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07000"/>
              </a:lnSpc>
              <a:spcAft>
                <a:spcPts val="800"/>
              </a:spcAft>
            </a:pPr>
            <a:r>
              <a:rPr lang="en-GB" sz="1800" kern="100">
                <a:effectLst/>
                <a:latin typeface="Calibri" panose="020F0502020204030204" pitchFamily="34" charset="0"/>
                <a:ea typeface="Calibri" panose="020F0502020204030204" pitchFamily="34" charset="0"/>
                <a:cs typeface="Calibri" panose="020F0502020204030204" pitchFamily="34" charset="0"/>
              </a:rPr>
              <a:t>Conference launch: get to know each other better, define the scope of our project, which I remind that considers four sectors from the perspective of both manufacturing and transport workers.</a:t>
            </a:r>
          </a:p>
          <a:p>
            <a:pPr>
              <a:lnSpc>
                <a:spcPct val="107000"/>
              </a:lnSpc>
              <a:spcAft>
                <a:spcPts val="800"/>
              </a:spcAft>
            </a:pPr>
            <a:r>
              <a:rPr lang="en-GB" sz="1800" kern="100">
                <a:effectLst/>
                <a:latin typeface="Calibri" panose="020F0502020204030204" pitchFamily="34" charset="0"/>
                <a:ea typeface="Calibri" panose="020F0502020204030204" pitchFamily="34" charset="0"/>
                <a:cs typeface="Calibri" panose="020F0502020204030204" pitchFamily="34" charset="0"/>
              </a:rPr>
              <a:t>Then, first workshop: </a:t>
            </a:r>
            <a:r>
              <a:rPr lang="en-US" sz="1800" kern="100">
                <a:effectLst/>
                <a:latin typeface="Calibri" panose="020F0502020204030204" pitchFamily="34" charset="0"/>
                <a:ea typeface="Calibri" panose="020F0502020204030204" pitchFamily="34" charset="0"/>
                <a:cs typeface="Calibri" panose="020F0502020204030204" pitchFamily="34" charset="0"/>
              </a:rPr>
              <a:t>look at the sector today and the main trends BUT HOW THESE TRENDS ARE IMPACTED BY THE TRANSITION (whether talking about opportunities and challenges). Read under the lens of the JT. Reflect on strategies to ensure a JT.</a:t>
            </a:r>
            <a:endParaRPr lang="it-IT" sz="18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800" b="1" kern="100">
                <a:effectLst/>
                <a:latin typeface="Calibri" panose="020F0502020204030204" pitchFamily="34" charset="0"/>
                <a:ea typeface="Calibri" panose="020F0502020204030204" pitchFamily="34" charset="0"/>
                <a:cs typeface="Calibri" panose="020F0502020204030204" pitchFamily="34" charset="0"/>
              </a:rPr>
              <a:t>Impacts and challenges</a:t>
            </a:r>
            <a:r>
              <a:rPr lang="en-GB" sz="1800" kern="100">
                <a:effectLst/>
                <a:latin typeface="Calibri" panose="020F0502020204030204" pitchFamily="34" charset="0"/>
                <a:ea typeface="Calibri" panose="020F0502020204030204" pitchFamily="34" charset="0"/>
                <a:cs typeface="Calibri" panose="020F0502020204030204" pitchFamily="34" charset="0"/>
              </a:rPr>
              <a:t> – what will they generate? How to address them?</a:t>
            </a:r>
            <a:endParaRPr lang="it-IT" sz="18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800" b="1" kern="100">
                <a:effectLst/>
                <a:latin typeface="Calibri" panose="020F0502020204030204" pitchFamily="34" charset="0"/>
                <a:ea typeface="Calibri" panose="020F0502020204030204" pitchFamily="34" charset="0"/>
                <a:cs typeface="Calibri" panose="020F0502020204030204" pitchFamily="34" charset="0"/>
              </a:rPr>
              <a:t>Implementation strategies</a:t>
            </a:r>
            <a:r>
              <a:rPr lang="en-GB" sz="1800" kern="100">
                <a:effectLst/>
                <a:latin typeface="Calibri" panose="020F0502020204030204" pitchFamily="34" charset="0"/>
                <a:ea typeface="Calibri" panose="020F0502020204030204" pitchFamily="34" charset="0"/>
                <a:cs typeface="Calibri" panose="020F0502020204030204" pitchFamily="34" charset="0"/>
              </a:rPr>
              <a:t>: how to make sure it is «JUST» for the sector?</a:t>
            </a:r>
            <a:endParaRPr lang="it-IT" sz="18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339FDCBF-3122-44DA-811E-4819BA64C921}" type="slidenum">
              <a:rPr lang="it-IT" smtClean="0"/>
              <a:t>2</a:t>
            </a:fld>
            <a:endParaRPr lang="it-IT"/>
          </a:p>
        </p:txBody>
      </p:sp>
    </p:spTree>
    <p:extLst>
      <p:ext uri="{BB962C8B-B14F-4D97-AF65-F5344CB8AC3E}">
        <p14:creationId xmlns:p14="http://schemas.microsoft.com/office/powerpoint/2010/main" val="378708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a:solidFill>
                  <a:srgbClr val="B94B55"/>
                </a:solidFill>
              </a:rPr>
              <a:t>ON </a:t>
            </a:r>
            <a:r>
              <a:rPr lang="it-IT" b="1" err="1">
                <a:solidFill>
                  <a:srgbClr val="B94B55"/>
                </a:solidFill>
              </a:rPr>
              <a:t>SAFs</a:t>
            </a:r>
            <a:r>
              <a:rPr lang="it-IT" b="0">
                <a:solidFill>
                  <a:srgbClr val="B94B55"/>
                </a:solidFill>
              </a:rPr>
              <a:t>: </a:t>
            </a:r>
            <a:r>
              <a:rPr lang="it-IT" b="0" err="1">
                <a:solidFill>
                  <a:srgbClr val="B94B55"/>
                </a:solidFill>
              </a:rPr>
              <a:t>main</a:t>
            </a:r>
            <a:r>
              <a:rPr lang="it-IT" b="0">
                <a:solidFill>
                  <a:srgbClr val="B94B55"/>
                </a:solidFill>
              </a:rPr>
              <a:t> benefits are </a:t>
            </a:r>
            <a:r>
              <a:rPr lang="it-IT" b="0" err="1">
                <a:solidFill>
                  <a:srgbClr val="B94B55"/>
                </a:solidFill>
              </a:rPr>
              <a:t>related</a:t>
            </a:r>
            <a:r>
              <a:rPr lang="it-IT" b="0">
                <a:solidFill>
                  <a:srgbClr val="B94B55"/>
                </a:solidFill>
              </a:rPr>
              <a:t> to the </a:t>
            </a:r>
            <a:r>
              <a:rPr lang="it-IT" b="1" err="1">
                <a:solidFill>
                  <a:srgbClr val="B94B55"/>
                </a:solidFill>
              </a:rPr>
              <a:t>reduction</a:t>
            </a:r>
            <a:r>
              <a:rPr lang="it-IT" b="1">
                <a:solidFill>
                  <a:srgbClr val="B94B55"/>
                </a:solidFill>
              </a:rPr>
              <a:t> of </a:t>
            </a:r>
            <a:r>
              <a:rPr lang="it-IT" b="1" err="1">
                <a:solidFill>
                  <a:srgbClr val="B94B55"/>
                </a:solidFill>
              </a:rPr>
              <a:t>pollution</a:t>
            </a:r>
            <a:r>
              <a:rPr lang="it-IT" b="1">
                <a:solidFill>
                  <a:srgbClr val="B94B55"/>
                </a:solidFill>
              </a:rPr>
              <a:t>. BUT </a:t>
            </a:r>
            <a:r>
              <a:rPr lang="en-US" b="0">
                <a:solidFill>
                  <a:srgbClr val="B94B55"/>
                </a:solidFill>
              </a:rPr>
              <a:t>trade unions stress that SAFs are only a mid-term solution, with many things still unknown, including the social and environmental impact of their production and the production cost.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rgbClr val="B94B55"/>
                </a:solidFill>
              </a:rPr>
              <a:t>Also, </a:t>
            </a:r>
            <a:r>
              <a:rPr lang="it-IT" b="0" err="1">
                <a:solidFill>
                  <a:srgbClr val="B94B55"/>
                </a:solidFill>
              </a:rPr>
              <a:t>possible</a:t>
            </a:r>
            <a:r>
              <a:rPr lang="it-IT" b="0">
                <a:solidFill>
                  <a:srgbClr val="B94B55"/>
                </a:solidFill>
              </a:rPr>
              <a:t> </a:t>
            </a:r>
            <a:r>
              <a:rPr lang="it-IT" b="0" err="1">
                <a:solidFill>
                  <a:srgbClr val="B94B55"/>
                </a:solidFill>
              </a:rPr>
              <a:t>competition</a:t>
            </a:r>
            <a:r>
              <a:rPr lang="it-IT" b="0">
                <a:solidFill>
                  <a:srgbClr val="B94B55"/>
                </a:solidFill>
              </a:rPr>
              <a:t> for the use of </a:t>
            </a:r>
            <a:r>
              <a:rPr lang="it-IT" b="0" err="1">
                <a:solidFill>
                  <a:srgbClr val="B94B55"/>
                </a:solidFill>
              </a:rPr>
              <a:t>lands</a:t>
            </a:r>
            <a:r>
              <a:rPr lang="it-IT" b="0">
                <a:solidFill>
                  <a:srgbClr val="B94B55"/>
                </a:solidFill>
              </a:rPr>
              <a:t> </a:t>
            </a:r>
            <a:r>
              <a:rPr lang="it-IT" b="0" err="1">
                <a:solidFill>
                  <a:srgbClr val="B94B55"/>
                </a:solidFill>
              </a:rPr>
              <a:t>between</a:t>
            </a:r>
            <a:r>
              <a:rPr lang="it-IT" b="0">
                <a:solidFill>
                  <a:srgbClr val="B94B55"/>
                </a:solidFill>
              </a:rPr>
              <a:t> the </a:t>
            </a:r>
            <a:r>
              <a:rPr lang="it-IT" b="1">
                <a:solidFill>
                  <a:srgbClr val="B94B55"/>
                </a:solidFill>
              </a:rPr>
              <a:t>SAF production and the </a:t>
            </a:r>
            <a:r>
              <a:rPr lang="it-IT" b="1" err="1">
                <a:solidFill>
                  <a:srgbClr val="B94B55"/>
                </a:solidFill>
              </a:rPr>
              <a:t>agriculture</a:t>
            </a:r>
            <a:r>
              <a:rPr lang="it-IT" b="1">
                <a:solidFill>
                  <a:srgbClr val="B94B55"/>
                </a:solidFill>
              </a:rPr>
              <a:t> sector</a:t>
            </a:r>
            <a:r>
              <a:rPr lang="it-IT" b="0">
                <a:solidFill>
                  <a:srgbClr val="B94B55"/>
                </a:solidFill>
              </a:rPr>
              <a:t>. </a:t>
            </a:r>
            <a:r>
              <a:rPr lang="it-IT" b="0" err="1">
                <a:solidFill>
                  <a:srgbClr val="B94B55"/>
                </a:solidFill>
              </a:rPr>
              <a:t>Also</a:t>
            </a:r>
            <a:r>
              <a:rPr lang="it-IT" b="0">
                <a:solidFill>
                  <a:srgbClr val="B94B55"/>
                </a:solidFill>
              </a:rPr>
              <a:t> </a:t>
            </a:r>
            <a:r>
              <a:rPr lang="it-IT" b="1" err="1">
                <a:solidFill>
                  <a:srgbClr val="B94B55"/>
                </a:solidFill>
              </a:rPr>
              <a:t>safety</a:t>
            </a:r>
            <a:r>
              <a:rPr lang="it-IT" b="1">
                <a:solidFill>
                  <a:srgbClr val="B94B55"/>
                </a:solidFill>
              </a:rPr>
              <a:t> of workers </a:t>
            </a:r>
            <a:r>
              <a:rPr lang="it-IT" b="0">
                <a:solidFill>
                  <a:srgbClr val="B94B55"/>
                </a:solidFill>
              </a:rPr>
              <a:t>with the </a:t>
            </a:r>
            <a:r>
              <a:rPr lang="it-IT" b="0" err="1">
                <a:solidFill>
                  <a:srgbClr val="B94B55"/>
                </a:solidFill>
              </a:rPr>
              <a:t>usage</a:t>
            </a:r>
            <a:r>
              <a:rPr lang="it-IT" b="0">
                <a:solidFill>
                  <a:srgbClr val="B94B55"/>
                </a:solidFill>
              </a:rPr>
              <a:t> of SAF.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0">
              <a:solidFill>
                <a:srgbClr val="B94B55"/>
              </a:solidFill>
            </a:endParaRPr>
          </a:p>
          <a:p>
            <a:r>
              <a:rPr lang="it-IT"/>
              <a:t>LACK OF ATTRACTIVENESS: more on manufacturing. LACK OF RETENTION: more on </a:t>
            </a:r>
            <a:r>
              <a:rPr lang="it-IT" err="1"/>
              <a:t>transport</a:t>
            </a:r>
            <a:r>
              <a:rPr lang="it-IT"/>
              <a:t> workers</a:t>
            </a:r>
          </a:p>
          <a:p>
            <a:endParaRPr lang="it-IT"/>
          </a:p>
          <a:p>
            <a:pPr algn="just">
              <a:lnSpc>
                <a:spcPct val="150000"/>
              </a:lnSpc>
              <a:spcAft>
                <a:spcPts val="800"/>
              </a:spcAft>
            </a:pPr>
            <a:r>
              <a:rPr lang="it-IT"/>
              <a:t>On health and </a:t>
            </a:r>
            <a:r>
              <a:rPr lang="it-IT" err="1"/>
              <a:t>safety</a:t>
            </a:r>
            <a:r>
              <a:rPr lang="it-IT"/>
              <a:t>: </a:t>
            </a:r>
            <a:r>
              <a:rPr lang="it-IT" err="1"/>
              <a:t>sometimes</a:t>
            </a:r>
            <a:r>
              <a:rPr lang="it-IT"/>
              <a:t> </a:t>
            </a: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lack</a:t>
            </a: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minimum standards to ensure health and safety, lack of good air quality in the cabin, </a:t>
            </a:r>
            <a:r>
              <a:rPr lang="en-US" sz="1800" b="0" kern="100">
                <a:effectLst/>
                <a:latin typeface="Times New Roman" panose="02020603050405020304" pitchFamily="18" charset="0"/>
                <a:ea typeface="Calibri" panose="020F0502020204030204" pitchFamily="34" charset="0"/>
                <a:cs typeface="Times New Roman" panose="02020603050405020304" pitchFamily="18" charset="0"/>
              </a:rPr>
              <a:t>for </a:t>
            </a: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ground staff workers risk of </a:t>
            </a: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inhaling ultra-fine particles from jet blasts. As new fuels arrive, the risks will be higher.</a:t>
            </a:r>
            <a:r>
              <a:rPr lang="en-US" sz="1800" b="1">
                <a:effectLst/>
                <a:latin typeface="Times New Roman" panose="02020603050405020304" pitchFamily="18" charset="0"/>
                <a:ea typeface="Calibri" panose="020F0502020204030204" pitchFamily="34" charset="0"/>
              </a:rPr>
              <a:t> Also, shifts of employees</a:t>
            </a:r>
            <a:r>
              <a:rPr lang="en-US" sz="1800">
                <a:effectLst/>
                <a:latin typeface="Times New Roman" panose="02020603050405020304" pitchFamily="18" charset="0"/>
                <a:ea typeface="Calibri" panose="020F0502020204030204" pitchFamily="34" charset="0"/>
              </a:rPr>
              <a:t>: split shifts issues affect mostly the ground handling side of employees in airports.. Contracts are also something that should be properly considered, as often workers in aviation have </a:t>
            </a:r>
            <a:r>
              <a:rPr lang="en-US" sz="1800" b="1">
                <a:effectLst/>
                <a:latin typeface="Times New Roman" panose="02020603050405020304" pitchFamily="18" charset="0"/>
                <a:ea typeface="Calibri" panose="020F0502020204030204" pitchFamily="34" charset="0"/>
              </a:rPr>
              <a:t>short-term contracts</a:t>
            </a:r>
            <a:r>
              <a:rPr lang="en-US" sz="1800">
                <a:effectLst/>
                <a:latin typeface="Times New Roman" panose="02020603050405020304" pitchFamily="18" charset="0"/>
                <a:ea typeface="Calibri" panose="020F0502020204030204" pitchFamily="34" charset="0"/>
              </a:rPr>
              <a:t>, negatively impacting workers’ retention</a:t>
            </a:r>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effectLst/>
                <a:latin typeface="Times New Roman" panose="02020603050405020304" pitchFamily="18" charset="0"/>
                <a:ea typeface="Calibri" panose="020F0502020204030204" pitchFamily="34" charset="0"/>
              </a:rPr>
              <a:t>Gender inequalities</a:t>
            </a:r>
            <a:r>
              <a:rPr lang="en-US" sz="1200">
                <a:effectLst/>
                <a:latin typeface="Times New Roman" panose="02020603050405020304" pitchFamily="18" charset="0"/>
                <a:ea typeface="Calibri" panose="020F0502020204030204" pitchFamily="34" charset="0"/>
              </a:rPr>
              <a:t>: it shall be evidenced that women are not inclined to receive important job roles (the so-called C-gender roles) in this sector</a:t>
            </a:r>
            <a:endParaRPr lang="it-IT"/>
          </a:p>
          <a:p>
            <a:endParaRPr lang="it-IT"/>
          </a:p>
        </p:txBody>
      </p:sp>
      <p:sp>
        <p:nvSpPr>
          <p:cNvPr id="4" name="Slide Number Placeholder 3"/>
          <p:cNvSpPr>
            <a:spLocks noGrp="1"/>
          </p:cNvSpPr>
          <p:nvPr>
            <p:ph type="sldNum" sz="quarter" idx="5"/>
          </p:nvPr>
        </p:nvSpPr>
        <p:spPr/>
        <p:txBody>
          <a:bodyPr/>
          <a:lstStyle/>
          <a:p>
            <a:fld id="{339FDCBF-3122-44DA-811E-4819BA64C921}" type="slidenum">
              <a:rPr lang="it-IT" smtClean="0"/>
              <a:t>3</a:t>
            </a:fld>
            <a:endParaRPr lang="it-IT"/>
          </a:p>
        </p:txBody>
      </p:sp>
    </p:spTree>
    <p:extLst>
      <p:ext uri="{BB962C8B-B14F-4D97-AF65-F5344CB8AC3E}">
        <p14:creationId xmlns:p14="http://schemas.microsoft.com/office/powerpoint/2010/main" val="212784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err="1">
                <a:effectLst/>
                <a:latin typeface="Times New Roman" panose="02020603050405020304" pitchFamily="18" charset="0"/>
                <a:ea typeface="Calibri" panose="020F0502020204030204" pitchFamily="34" charset="0"/>
                <a:cs typeface="Times New Roman" panose="02020603050405020304" pitchFamily="18" charset="0"/>
              </a:rPr>
              <a:t>Safeguaring</a:t>
            </a:r>
            <a:r>
              <a:rPr lang="en-US" sz="1800" kern="100">
                <a:effectLst/>
                <a:latin typeface="Times New Roman" panose="02020603050405020304" pitchFamily="18" charset="0"/>
                <a:ea typeface="Calibri" panose="020F0502020204030204" pitchFamily="34" charset="0"/>
                <a:cs typeface="Times New Roman" panose="02020603050405020304" pitchFamily="18" charset="0"/>
              </a:rPr>
              <a:t> quality jobs: an example from aerospace workers: there is an urgent need to assess what impact automatization will have during the digital transition process, and how to </a:t>
            </a: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ensure prioritization of quality over quantity.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Important also to ensure protection, dignity</a:t>
            </a:r>
          </a:p>
          <a:p>
            <a:endParaRPr lang="it-IT"/>
          </a:p>
          <a:p>
            <a:r>
              <a:rPr lang="en-US" sz="1800">
                <a:effectLst/>
                <a:latin typeface="Times New Roman" panose="02020603050405020304" pitchFamily="18" charset="0"/>
                <a:ea typeface="Calibri" panose="020F0502020204030204" pitchFamily="34" charset="0"/>
              </a:rPr>
              <a:t>the use of </a:t>
            </a:r>
            <a:r>
              <a:rPr lang="en-US" sz="1800" b="1">
                <a:effectLst/>
                <a:latin typeface="Times New Roman" panose="02020603050405020304" pitchFamily="18" charset="0"/>
                <a:ea typeface="Calibri" panose="020F0502020204030204" pitchFamily="34" charset="0"/>
              </a:rPr>
              <a:t>European funds </a:t>
            </a:r>
            <a:r>
              <a:rPr lang="en-US" sz="1800">
                <a:effectLst/>
                <a:latin typeface="Times New Roman" panose="02020603050405020304" pitchFamily="18" charset="0"/>
                <a:ea typeface="Calibri" panose="020F0502020204030204" pitchFamily="34" charset="0"/>
              </a:rPr>
              <a:t>and their implementation is also of fundamental importance: the EU is in fact currently </a:t>
            </a:r>
            <a:r>
              <a:rPr lang="en-US" sz="1800" b="1">
                <a:effectLst/>
                <a:latin typeface="Times New Roman" panose="02020603050405020304" pitchFamily="18" charset="0"/>
                <a:ea typeface="Calibri" panose="020F0502020204030204" pitchFamily="34" charset="0"/>
              </a:rPr>
              <a:t>investing in R&amp;D of skills forecasting </a:t>
            </a:r>
            <a:r>
              <a:rPr lang="en-US" sz="1800">
                <a:effectLst/>
                <a:latin typeface="Times New Roman" panose="02020603050405020304" pitchFamily="18" charset="0"/>
                <a:ea typeface="Calibri" panose="020F0502020204030204" pitchFamily="34" charset="0"/>
              </a:rPr>
              <a:t>in the aerospace sector, but at the same time  funds are very often implemented elsewhere as production often takes place outside of Europe, thus not representing a concrete help to European companies</a:t>
            </a:r>
            <a:endParaRPr lang="it-IT"/>
          </a:p>
        </p:txBody>
      </p:sp>
      <p:sp>
        <p:nvSpPr>
          <p:cNvPr id="4" name="Slide Number Placeholder 3"/>
          <p:cNvSpPr>
            <a:spLocks noGrp="1"/>
          </p:cNvSpPr>
          <p:nvPr>
            <p:ph type="sldNum" sz="quarter" idx="5"/>
          </p:nvPr>
        </p:nvSpPr>
        <p:spPr/>
        <p:txBody>
          <a:bodyPr/>
          <a:lstStyle/>
          <a:p>
            <a:fld id="{339FDCBF-3122-44DA-811E-4819BA64C921}" type="slidenum">
              <a:rPr lang="it-IT" smtClean="0"/>
              <a:t>4</a:t>
            </a:fld>
            <a:endParaRPr lang="it-IT"/>
          </a:p>
        </p:txBody>
      </p:sp>
    </p:spTree>
    <p:extLst>
      <p:ext uri="{BB962C8B-B14F-4D97-AF65-F5344CB8AC3E}">
        <p14:creationId xmlns:p14="http://schemas.microsoft.com/office/powerpoint/2010/main" val="65294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339FDCBF-3122-44DA-811E-4819BA64C921}" type="slidenum">
              <a:rPr lang="it-IT" smtClean="0"/>
              <a:t>5</a:t>
            </a:fld>
            <a:endParaRPr lang="it-IT"/>
          </a:p>
        </p:txBody>
      </p:sp>
    </p:spTree>
    <p:extLst>
      <p:ext uri="{BB962C8B-B14F-4D97-AF65-F5344CB8AC3E}">
        <p14:creationId xmlns:p14="http://schemas.microsoft.com/office/powerpoint/2010/main" val="992151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it-IT"/>
              <a:t>The </a:t>
            </a:r>
            <a:r>
              <a:rPr lang="it-IT" b="1" err="1"/>
              <a:t>Shiphol</a:t>
            </a:r>
            <a:r>
              <a:rPr lang="it-IT" b="1"/>
              <a:t> Airport </a:t>
            </a:r>
            <a:r>
              <a:rPr lang="it-IT" err="1"/>
              <a:t>is</a:t>
            </a:r>
            <a:r>
              <a:rPr lang="it-IT"/>
              <a:t> </a:t>
            </a:r>
            <a:r>
              <a:rPr lang="it-IT" err="1"/>
              <a:t>located</a:t>
            </a:r>
            <a:r>
              <a:rPr lang="it-IT"/>
              <a:t> in Amsterdam. In June 2022, the strategy </a:t>
            </a:r>
            <a:r>
              <a:rPr lang="it-IT" err="1"/>
              <a:t>adopted</a:t>
            </a:r>
            <a:r>
              <a:rPr lang="it-IT"/>
              <a:t> by </a:t>
            </a:r>
            <a:r>
              <a:rPr lang="it-IT" err="1"/>
              <a:t>this</a:t>
            </a:r>
            <a:r>
              <a:rPr lang="it-IT"/>
              <a:t> </a:t>
            </a:r>
            <a:r>
              <a:rPr lang="it-IT" err="1"/>
              <a:t>airport</a:t>
            </a:r>
            <a:r>
              <a:rPr lang="it-IT"/>
              <a:t> </a:t>
            </a:r>
            <a:r>
              <a:rPr lang="it-IT" err="1"/>
              <a:t>was</a:t>
            </a:r>
            <a:r>
              <a:rPr lang="it-IT"/>
              <a:t> to </a:t>
            </a:r>
            <a:r>
              <a:rPr lang="it-IT" err="1"/>
              <a:t>raise</a:t>
            </a:r>
            <a:r>
              <a:rPr lang="it-IT"/>
              <a:t> the </a:t>
            </a:r>
            <a:r>
              <a:rPr lang="it-IT" err="1"/>
              <a:t>salary</a:t>
            </a:r>
            <a:r>
              <a:rPr lang="it-IT"/>
              <a:t> of </a:t>
            </a:r>
            <a:r>
              <a:rPr lang="it-IT" err="1"/>
              <a:t>employees</a:t>
            </a:r>
            <a:r>
              <a:rPr lang="it-IT"/>
              <a:t> working in security, </a:t>
            </a:r>
            <a:r>
              <a:rPr lang="it-IT" err="1"/>
              <a:t>cleaning</a:t>
            </a:r>
            <a:r>
              <a:rPr lang="it-IT"/>
              <a:t>, PRM (</a:t>
            </a:r>
            <a:r>
              <a:rPr lang="it-IT" err="1"/>
              <a:t>meaning</a:t>
            </a:r>
            <a:r>
              <a:rPr lang="it-IT"/>
              <a:t> </a:t>
            </a:r>
            <a:r>
              <a:rPr lang="it-IT" err="1"/>
              <a:t>providing</a:t>
            </a:r>
            <a:r>
              <a:rPr lang="it-IT"/>
              <a:t> </a:t>
            </a:r>
            <a:r>
              <a:rPr lang="it-IT" err="1"/>
              <a:t>assistance</a:t>
            </a:r>
            <a:r>
              <a:rPr lang="it-IT"/>
              <a:t> to </a:t>
            </a:r>
            <a:r>
              <a:rPr lang="it-IT" err="1"/>
              <a:t>passengers</a:t>
            </a:r>
            <a:r>
              <a:rPr lang="it-IT"/>
              <a:t> with reduce </a:t>
            </a:r>
            <a:r>
              <a:rPr lang="it-IT" err="1"/>
              <a:t>mobility</a:t>
            </a:r>
            <a:r>
              <a:rPr lang="it-IT"/>
              <a:t>), ground </a:t>
            </a:r>
            <a:r>
              <a:rPr lang="it-IT" err="1"/>
              <a:t>handling</a:t>
            </a:r>
            <a:r>
              <a:rPr lang="it-IT"/>
              <a:t> and private bus </a:t>
            </a:r>
            <a:r>
              <a:rPr lang="it-IT" err="1"/>
              <a:t>transport</a:t>
            </a:r>
            <a:r>
              <a:rPr lang="it-IT"/>
              <a:t> of 5.25 </a:t>
            </a:r>
            <a:r>
              <a:rPr lang="it-IT" err="1"/>
              <a:t>euros</a:t>
            </a:r>
            <a:r>
              <a:rPr lang="it-IT"/>
              <a:t> </a:t>
            </a:r>
            <a:r>
              <a:rPr lang="it-IT" err="1"/>
              <a:t>gross</a:t>
            </a:r>
            <a:r>
              <a:rPr lang="it-IT"/>
              <a:t> per hour </a:t>
            </a:r>
            <a:r>
              <a:rPr lang="it-IT" err="1"/>
              <a:t>worked</a:t>
            </a:r>
            <a:r>
              <a:rPr lang="it-IT"/>
              <a:t>. </a:t>
            </a:r>
            <a:r>
              <a:rPr lang="it-IT" err="1"/>
              <a:t>This</a:t>
            </a:r>
            <a:r>
              <a:rPr lang="it-IT"/>
              <a:t> strategy </a:t>
            </a:r>
            <a:r>
              <a:rPr lang="it-IT" err="1"/>
              <a:t>was</a:t>
            </a:r>
            <a:r>
              <a:rPr lang="it-IT"/>
              <a:t> </a:t>
            </a:r>
            <a:r>
              <a:rPr lang="it-IT" err="1"/>
              <a:t>aimed</a:t>
            </a:r>
            <a:r>
              <a:rPr lang="it-IT"/>
              <a:t> </a:t>
            </a:r>
            <a:r>
              <a:rPr lang="it-IT" err="1"/>
              <a:t>at</a:t>
            </a:r>
            <a:r>
              <a:rPr lang="it-IT"/>
              <a:t> </a:t>
            </a:r>
            <a:r>
              <a:rPr lang="it-IT" err="1"/>
              <a:t>improving</a:t>
            </a:r>
            <a:r>
              <a:rPr lang="it-IT"/>
              <a:t> the </a:t>
            </a:r>
            <a:r>
              <a:rPr lang="it-IT" err="1"/>
              <a:t>attractiveness</a:t>
            </a:r>
            <a:r>
              <a:rPr lang="it-IT"/>
              <a:t> of </a:t>
            </a:r>
            <a:r>
              <a:rPr lang="it-IT" err="1"/>
              <a:t>these</a:t>
            </a:r>
            <a:r>
              <a:rPr lang="it-IT"/>
              <a:t> job </a:t>
            </a:r>
            <a:r>
              <a:rPr lang="it-IT" err="1"/>
              <a:t>roles</a:t>
            </a:r>
            <a:r>
              <a:rPr lang="it-IT"/>
              <a:t>. </a:t>
            </a:r>
          </a:p>
          <a:p>
            <a:pPr marL="171450" indent="-171450">
              <a:buFont typeface="Arial" panose="020B0604020202020204" pitchFamily="34" charset="0"/>
              <a:buChar char="•"/>
            </a:pPr>
            <a:endParaRPr lang="it-IT"/>
          </a:p>
          <a:p>
            <a:pPr marL="171450" indent="-171450">
              <a:buFont typeface="Arial" panose="020B0604020202020204" pitchFamily="34" charset="0"/>
              <a:buChar char="•"/>
            </a:pPr>
            <a:r>
              <a:rPr lang="it-IT" b="1"/>
              <a:t>GIFAS </a:t>
            </a:r>
            <a:r>
              <a:rPr lang="it-IT" b="0" err="1"/>
              <a:t>is</a:t>
            </a:r>
            <a:r>
              <a:rPr lang="it-IT" b="0"/>
              <a:t> a French Aerospace Industry Association (Trade Association), </a:t>
            </a:r>
            <a:r>
              <a:rPr lang="it-IT" b="0" err="1"/>
              <a:t>which</a:t>
            </a:r>
            <a:r>
              <a:rPr lang="it-IT" b="0"/>
              <a:t> </a:t>
            </a:r>
            <a:r>
              <a:rPr lang="it-IT" b="0" err="1"/>
              <a:t>represents</a:t>
            </a:r>
            <a:r>
              <a:rPr lang="it-IT" b="0"/>
              <a:t> players of national, international and </a:t>
            </a:r>
            <a:r>
              <a:rPr lang="it-IT" b="0" err="1"/>
              <a:t>European</a:t>
            </a:r>
            <a:r>
              <a:rPr lang="it-IT" b="0"/>
              <a:t> </a:t>
            </a:r>
            <a:r>
              <a:rPr lang="it-IT" b="0" err="1"/>
              <a:t>provenience</a:t>
            </a:r>
            <a:r>
              <a:rPr lang="it-IT" b="0"/>
              <a:t>, </a:t>
            </a:r>
            <a:r>
              <a:rPr lang="it-IT" b="0" err="1"/>
              <a:t>both</a:t>
            </a:r>
            <a:r>
              <a:rPr lang="it-IT" b="0"/>
              <a:t> public and private. </a:t>
            </a:r>
            <a:r>
              <a:rPr lang="it-IT" b="0" err="1"/>
              <a:t>It</a:t>
            </a:r>
            <a:r>
              <a:rPr lang="it-IT" b="0"/>
              <a:t> </a:t>
            </a:r>
            <a:r>
              <a:rPr lang="it-IT" b="0" err="1"/>
              <a:t>is</a:t>
            </a:r>
            <a:r>
              <a:rPr lang="it-IT" b="0"/>
              <a:t> </a:t>
            </a:r>
            <a:r>
              <a:rPr lang="it-IT" b="0" err="1"/>
              <a:t>mainly</a:t>
            </a:r>
            <a:r>
              <a:rPr lang="it-IT" b="0"/>
              <a:t> </a:t>
            </a:r>
            <a:r>
              <a:rPr lang="it-IT" b="0" err="1"/>
              <a:t>aimed</a:t>
            </a:r>
            <a:r>
              <a:rPr lang="it-IT" b="0"/>
              <a:t> </a:t>
            </a:r>
            <a:r>
              <a:rPr lang="it-IT" b="0" err="1"/>
              <a:t>at</a:t>
            </a:r>
            <a:r>
              <a:rPr lang="it-IT" b="0"/>
              <a:t> </a:t>
            </a:r>
            <a:r>
              <a:rPr lang="it-IT" b="0" err="1"/>
              <a:t>promoting</a:t>
            </a:r>
            <a:r>
              <a:rPr lang="it-IT" b="0"/>
              <a:t> the aerospace industry by making </a:t>
            </a:r>
            <a:r>
              <a:rPr lang="it-IT" b="0" err="1"/>
              <a:t>it</a:t>
            </a:r>
            <a:r>
              <a:rPr lang="it-IT" b="0"/>
              <a:t> more and more </a:t>
            </a:r>
            <a:r>
              <a:rPr lang="it-IT" b="0" err="1"/>
              <a:t>attractive</a:t>
            </a:r>
            <a:r>
              <a:rPr lang="it-IT" b="0"/>
              <a:t> and competitive. GIFAS </a:t>
            </a:r>
            <a:r>
              <a:rPr lang="it-IT" b="0" err="1"/>
              <a:t>aims</a:t>
            </a:r>
            <a:r>
              <a:rPr lang="it-IT" b="0"/>
              <a:t> in </a:t>
            </a:r>
            <a:r>
              <a:rPr lang="it-IT" b="0" err="1"/>
              <a:t>fact</a:t>
            </a:r>
            <a:r>
              <a:rPr lang="it-IT" b="0"/>
              <a:t> </a:t>
            </a:r>
            <a:r>
              <a:rPr lang="it-IT" b="0" err="1"/>
              <a:t>at</a:t>
            </a:r>
            <a:r>
              <a:rPr lang="it-IT" b="0"/>
              <a:t> </a:t>
            </a:r>
            <a:r>
              <a:rPr lang="it-IT" b="0" err="1"/>
              <a:t>assess</a:t>
            </a:r>
            <a:r>
              <a:rPr lang="it-IT" b="0"/>
              <a:t> the clients’ </a:t>
            </a:r>
            <a:r>
              <a:rPr lang="it-IT" b="0" err="1"/>
              <a:t>needs</a:t>
            </a:r>
            <a:r>
              <a:rPr lang="it-IT" b="0"/>
              <a:t> in the industry by </a:t>
            </a:r>
            <a:r>
              <a:rPr lang="it-IT" b="0" err="1"/>
              <a:t>collaborating</a:t>
            </a:r>
            <a:r>
              <a:rPr lang="it-IT" b="0"/>
              <a:t> with public </a:t>
            </a:r>
            <a:r>
              <a:rPr lang="it-IT" b="0" err="1"/>
              <a:t>authorities</a:t>
            </a:r>
            <a:r>
              <a:rPr lang="it-IT" b="0"/>
              <a:t>, </a:t>
            </a:r>
            <a:r>
              <a:rPr lang="it-IT" b="0" err="1"/>
              <a:t>but</a:t>
            </a:r>
            <a:r>
              <a:rPr lang="it-IT" b="0"/>
              <a:t> </a:t>
            </a:r>
            <a:r>
              <a:rPr lang="it-IT" b="0" err="1"/>
              <a:t>is</a:t>
            </a:r>
            <a:r>
              <a:rPr lang="it-IT" b="0"/>
              <a:t> </a:t>
            </a:r>
            <a:r>
              <a:rPr lang="it-IT" b="0" err="1"/>
              <a:t>also</a:t>
            </a:r>
            <a:r>
              <a:rPr lang="it-IT" b="0"/>
              <a:t> </a:t>
            </a:r>
            <a:r>
              <a:rPr lang="it-IT" b="0" err="1"/>
              <a:t>focuses</a:t>
            </a:r>
            <a:r>
              <a:rPr lang="it-IT" b="0"/>
              <a:t> on </a:t>
            </a:r>
            <a:r>
              <a:rPr lang="it-IT" b="0" err="1"/>
              <a:t>organizing</a:t>
            </a:r>
            <a:r>
              <a:rPr lang="it-IT" b="0"/>
              <a:t> recruiting events </a:t>
            </a:r>
            <a:r>
              <a:rPr lang="it-IT" b="0" err="1"/>
              <a:t>which</a:t>
            </a:r>
            <a:r>
              <a:rPr lang="it-IT" b="0"/>
              <a:t> are </a:t>
            </a:r>
            <a:r>
              <a:rPr lang="it-IT" b="0" err="1"/>
              <a:t>aimed</a:t>
            </a:r>
            <a:r>
              <a:rPr lang="it-IT" b="0"/>
              <a:t> </a:t>
            </a:r>
            <a:r>
              <a:rPr lang="it-IT" b="0" err="1"/>
              <a:t>at</a:t>
            </a:r>
            <a:r>
              <a:rPr lang="it-IT" b="0"/>
              <a:t> </a:t>
            </a:r>
            <a:r>
              <a:rPr lang="it-IT" b="0" err="1"/>
              <a:t>promoting</a:t>
            </a:r>
            <a:r>
              <a:rPr lang="it-IT" b="0"/>
              <a:t> the aerospace industry. </a:t>
            </a:r>
          </a:p>
          <a:p>
            <a:pPr marL="171450" indent="-171450">
              <a:buFont typeface="Arial" panose="020B0604020202020204" pitchFamily="34" charset="0"/>
              <a:buChar char="•"/>
            </a:pPr>
            <a:endParaRPr lang="it-IT" b="0"/>
          </a:p>
          <a:p>
            <a:pPr marL="171450" indent="-171450">
              <a:buFont typeface="Arial" panose="020B0604020202020204" pitchFamily="34" charset="0"/>
              <a:buChar char="•"/>
            </a:pPr>
            <a:r>
              <a:rPr lang="it-IT" b="0"/>
              <a:t>The </a:t>
            </a:r>
            <a:r>
              <a:rPr lang="it-IT" b="1"/>
              <a:t>PEARSON AIRPORT OF TORONTO </a:t>
            </a:r>
            <a:r>
              <a:rPr lang="it-IT" b="0" err="1"/>
              <a:t>is</a:t>
            </a:r>
            <a:r>
              <a:rPr lang="it-IT" b="0"/>
              <a:t> a good </a:t>
            </a:r>
            <a:r>
              <a:rPr lang="it-IT" b="0" err="1"/>
              <a:t>example</a:t>
            </a:r>
            <a:r>
              <a:rPr lang="it-IT" b="0"/>
              <a:t> of </a:t>
            </a:r>
            <a:r>
              <a:rPr lang="it-IT" b="0" err="1"/>
              <a:t>focusing</a:t>
            </a:r>
            <a:r>
              <a:rPr lang="it-IT" b="0"/>
              <a:t> on the </a:t>
            </a:r>
            <a:r>
              <a:rPr lang="it-IT" b="0" err="1"/>
              <a:t>assessing</a:t>
            </a:r>
            <a:r>
              <a:rPr lang="it-IT" b="0"/>
              <a:t>, </a:t>
            </a:r>
            <a:r>
              <a:rPr lang="it-IT" b="0" err="1"/>
              <a:t>reskilling</a:t>
            </a:r>
            <a:r>
              <a:rPr lang="it-IT" b="0"/>
              <a:t> and </a:t>
            </a:r>
            <a:r>
              <a:rPr lang="it-IT" b="0" err="1"/>
              <a:t>upskilling</a:t>
            </a:r>
            <a:r>
              <a:rPr lang="it-IT" b="0"/>
              <a:t> the </a:t>
            </a:r>
            <a:r>
              <a:rPr lang="it-IT" b="0" err="1"/>
              <a:t>workforce</a:t>
            </a:r>
            <a:r>
              <a:rPr lang="it-IT" b="0"/>
              <a:t> in an </a:t>
            </a:r>
            <a:r>
              <a:rPr lang="it-IT" b="0" err="1"/>
              <a:t>airpot</a:t>
            </a:r>
            <a:r>
              <a:rPr lang="it-IT" b="0"/>
              <a:t> </a:t>
            </a:r>
            <a:r>
              <a:rPr lang="it-IT" b="0" err="1"/>
              <a:t>context</a:t>
            </a:r>
            <a:r>
              <a:rPr lang="it-IT" b="0"/>
              <a:t>. Thanks to a </a:t>
            </a:r>
            <a:r>
              <a:rPr lang="it-IT" b="0" err="1"/>
              <a:t>donation</a:t>
            </a:r>
            <a:r>
              <a:rPr lang="it-IT" b="0"/>
              <a:t> of 1.6 </a:t>
            </a:r>
            <a:r>
              <a:rPr lang="it-IT" b="0" err="1"/>
              <a:t>million</a:t>
            </a:r>
            <a:r>
              <a:rPr lang="it-IT" b="0"/>
              <a:t> </a:t>
            </a:r>
            <a:r>
              <a:rPr lang="it-IT" b="0" err="1"/>
              <a:t>dollars</a:t>
            </a:r>
            <a:r>
              <a:rPr lang="it-IT" b="0"/>
              <a:t> made by the Ontario </a:t>
            </a:r>
            <a:r>
              <a:rPr lang="it-IT" b="0" err="1"/>
              <a:t>Ministry</a:t>
            </a:r>
            <a:r>
              <a:rPr lang="it-IT" b="0"/>
              <a:t> of </a:t>
            </a:r>
            <a:r>
              <a:rPr lang="it-IT" b="0" err="1"/>
              <a:t>Labor</a:t>
            </a:r>
            <a:r>
              <a:rPr lang="it-IT" b="0"/>
              <a:t>, Training and Skills Development, the Pearson Works! Online </a:t>
            </a:r>
            <a:r>
              <a:rPr lang="it-IT" b="0" err="1"/>
              <a:t>was</a:t>
            </a:r>
            <a:r>
              <a:rPr lang="it-IT" b="0"/>
              <a:t> </a:t>
            </a:r>
            <a:r>
              <a:rPr lang="it-IT" b="0" err="1"/>
              <a:t>created</a:t>
            </a:r>
            <a:r>
              <a:rPr lang="it-IT" b="0"/>
              <a:t>, and </a:t>
            </a:r>
            <a:r>
              <a:rPr lang="it-IT" b="0" err="1"/>
              <a:t>it</a:t>
            </a:r>
            <a:r>
              <a:rPr lang="it-IT" b="0"/>
              <a:t> </a:t>
            </a:r>
            <a:r>
              <a:rPr lang="it-IT" b="0" err="1"/>
              <a:t>was</a:t>
            </a:r>
            <a:r>
              <a:rPr lang="it-IT" b="0"/>
              <a:t> </a:t>
            </a:r>
            <a:r>
              <a:rPr lang="it-IT" b="0" err="1"/>
              <a:t>specifically</a:t>
            </a:r>
            <a:r>
              <a:rPr lang="it-IT" b="0"/>
              <a:t> </a:t>
            </a:r>
            <a:r>
              <a:rPr lang="it-IT" b="0" err="1"/>
              <a:t>aimed</a:t>
            </a:r>
            <a:r>
              <a:rPr lang="it-IT" b="0"/>
              <a:t> </a:t>
            </a:r>
            <a:r>
              <a:rPr lang="it-IT" b="0" err="1"/>
              <a:t>at</a:t>
            </a:r>
            <a:r>
              <a:rPr lang="it-IT" b="0"/>
              <a:t> the «recovery, </a:t>
            </a:r>
            <a:r>
              <a:rPr lang="it-IT" b="0" err="1"/>
              <a:t>reskilling</a:t>
            </a:r>
            <a:r>
              <a:rPr lang="it-IT" b="0"/>
              <a:t> and </a:t>
            </a:r>
            <a:r>
              <a:rPr lang="it-IT" b="0" err="1"/>
              <a:t>upskilling</a:t>
            </a:r>
            <a:r>
              <a:rPr lang="it-IT" b="0"/>
              <a:t> of the </a:t>
            </a:r>
            <a:r>
              <a:rPr lang="it-IT" b="0" err="1"/>
              <a:t>workforce</a:t>
            </a:r>
            <a:r>
              <a:rPr lang="it-IT" b="0"/>
              <a:t>». </a:t>
            </a:r>
          </a:p>
          <a:p>
            <a:pPr marL="171450" indent="-171450">
              <a:buFont typeface="Arial" panose="020B0604020202020204" pitchFamily="34" charset="0"/>
              <a:buChar char="•"/>
            </a:pPr>
            <a:endParaRPr lang="it-IT" b="0"/>
          </a:p>
          <a:p>
            <a:pPr marL="171450" indent="-171450">
              <a:buFont typeface="Arial" panose="020B0604020202020204" pitchFamily="34" charset="0"/>
              <a:buChar char="•"/>
            </a:pPr>
            <a:r>
              <a:rPr lang="it-IT" b="0"/>
              <a:t>The </a:t>
            </a:r>
            <a:r>
              <a:rPr lang="it-IT" b="1"/>
              <a:t>PACT FOR SKILLS AEROSPACE AND DEFENSE </a:t>
            </a:r>
            <a:r>
              <a:rPr lang="it-IT" b="0" err="1"/>
              <a:t>is</a:t>
            </a:r>
            <a:r>
              <a:rPr lang="it-IT" b="0"/>
              <a:t> </a:t>
            </a:r>
            <a:r>
              <a:rPr lang="it-IT" b="0" err="1"/>
              <a:t>pact</a:t>
            </a:r>
            <a:r>
              <a:rPr lang="it-IT" b="0"/>
              <a:t> </a:t>
            </a:r>
            <a:r>
              <a:rPr lang="it-IT" b="0" err="1"/>
              <a:t>created</a:t>
            </a:r>
            <a:r>
              <a:rPr lang="it-IT" b="0"/>
              <a:t> in 2020 (</a:t>
            </a:r>
            <a:r>
              <a:rPr lang="it-IT" b="0" err="1"/>
              <a:t>October</a:t>
            </a:r>
            <a:r>
              <a:rPr lang="it-IT" b="0"/>
              <a:t>), by the Aerospace &amp; </a:t>
            </a:r>
            <a:r>
              <a:rPr lang="it-IT" b="0" err="1"/>
              <a:t>Defence</a:t>
            </a:r>
            <a:r>
              <a:rPr lang="it-IT" b="0"/>
              <a:t> Industry Association (</a:t>
            </a:r>
            <a:r>
              <a:rPr lang="it-IT" b="0" err="1"/>
              <a:t>which</a:t>
            </a:r>
            <a:r>
              <a:rPr lang="it-IT" b="0"/>
              <a:t> </a:t>
            </a:r>
            <a:r>
              <a:rPr lang="it-IT" b="0" err="1"/>
              <a:t>represents</a:t>
            </a:r>
            <a:r>
              <a:rPr lang="it-IT" b="0"/>
              <a:t> over 3000 companies in Europe and </a:t>
            </a:r>
            <a:r>
              <a:rPr lang="it-IT" b="0" err="1"/>
              <a:t>worldwide</a:t>
            </a:r>
            <a:r>
              <a:rPr lang="it-IT" b="0"/>
              <a:t>), with the </a:t>
            </a:r>
            <a:r>
              <a:rPr lang="it-IT" b="0" err="1"/>
              <a:t>collaboration</a:t>
            </a:r>
            <a:r>
              <a:rPr lang="it-IT" b="0"/>
              <a:t> of </a:t>
            </a:r>
            <a:r>
              <a:rPr lang="it-IT" b="0" err="1"/>
              <a:t>different</a:t>
            </a:r>
            <a:r>
              <a:rPr lang="it-IT" b="0"/>
              <a:t> partners, </a:t>
            </a:r>
            <a:r>
              <a:rPr lang="it-IT" b="0" err="1"/>
              <a:t>among</a:t>
            </a:r>
            <a:r>
              <a:rPr lang="it-IT" b="0"/>
              <a:t> </a:t>
            </a:r>
            <a:r>
              <a:rPr lang="it-IT" b="0" err="1"/>
              <a:t>which</a:t>
            </a:r>
            <a:r>
              <a:rPr lang="it-IT" b="0"/>
              <a:t> stands out industriall. The </a:t>
            </a:r>
            <a:r>
              <a:rPr lang="it-IT" b="0" err="1"/>
              <a:t>main</a:t>
            </a:r>
            <a:r>
              <a:rPr lang="it-IT" b="0"/>
              <a:t> </a:t>
            </a:r>
            <a:r>
              <a:rPr lang="it-IT" b="0" err="1"/>
              <a:t>objective</a:t>
            </a:r>
            <a:r>
              <a:rPr lang="it-IT" b="0"/>
              <a:t> of </a:t>
            </a:r>
            <a:r>
              <a:rPr lang="it-IT" b="0" err="1"/>
              <a:t>this</a:t>
            </a:r>
            <a:r>
              <a:rPr lang="it-IT" b="0"/>
              <a:t> </a:t>
            </a:r>
            <a:r>
              <a:rPr lang="it-IT" b="0" err="1"/>
              <a:t>Pact</a:t>
            </a:r>
            <a:r>
              <a:rPr lang="it-IT" b="0"/>
              <a:t> </a:t>
            </a:r>
            <a:r>
              <a:rPr lang="it-IT" b="0" err="1"/>
              <a:t>is</a:t>
            </a:r>
            <a:r>
              <a:rPr lang="it-IT" b="0"/>
              <a:t> the skills forecasting, to </a:t>
            </a:r>
            <a:r>
              <a:rPr lang="it-IT" b="0" err="1"/>
              <a:t>assess</a:t>
            </a:r>
            <a:r>
              <a:rPr lang="it-IT" b="0"/>
              <a:t> the future skills </a:t>
            </a:r>
            <a:r>
              <a:rPr lang="it-IT" b="0" err="1"/>
              <a:t>needed</a:t>
            </a:r>
            <a:r>
              <a:rPr lang="it-IT" b="0"/>
              <a:t> in the industry, the up/</a:t>
            </a:r>
            <a:r>
              <a:rPr lang="it-IT" b="0" err="1"/>
              <a:t>reskilling</a:t>
            </a:r>
            <a:r>
              <a:rPr lang="it-IT" b="0"/>
              <a:t> </a:t>
            </a:r>
            <a:r>
              <a:rPr lang="it-IT" b="0" err="1"/>
              <a:t>programes</a:t>
            </a:r>
            <a:r>
              <a:rPr lang="it-IT" b="0"/>
              <a:t>, the talents </a:t>
            </a:r>
            <a:r>
              <a:rPr lang="it-IT" b="0" err="1"/>
              <a:t>development</a:t>
            </a:r>
            <a:r>
              <a:rPr lang="it-IT" b="0"/>
              <a:t> </a:t>
            </a:r>
            <a:r>
              <a:rPr lang="it-IT" b="0" err="1"/>
              <a:t>also</a:t>
            </a:r>
            <a:r>
              <a:rPr lang="it-IT" b="0"/>
              <a:t> </a:t>
            </a:r>
            <a:r>
              <a:rPr lang="it-IT" b="0" err="1"/>
              <a:t>aimed</a:t>
            </a:r>
            <a:r>
              <a:rPr lang="it-IT" b="0"/>
              <a:t> </a:t>
            </a:r>
            <a:r>
              <a:rPr lang="it-IT" b="0" err="1"/>
              <a:t>at</a:t>
            </a:r>
            <a:r>
              <a:rPr lang="it-IT" b="0"/>
              <a:t> </a:t>
            </a:r>
            <a:r>
              <a:rPr lang="it-IT" b="0" err="1"/>
              <a:t>retaining</a:t>
            </a:r>
            <a:r>
              <a:rPr lang="it-IT" b="0"/>
              <a:t> talents in the industry and </a:t>
            </a:r>
            <a:r>
              <a:rPr lang="it-IT" b="0" err="1"/>
              <a:t>attracting</a:t>
            </a:r>
            <a:r>
              <a:rPr lang="it-IT" b="0"/>
              <a:t> new workers. </a:t>
            </a:r>
            <a:endParaRPr lang="it-IT" b="1"/>
          </a:p>
          <a:p>
            <a:endParaRPr lang="it-IT"/>
          </a:p>
        </p:txBody>
      </p:sp>
      <p:sp>
        <p:nvSpPr>
          <p:cNvPr id="4" name="Slide Number Placeholder 3"/>
          <p:cNvSpPr>
            <a:spLocks noGrp="1"/>
          </p:cNvSpPr>
          <p:nvPr>
            <p:ph type="sldNum" sz="quarter" idx="5"/>
          </p:nvPr>
        </p:nvSpPr>
        <p:spPr/>
        <p:txBody>
          <a:bodyPr/>
          <a:lstStyle/>
          <a:p>
            <a:fld id="{339FDCBF-3122-44DA-811E-4819BA64C921}" type="slidenum">
              <a:rPr lang="it-IT" smtClean="0"/>
              <a:t>7</a:t>
            </a:fld>
            <a:endParaRPr lang="it-IT"/>
          </a:p>
        </p:txBody>
      </p:sp>
    </p:spTree>
    <p:extLst>
      <p:ext uri="{BB962C8B-B14F-4D97-AF65-F5344CB8AC3E}">
        <p14:creationId xmlns:p14="http://schemas.microsoft.com/office/powerpoint/2010/main" val="3141802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5A7D-0727-554C-0FCA-4BD293656B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52CF6EDD-1AAB-162B-23ED-11C621C6C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50A10671-6997-2EE7-6BED-26F354B576E4}"/>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2623E1CB-954B-B8D9-2A14-BEC70B66E115}"/>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AD2AA293-B65F-F6F4-E060-8D0867FD4DF9}"/>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57388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C1103-37D6-7238-01FC-4C62638D0BEA}"/>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DCE86307-5041-3B01-FA23-18106FF757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829EBDA9-A2A5-0437-3EAE-C25C4D117A0E}"/>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8962129D-6BA9-4CB9-DDD6-7C9C240C5DC4}"/>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5EAB98F-815F-B19E-CDF2-3B7CD17DED9F}"/>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71158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AE45A9-1F6C-87FA-1138-7BBB1B06B5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352A4030-7C33-9DFA-3355-7378AA7F8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CD2F560-6361-26DB-961B-2558AE8F1DB4}"/>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2DAC89B3-21E9-F2EF-FEFA-2FA9346083DA}"/>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60D59B2-6FA7-7A30-97D9-431361D3968C}"/>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383237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A6AD-8FE5-9411-ED23-AAE27D216A81}"/>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028F0BAB-98BF-4C84-D91B-26AEBF5EC1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2C72C941-1139-6057-109A-167DB8901E0F}"/>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D3486A68-DD17-21A3-DCC5-4E54FD814301}"/>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AB480B2-7A4A-BADC-2E69-54C736C23060}"/>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15546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891F-25E0-5F12-EAFA-DC318C3578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1D8AF0B3-9EF8-57F9-9622-32F5CDCFA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6F1180-2655-D975-4743-D38DEBFFB1E5}"/>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D42C8A11-6F9E-1BEA-1E62-29C912AC09C8}"/>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B72C5D87-4BA2-F0FE-B0FE-77038547679A}"/>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144371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99CB-9716-CCE7-BE80-992D94179CD3}"/>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946520A9-7A0B-A3E6-D8B7-A09D46E7B5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49AD145D-8F8E-4564-EC78-449B5DEA9F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483CC86C-801B-1B60-29D2-B9502582D749}"/>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6" name="Footer Placeholder 5">
            <a:extLst>
              <a:ext uri="{FF2B5EF4-FFF2-40B4-BE49-F238E27FC236}">
                <a16:creationId xmlns:a16="http://schemas.microsoft.com/office/drawing/2014/main" id="{E672412F-E387-7F84-AFBE-D8AEDC540A9A}"/>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DD122271-1B16-2510-0489-668A1804C021}"/>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80542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8B7F-D615-C44D-C63B-09515D20B326}"/>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4C9ED353-5630-C232-BE6D-A82E5ACEF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276565-01E7-1A07-1E23-B8A5433968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2EE0D29C-1019-E1E6-5D78-3D5998A163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20F828-1C1D-69A2-81CD-01AA0E1DB7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47C90C26-29F2-E427-8BF2-DBCC9E03A41D}"/>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8" name="Footer Placeholder 7">
            <a:extLst>
              <a:ext uri="{FF2B5EF4-FFF2-40B4-BE49-F238E27FC236}">
                <a16:creationId xmlns:a16="http://schemas.microsoft.com/office/drawing/2014/main" id="{50533B49-F77E-A912-CA38-9F899771A376}"/>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13ECA823-D6D0-FF75-B07A-101482EF7656}"/>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251318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812AB-6D42-33D2-B419-E2E1F265558E}"/>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705B72EB-95E9-84B3-C8AC-83F6B3C2F01B}"/>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4" name="Footer Placeholder 3">
            <a:extLst>
              <a:ext uri="{FF2B5EF4-FFF2-40B4-BE49-F238E27FC236}">
                <a16:creationId xmlns:a16="http://schemas.microsoft.com/office/drawing/2014/main" id="{CB807E59-57E0-A105-B547-E478429DFDC2}"/>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311951A9-3A88-AEB6-BAF6-56277F855B4E}"/>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195487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47928E-22C1-4E87-BCC1-DD86DDA18A38}"/>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3" name="Footer Placeholder 2">
            <a:extLst>
              <a:ext uri="{FF2B5EF4-FFF2-40B4-BE49-F238E27FC236}">
                <a16:creationId xmlns:a16="http://schemas.microsoft.com/office/drawing/2014/main" id="{1D18F61F-3DCD-3006-852D-05E7F1C84822}"/>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756A10FF-B3DD-3CC2-E9F0-E43099FBEDBB}"/>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136346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7A88-C6BD-AC16-7717-EF247E51A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B2DE870C-95C3-832D-F7B0-64EA20F34D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03406F3C-BCEB-2111-DADF-0B59DA0B9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FF8C4F-95F2-D8C2-E77C-8D8328C1AB03}"/>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6" name="Footer Placeholder 5">
            <a:extLst>
              <a:ext uri="{FF2B5EF4-FFF2-40B4-BE49-F238E27FC236}">
                <a16:creationId xmlns:a16="http://schemas.microsoft.com/office/drawing/2014/main" id="{010C14C0-250E-6E51-B1F0-DF8EB02C1417}"/>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3FD19093-22CC-AC26-64EF-EC930FD54A26}"/>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305354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70081-FF86-C7F8-F656-5A56997D3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950B23FA-E451-2BF6-B806-51A93CC6C1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5CE29FAE-481E-4C6A-269A-0B94EC176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2EF40E-8E58-8CCF-F6AF-3963A5D7E6CA}"/>
              </a:ext>
            </a:extLst>
          </p:cNvPr>
          <p:cNvSpPr>
            <a:spLocks noGrp="1"/>
          </p:cNvSpPr>
          <p:nvPr>
            <p:ph type="dt" sz="half" idx="10"/>
          </p:nvPr>
        </p:nvSpPr>
        <p:spPr/>
        <p:txBody>
          <a:bodyPr/>
          <a:lstStyle/>
          <a:p>
            <a:fld id="{8B9B3EFF-F9BC-4EBC-815D-5B447BF3EDC1}" type="datetimeFigureOut">
              <a:rPr lang="it-IT" smtClean="0"/>
              <a:t>04/07/2023</a:t>
            </a:fld>
            <a:endParaRPr lang="it-IT"/>
          </a:p>
        </p:txBody>
      </p:sp>
      <p:sp>
        <p:nvSpPr>
          <p:cNvPr id="6" name="Footer Placeholder 5">
            <a:extLst>
              <a:ext uri="{FF2B5EF4-FFF2-40B4-BE49-F238E27FC236}">
                <a16:creationId xmlns:a16="http://schemas.microsoft.com/office/drawing/2014/main" id="{C11C8565-F12D-FBA3-29BC-F20D6954FDF4}"/>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CFE915E1-2EC6-F9F9-F2DE-1170A134F1D1}"/>
              </a:ext>
            </a:extLst>
          </p:cNvPr>
          <p:cNvSpPr>
            <a:spLocks noGrp="1"/>
          </p:cNvSpPr>
          <p:nvPr>
            <p:ph type="sldNum" sz="quarter" idx="12"/>
          </p:nvPr>
        </p:nvSpPr>
        <p:spPr/>
        <p:txBody>
          <a:bodyPr/>
          <a:lstStyle/>
          <a:p>
            <a:fld id="{A4F0D527-77A8-42D2-9945-417609ECA671}" type="slidenum">
              <a:rPr lang="it-IT" smtClean="0"/>
              <a:t>‹#›</a:t>
            </a:fld>
            <a:endParaRPr lang="it-IT"/>
          </a:p>
        </p:txBody>
      </p:sp>
    </p:spTree>
    <p:extLst>
      <p:ext uri="{BB962C8B-B14F-4D97-AF65-F5344CB8AC3E}">
        <p14:creationId xmlns:p14="http://schemas.microsoft.com/office/powerpoint/2010/main" val="232412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932FC6-CB4B-54CC-9669-B711915024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2176FC0-585E-1B09-53E5-C78A658A6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DBC074DE-B84C-04A7-A1C0-4325A7DAE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B3EFF-F9BC-4EBC-815D-5B447BF3EDC1}" type="datetimeFigureOut">
              <a:rPr lang="it-IT" smtClean="0"/>
              <a:t>04/07/2023</a:t>
            </a:fld>
            <a:endParaRPr lang="it-IT"/>
          </a:p>
        </p:txBody>
      </p:sp>
      <p:sp>
        <p:nvSpPr>
          <p:cNvPr id="5" name="Footer Placeholder 4">
            <a:extLst>
              <a:ext uri="{FF2B5EF4-FFF2-40B4-BE49-F238E27FC236}">
                <a16:creationId xmlns:a16="http://schemas.microsoft.com/office/drawing/2014/main" id="{B3AC9CEB-B8AB-A674-8605-562414E1D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77CF8CAE-42C0-E372-D2F8-08D1F48AEC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0D527-77A8-42D2-9945-417609ECA671}" type="slidenum">
              <a:rPr lang="it-IT" smtClean="0"/>
              <a:t>‹#›</a:t>
            </a:fld>
            <a:endParaRPr lang="it-IT"/>
          </a:p>
        </p:txBody>
      </p:sp>
    </p:spTree>
    <p:extLst>
      <p:ext uri="{BB962C8B-B14F-4D97-AF65-F5344CB8AC3E}">
        <p14:creationId xmlns:p14="http://schemas.microsoft.com/office/powerpoint/2010/main" val="411556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8.svg"/><Relationship Id="rId4" Type="http://schemas.openxmlformats.org/officeDocument/2006/relationships/diagramData" Target="../diagrams/data1.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wing of an airplane in the sky&#10;&#10;Description automatically generated with medium confidence">
            <a:extLst>
              <a:ext uri="{FF2B5EF4-FFF2-40B4-BE49-F238E27FC236}">
                <a16:creationId xmlns:a16="http://schemas.microsoft.com/office/drawing/2014/main" id="{EB517332-85E6-241F-BA76-211AA6AE1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843" y="1513777"/>
            <a:ext cx="10328313" cy="4331758"/>
          </a:xfrm>
          <a:prstGeom prst="rect">
            <a:avLst/>
          </a:prstGeom>
        </p:spPr>
      </p:pic>
      <p:sp>
        <p:nvSpPr>
          <p:cNvPr id="8" name="Text Placeholder 3">
            <a:extLst>
              <a:ext uri="{FF2B5EF4-FFF2-40B4-BE49-F238E27FC236}">
                <a16:creationId xmlns:a16="http://schemas.microsoft.com/office/drawing/2014/main" id="{7E464BA4-445E-3B94-754A-43395BCD8177}"/>
              </a:ext>
            </a:extLst>
          </p:cNvPr>
          <p:cNvSpPr txBox="1">
            <a:spLocks/>
          </p:cNvSpPr>
          <p:nvPr/>
        </p:nvSpPr>
        <p:spPr>
          <a:xfrm>
            <a:off x="2783" y="1513777"/>
            <a:ext cx="12192000" cy="4331758"/>
          </a:xfrm>
          <a:prstGeom prst="rect">
            <a:avLst/>
          </a:prstGeom>
          <a:solidFill>
            <a:schemeClr val="tx2">
              <a:lumMod val="20000"/>
              <a:lumOff val="80000"/>
              <a:alpha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pic>
        <p:nvPicPr>
          <p:cNvPr id="1026" name="Immagine 1" descr="signature_1348126798">
            <a:extLst>
              <a:ext uri="{FF2B5EF4-FFF2-40B4-BE49-F238E27FC236}">
                <a16:creationId xmlns:a16="http://schemas.microsoft.com/office/drawing/2014/main" id="{5CA3793C-93E3-7F76-6326-D49074AC40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8127" y="6196231"/>
            <a:ext cx="1722109" cy="45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30B3C167-7ABF-816E-977A-6BC7EDB0A10C}"/>
              </a:ext>
            </a:extLst>
          </p:cNvPr>
          <p:cNvSpPr txBox="1"/>
          <p:nvPr/>
        </p:nvSpPr>
        <p:spPr>
          <a:xfrm>
            <a:off x="2150914" y="2545817"/>
            <a:ext cx="7963953" cy="954107"/>
          </a:xfrm>
          <a:prstGeom prst="rect">
            <a:avLst/>
          </a:prstGeom>
          <a:noFill/>
        </p:spPr>
        <p:txBody>
          <a:bodyPr wrap="square">
            <a:spAutoFit/>
          </a:bodyPr>
          <a:lstStyle/>
          <a:p>
            <a:pPr algn="ctr"/>
            <a:r>
              <a:rPr lang="en-GB" sz="2800" b="1">
                <a:solidFill>
                  <a:srgbClr val="B94B55"/>
                </a:solidFill>
                <a:latin typeface="Century Gothic" panose="020B0502020202020204" pitchFamily="34" charset="0"/>
              </a:rPr>
              <a:t>BUILDING A JUST TRANSITION TOWARDS A SMART AND SUSTAINABLE MOBILITY</a:t>
            </a:r>
          </a:p>
        </p:txBody>
      </p:sp>
      <p:sp>
        <p:nvSpPr>
          <p:cNvPr id="10" name="CasellaDiTesto 9">
            <a:extLst>
              <a:ext uri="{FF2B5EF4-FFF2-40B4-BE49-F238E27FC236}">
                <a16:creationId xmlns:a16="http://schemas.microsoft.com/office/drawing/2014/main" id="{A3180988-66AB-2529-632B-579225E4DEAE}"/>
              </a:ext>
            </a:extLst>
          </p:cNvPr>
          <p:cNvSpPr txBox="1"/>
          <p:nvPr/>
        </p:nvSpPr>
        <p:spPr>
          <a:xfrm>
            <a:off x="2298033" y="3792879"/>
            <a:ext cx="7595934" cy="461665"/>
          </a:xfrm>
          <a:prstGeom prst="rect">
            <a:avLst/>
          </a:prstGeom>
          <a:noFill/>
        </p:spPr>
        <p:txBody>
          <a:bodyPr wrap="square">
            <a:spAutoFit/>
          </a:bodyPr>
          <a:lstStyle/>
          <a:p>
            <a:pPr algn="ctr"/>
            <a:r>
              <a:rPr lang="en-GB" sz="2400">
                <a:solidFill>
                  <a:srgbClr val="B94B55"/>
                </a:solidFill>
                <a:latin typeface="Century Gothic" panose="020B0502020202020204" pitchFamily="34" charset="0"/>
              </a:rPr>
              <a:t> </a:t>
            </a:r>
            <a:r>
              <a:rPr lang="en-GB" sz="2400" b="1">
                <a:solidFill>
                  <a:srgbClr val="B94B55"/>
                </a:solidFill>
                <a:latin typeface="Century Gothic" panose="020B0502020202020204" pitchFamily="34" charset="0"/>
              </a:rPr>
              <a:t>AVIATION SECTOR</a:t>
            </a:r>
          </a:p>
        </p:txBody>
      </p:sp>
      <p:pic>
        <p:nvPicPr>
          <p:cNvPr id="2" name="Picture 17" descr="logo">
            <a:extLst>
              <a:ext uri="{FF2B5EF4-FFF2-40B4-BE49-F238E27FC236}">
                <a16:creationId xmlns:a16="http://schemas.microsoft.com/office/drawing/2014/main" id="{2C5991FE-B23F-DD30-4A7C-F4D8018202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6039" y="94861"/>
            <a:ext cx="2174197" cy="95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F348ECF8-3D7B-2D76-ECD5-2E243AF00E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1264" y="37193"/>
            <a:ext cx="1922801" cy="1068223"/>
          </a:xfrm>
          <a:prstGeom prst="rect">
            <a:avLst/>
          </a:prstGeom>
          <a:noFill/>
          <a:extLst>
            <a:ext uri="{909E8E84-426E-40DD-AFC4-6F175D3DCCD1}">
              <a14:hiddenFill xmlns:a14="http://schemas.microsoft.com/office/drawing/2010/main">
                <a:solidFill>
                  <a:srgbClr val="FFFFFF"/>
                </a:solidFill>
              </a14:hiddenFill>
            </a:ext>
          </a:extLst>
        </p:spPr>
      </p:pic>
      <p:sp>
        <p:nvSpPr>
          <p:cNvPr id="11" name="CasellaDiTesto 10">
            <a:extLst>
              <a:ext uri="{FF2B5EF4-FFF2-40B4-BE49-F238E27FC236}">
                <a16:creationId xmlns:a16="http://schemas.microsoft.com/office/drawing/2014/main" id="{35CC0823-09C2-AF2E-469A-1CD77545E57C}"/>
              </a:ext>
            </a:extLst>
          </p:cNvPr>
          <p:cNvSpPr txBox="1"/>
          <p:nvPr/>
        </p:nvSpPr>
        <p:spPr>
          <a:xfrm>
            <a:off x="3021390" y="4086152"/>
            <a:ext cx="6223000" cy="1138773"/>
          </a:xfrm>
          <a:prstGeom prst="rect">
            <a:avLst/>
          </a:prstGeom>
          <a:noFill/>
        </p:spPr>
        <p:txBody>
          <a:bodyPr wrap="square">
            <a:spAutoFit/>
          </a:bodyPr>
          <a:lstStyle/>
          <a:p>
            <a:pPr algn="ctr"/>
            <a:endParaRPr lang="en-GB" sz="2000" i="1">
              <a:solidFill>
                <a:srgbClr val="264A59"/>
              </a:solidFill>
              <a:latin typeface="Century Gothic" panose="020B0502020202020204" pitchFamily="34" charset="0"/>
            </a:endParaRPr>
          </a:p>
          <a:p>
            <a:pPr algn="ctr"/>
            <a:r>
              <a:rPr lang="en-GB" sz="2400">
                <a:solidFill>
                  <a:srgbClr val="B94B55"/>
                </a:solidFill>
                <a:latin typeface="Century Gothic" panose="020B0502020202020204" pitchFamily="34" charset="0"/>
              </a:rPr>
              <a:t>Onsite Workshop, 29-30 June 2023</a:t>
            </a:r>
            <a:endParaRPr lang="en-GB" sz="2400" b="1">
              <a:solidFill>
                <a:srgbClr val="B94B55"/>
              </a:solidFill>
              <a:highlight>
                <a:srgbClr val="FFFF00"/>
              </a:highlight>
              <a:latin typeface="Century Gothic" panose="020B0502020202020204" pitchFamily="34" charset="0"/>
            </a:endParaRPr>
          </a:p>
          <a:p>
            <a:pPr algn="ctr"/>
            <a:r>
              <a:rPr lang="en-GB" sz="2400">
                <a:solidFill>
                  <a:srgbClr val="B94B55"/>
                </a:solidFill>
                <a:latin typeface="Century Gothic" panose="020B0502020202020204" pitchFamily="34" charset="0"/>
              </a:rPr>
              <a:t>Spin360 Team</a:t>
            </a:r>
          </a:p>
        </p:txBody>
      </p:sp>
    </p:spTree>
    <p:extLst>
      <p:ext uri="{BB962C8B-B14F-4D97-AF65-F5344CB8AC3E}">
        <p14:creationId xmlns:p14="http://schemas.microsoft.com/office/powerpoint/2010/main" val="307874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94B55">
            <a:alpha val="20000"/>
          </a:srgbClr>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E69BB73F-4933-E005-BC0B-1A2580C91679}"/>
              </a:ext>
            </a:extLst>
          </p:cNvPr>
          <p:cNvCxnSpPr>
            <a:cxnSpLocks/>
          </p:cNvCxnSpPr>
          <p:nvPr/>
        </p:nvCxnSpPr>
        <p:spPr>
          <a:xfrm>
            <a:off x="781691" y="3821185"/>
            <a:ext cx="0" cy="1392703"/>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B0D2C83-1872-63CA-A237-ECE07917B72C}"/>
              </a:ext>
            </a:extLst>
          </p:cNvPr>
          <p:cNvSpPr txBox="1"/>
          <p:nvPr/>
        </p:nvSpPr>
        <p:spPr>
          <a:xfrm>
            <a:off x="-416389" y="2639243"/>
            <a:ext cx="2658794" cy="707886"/>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CONFERENCE LAUNCH</a:t>
            </a:r>
          </a:p>
        </p:txBody>
      </p:sp>
      <p:sp>
        <p:nvSpPr>
          <p:cNvPr id="25" name="TextBox 24">
            <a:extLst>
              <a:ext uri="{FF2B5EF4-FFF2-40B4-BE49-F238E27FC236}">
                <a16:creationId xmlns:a16="http://schemas.microsoft.com/office/drawing/2014/main" id="{54761035-EBB7-BE9A-14F1-D0078CABDE58}"/>
              </a:ext>
            </a:extLst>
          </p:cNvPr>
          <p:cNvSpPr txBox="1"/>
          <p:nvPr/>
        </p:nvSpPr>
        <p:spPr>
          <a:xfrm>
            <a:off x="206839" y="5200745"/>
            <a:ext cx="2887393" cy="1015663"/>
          </a:xfrm>
          <a:prstGeom prst="rect">
            <a:avLst/>
          </a:prstGeom>
          <a:noFill/>
        </p:spPr>
        <p:txBody>
          <a:bodyPr wrap="square" rtlCol="0">
            <a:spAutoFit/>
          </a:bodyPr>
          <a:lstStyle/>
          <a:p>
            <a:r>
              <a:rPr lang="it-IT" sz="1200">
                <a:solidFill>
                  <a:schemeClr val="bg2">
                    <a:lumMod val="25000"/>
                  </a:schemeClr>
                </a:solidFill>
                <a:latin typeface="Century Gothic" panose="020B0502020202020204" pitchFamily="34" charset="0"/>
              </a:rPr>
              <a:t>SETTING THE SCENE: </a:t>
            </a:r>
            <a:r>
              <a:rPr lang="it-IT" sz="1200" b="1">
                <a:solidFill>
                  <a:schemeClr val="bg2">
                    <a:lumMod val="25000"/>
                  </a:schemeClr>
                </a:solidFill>
                <a:latin typeface="Century Gothic" panose="020B0502020202020204" pitchFamily="34" charset="0"/>
              </a:rPr>
              <a:t>CURRENT STATUS AND KEY TRENDS </a:t>
            </a:r>
            <a:r>
              <a:rPr lang="it-IT" sz="1200">
                <a:solidFill>
                  <a:schemeClr val="bg2">
                    <a:lumMod val="25000"/>
                  </a:schemeClr>
                </a:solidFill>
                <a:latin typeface="Century Gothic" panose="020B0502020202020204" pitchFamily="34" charset="0"/>
              </a:rPr>
              <a:t>ON EMPLOYMENT, SKILLS AND WORKING CONDITIONS FROM MANUFACTURING AND TRANSPORT SERVICE</a:t>
            </a:r>
          </a:p>
        </p:txBody>
      </p:sp>
      <p:sp>
        <p:nvSpPr>
          <p:cNvPr id="29" name="Oval 28">
            <a:extLst>
              <a:ext uri="{FF2B5EF4-FFF2-40B4-BE49-F238E27FC236}">
                <a16:creationId xmlns:a16="http://schemas.microsoft.com/office/drawing/2014/main" id="{0B23DE5D-15EA-9589-0502-F5372F42BB21}"/>
              </a:ext>
            </a:extLst>
          </p:cNvPr>
          <p:cNvSpPr/>
          <p:nvPr/>
        </p:nvSpPr>
        <p:spPr>
          <a:xfrm>
            <a:off x="3390420" y="3647214"/>
            <a:ext cx="253218" cy="253219"/>
          </a:xfrm>
          <a:prstGeom prst="ellipse">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Circle: Hollow 29">
            <a:extLst>
              <a:ext uri="{FF2B5EF4-FFF2-40B4-BE49-F238E27FC236}">
                <a16:creationId xmlns:a16="http://schemas.microsoft.com/office/drawing/2014/main" id="{32A7C748-3F1B-EB49-B4DA-47EB482CAD56}"/>
              </a:ext>
            </a:extLst>
          </p:cNvPr>
          <p:cNvSpPr/>
          <p:nvPr/>
        </p:nvSpPr>
        <p:spPr>
          <a:xfrm>
            <a:off x="3211496" y="3467852"/>
            <a:ext cx="611945" cy="611942"/>
          </a:xfrm>
          <a:prstGeom prst="donut">
            <a:avLst>
              <a:gd name="adj" fmla="val 8652"/>
            </a:avLst>
          </a:prstGeom>
          <a:solidFill>
            <a:srgbClr val="FC5A98"/>
          </a:solidFill>
          <a:ln>
            <a:solidFill>
              <a:srgbClr val="B94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31" name="Circle: Hollow 30">
            <a:extLst>
              <a:ext uri="{FF2B5EF4-FFF2-40B4-BE49-F238E27FC236}">
                <a16:creationId xmlns:a16="http://schemas.microsoft.com/office/drawing/2014/main" id="{32A34D5B-48EA-6C46-BC9C-63249BF83AB8}"/>
              </a:ext>
            </a:extLst>
          </p:cNvPr>
          <p:cNvSpPr/>
          <p:nvPr/>
        </p:nvSpPr>
        <p:spPr>
          <a:xfrm>
            <a:off x="3044443" y="3303438"/>
            <a:ext cx="946053" cy="940770"/>
          </a:xfrm>
          <a:prstGeom prst="donut">
            <a:avLst>
              <a:gd name="adj" fmla="val 7131"/>
            </a:avLst>
          </a:prstGeom>
          <a:solidFill>
            <a:srgbClr val="B94B55"/>
          </a:solidFill>
          <a:ln>
            <a:solidFill>
              <a:srgbClr val="B94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32" name="Straight Connector 31">
            <a:extLst>
              <a:ext uri="{FF2B5EF4-FFF2-40B4-BE49-F238E27FC236}">
                <a16:creationId xmlns:a16="http://schemas.microsoft.com/office/drawing/2014/main" id="{09771555-29E8-FF55-3B95-42C61F7191BE}"/>
              </a:ext>
            </a:extLst>
          </p:cNvPr>
          <p:cNvCxnSpPr>
            <a:cxnSpLocks/>
          </p:cNvCxnSpPr>
          <p:nvPr/>
        </p:nvCxnSpPr>
        <p:spPr>
          <a:xfrm>
            <a:off x="3529500" y="2369387"/>
            <a:ext cx="0" cy="1392703"/>
          </a:xfrm>
          <a:prstGeom prst="line">
            <a:avLst/>
          </a:prstGeom>
          <a:ln w="19050">
            <a:solidFill>
              <a:srgbClr val="B94B55"/>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D8E91F41-ABAE-F3C8-94CD-7F76DEE5391C}"/>
              </a:ext>
            </a:extLst>
          </p:cNvPr>
          <p:cNvSpPr txBox="1"/>
          <p:nvPr/>
        </p:nvSpPr>
        <p:spPr>
          <a:xfrm>
            <a:off x="2386192" y="4310128"/>
            <a:ext cx="2379195" cy="707886"/>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FIRST ONLINE WORKSHOP </a:t>
            </a:r>
          </a:p>
        </p:txBody>
      </p:sp>
      <p:sp>
        <p:nvSpPr>
          <p:cNvPr id="35" name="TextBox 34">
            <a:extLst>
              <a:ext uri="{FF2B5EF4-FFF2-40B4-BE49-F238E27FC236}">
                <a16:creationId xmlns:a16="http://schemas.microsoft.com/office/drawing/2014/main" id="{D143D97D-875B-1C16-A7F2-ACE2EA6FE2E6}"/>
              </a:ext>
            </a:extLst>
          </p:cNvPr>
          <p:cNvSpPr txBox="1"/>
          <p:nvPr/>
        </p:nvSpPr>
        <p:spPr>
          <a:xfrm>
            <a:off x="2674322" y="1464205"/>
            <a:ext cx="2999638" cy="830997"/>
          </a:xfrm>
          <a:prstGeom prst="rect">
            <a:avLst/>
          </a:prstGeom>
          <a:noFill/>
        </p:spPr>
        <p:txBody>
          <a:bodyPr wrap="square" rtlCol="0">
            <a:spAutoFit/>
          </a:bodyPr>
          <a:lstStyle/>
          <a:p>
            <a:r>
              <a:rPr lang="en-US" sz="1200">
                <a:solidFill>
                  <a:schemeClr val="bg2">
                    <a:lumMod val="25000"/>
                  </a:schemeClr>
                </a:solidFill>
                <a:latin typeface="Century Gothic" panose="020B0502020202020204" pitchFamily="34" charset="0"/>
              </a:rPr>
              <a:t>THE PACE OF THE GREEN AND DIGITAL TRANSITION: UNDERSTANDING THE BIG PICTURE IN THE FRAMEWORK OF A </a:t>
            </a:r>
            <a:r>
              <a:rPr lang="en-US" sz="1200" b="1">
                <a:solidFill>
                  <a:schemeClr val="bg2">
                    <a:lumMod val="25000"/>
                  </a:schemeClr>
                </a:solidFill>
                <a:latin typeface="Century Gothic" panose="020B0502020202020204" pitchFamily="34" charset="0"/>
              </a:rPr>
              <a:t>JUST TRANSITION</a:t>
            </a:r>
          </a:p>
        </p:txBody>
      </p:sp>
      <p:sp>
        <p:nvSpPr>
          <p:cNvPr id="48" name="Oval 47">
            <a:extLst>
              <a:ext uri="{FF2B5EF4-FFF2-40B4-BE49-F238E27FC236}">
                <a16:creationId xmlns:a16="http://schemas.microsoft.com/office/drawing/2014/main" id="{610FCBB2-538F-3BCB-E42A-2EBAF206E3BE}"/>
              </a:ext>
            </a:extLst>
          </p:cNvPr>
          <p:cNvSpPr/>
          <p:nvPr/>
        </p:nvSpPr>
        <p:spPr>
          <a:xfrm>
            <a:off x="6072469" y="3647214"/>
            <a:ext cx="253218" cy="253219"/>
          </a:xfrm>
          <a:prstGeom prst="ellipse">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Circle: Hollow 48">
            <a:extLst>
              <a:ext uri="{FF2B5EF4-FFF2-40B4-BE49-F238E27FC236}">
                <a16:creationId xmlns:a16="http://schemas.microsoft.com/office/drawing/2014/main" id="{6E5C5007-6BF8-20AD-72C2-EBA2DDF7989E}"/>
              </a:ext>
            </a:extLst>
          </p:cNvPr>
          <p:cNvSpPr/>
          <p:nvPr/>
        </p:nvSpPr>
        <p:spPr>
          <a:xfrm>
            <a:off x="5893103" y="3467852"/>
            <a:ext cx="611945" cy="611942"/>
          </a:xfrm>
          <a:prstGeom prst="donut">
            <a:avLst>
              <a:gd name="adj" fmla="val 8652"/>
            </a:avLst>
          </a:prstGeom>
          <a:solidFill>
            <a:srgbClr val="FC5A98"/>
          </a:solidFill>
          <a:ln>
            <a:solidFill>
              <a:srgbClr val="B94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0" name="Circle: Hollow 49">
            <a:extLst>
              <a:ext uri="{FF2B5EF4-FFF2-40B4-BE49-F238E27FC236}">
                <a16:creationId xmlns:a16="http://schemas.microsoft.com/office/drawing/2014/main" id="{B7F1E87C-DF98-3186-DABD-170285CB0DCC}"/>
              </a:ext>
            </a:extLst>
          </p:cNvPr>
          <p:cNvSpPr/>
          <p:nvPr/>
        </p:nvSpPr>
        <p:spPr>
          <a:xfrm>
            <a:off x="5726052" y="3303438"/>
            <a:ext cx="946053" cy="940770"/>
          </a:xfrm>
          <a:prstGeom prst="donut">
            <a:avLst>
              <a:gd name="adj" fmla="val 7131"/>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51" name="Straight Connector 50">
            <a:extLst>
              <a:ext uri="{FF2B5EF4-FFF2-40B4-BE49-F238E27FC236}">
                <a16:creationId xmlns:a16="http://schemas.microsoft.com/office/drawing/2014/main" id="{CEEFC4FB-8493-00C5-19D9-55465F916DF1}"/>
              </a:ext>
            </a:extLst>
          </p:cNvPr>
          <p:cNvCxnSpPr>
            <a:cxnSpLocks/>
          </p:cNvCxnSpPr>
          <p:nvPr/>
        </p:nvCxnSpPr>
        <p:spPr>
          <a:xfrm>
            <a:off x="6203766" y="3777807"/>
            <a:ext cx="0" cy="1392703"/>
          </a:xfrm>
          <a:prstGeom prst="line">
            <a:avLst/>
          </a:prstGeom>
          <a:ln w="19050">
            <a:solidFill>
              <a:srgbClr val="B94B55"/>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2B58426-F8E6-06F0-612F-F81FCB0B1AB8}"/>
              </a:ext>
            </a:extLst>
          </p:cNvPr>
          <p:cNvSpPr txBox="1"/>
          <p:nvPr/>
        </p:nvSpPr>
        <p:spPr>
          <a:xfrm>
            <a:off x="4899573" y="2639243"/>
            <a:ext cx="2658794" cy="707886"/>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SECOND ONLINE WORKSHOP </a:t>
            </a:r>
          </a:p>
        </p:txBody>
      </p:sp>
      <p:sp>
        <p:nvSpPr>
          <p:cNvPr id="62" name="TextBox 61">
            <a:extLst>
              <a:ext uri="{FF2B5EF4-FFF2-40B4-BE49-F238E27FC236}">
                <a16:creationId xmlns:a16="http://schemas.microsoft.com/office/drawing/2014/main" id="{30A6D20A-C3F9-11E0-B5DB-E05A6F6942E6}"/>
              </a:ext>
            </a:extLst>
          </p:cNvPr>
          <p:cNvSpPr txBox="1"/>
          <p:nvPr/>
        </p:nvSpPr>
        <p:spPr>
          <a:xfrm>
            <a:off x="5427399" y="5289179"/>
            <a:ext cx="2130968" cy="492443"/>
          </a:xfrm>
          <a:prstGeom prst="rect">
            <a:avLst/>
          </a:prstGeom>
          <a:noFill/>
        </p:spPr>
        <p:txBody>
          <a:bodyPr wrap="square" rtlCol="0">
            <a:spAutoFit/>
          </a:bodyPr>
          <a:lstStyle/>
          <a:p>
            <a:r>
              <a:rPr lang="en-US" sz="1300">
                <a:solidFill>
                  <a:schemeClr val="bg2">
                    <a:lumMod val="25000"/>
                  </a:schemeClr>
                </a:solidFill>
                <a:latin typeface="Century Gothic" panose="020B0502020202020204" pitchFamily="34" charset="0"/>
              </a:rPr>
              <a:t>COLLECTION OF </a:t>
            </a:r>
            <a:r>
              <a:rPr lang="en-US" sz="1300" b="1">
                <a:solidFill>
                  <a:schemeClr val="bg2">
                    <a:lumMod val="25000"/>
                  </a:schemeClr>
                </a:solidFill>
                <a:latin typeface="Century Gothic" panose="020B0502020202020204" pitchFamily="34" charset="0"/>
              </a:rPr>
              <a:t>EXTERNAL EXPERTISE</a:t>
            </a:r>
            <a:endParaRPr lang="it-IT" sz="1300" b="1">
              <a:solidFill>
                <a:schemeClr val="bg2">
                  <a:lumMod val="25000"/>
                </a:schemeClr>
              </a:solidFill>
              <a:latin typeface="Century Gothic" panose="020B0502020202020204" pitchFamily="34" charset="0"/>
            </a:endParaRPr>
          </a:p>
        </p:txBody>
      </p:sp>
      <p:sp>
        <p:nvSpPr>
          <p:cNvPr id="67" name="Oval 66">
            <a:extLst>
              <a:ext uri="{FF2B5EF4-FFF2-40B4-BE49-F238E27FC236}">
                <a16:creationId xmlns:a16="http://schemas.microsoft.com/office/drawing/2014/main" id="{73D6154E-B74A-8F07-ECC6-55E7C2556CCC}"/>
              </a:ext>
            </a:extLst>
          </p:cNvPr>
          <p:cNvSpPr/>
          <p:nvPr/>
        </p:nvSpPr>
        <p:spPr>
          <a:xfrm>
            <a:off x="8646494" y="3647214"/>
            <a:ext cx="253218" cy="2532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Circle: Hollow 67">
            <a:extLst>
              <a:ext uri="{FF2B5EF4-FFF2-40B4-BE49-F238E27FC236}">
                <a16:creationId xmlns:a16="http://schemas.microsoft.com/office/drawing/2014/main" id="{68E8A2C8-5F42-72C7-6B1B-601360AE4995}"/>
              </a:ext>
            </a:extLst>
          </p:cNvPr>
          <p:cNvSpPr/>
          <p:nvPr/>
        </p:nvSpPr>
        <p:spPr>
          <a:xfrm>
            <a:off x="8467129" y="3467852"/>
            <a:ext cx="611945" cy="611942"/>
          </a:xfrm>
          <a:prstGeom prst="donut">
            <a:avLst>
              <a:gd name="adj" fmla="val 865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9" name="Circle: Hollow 68">
            <a:extLst>
              <a:ext uri="{FF2B5EF4-FFF2-40B4-BE49-F238E27FC236}">
                <a16:creationId xmlns:a16="http://schemas.microsoft.com/office/drawing/2014/main" id="{74C67E0A-D57C-9B28-228C-EB5FF98093B8}"/>
              </a:ext>
            </a:extLst>
          </p:cNvPr>
          <p:cNvSpPr/>
          <p:nvPr/>
        </p:nvSpPr>
        <p:spPr>
          <a:xfrm>
            <a:off x="8300074" y="3303438"/>
            <a:ext cx="946053" cy="940770"/>
          </a:xfrm>
          <a:prstGeom prst="donut">
            <a:avLst>
              <a:gd name="adj" fmla="val 713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70" name="Straight Connector 69">
            <a:extLst>
              <a:ext uri="{FF2B5EF4-FFF2-40B4-BE49-F238E27FC236}">
                <a16:creationId xmlns:a16="http://schemas.microsoft.com/office/drawing/2014/main" id="{89A330CC-80E7-2B8E-A0FB-276ADE5E34E1}"/>
              </a:ext>
            </a:extLst>
          </p:cNvPr>
          <p:cNvCxnSpPr>
            <a:cxnSpLocks/>
          </p:cNvCxnSpPr>
          <p:nvPr/>
        </p:nvCxnSpPr>
        <p:spPr>
          <a:xfrm>
            <a:off x="8773103" y="2372386"/>
            <a:ext cx="0" cy="139270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1ABA053-30CF-1C31-A382-2D666D8036B4}"/>
              </a:ext>
            </a:extLst>
          </p:cNvPr>
          <p:cNvCxnSpPr>
            <a:cxnSpLocks/>
          </p:cNvCxnSpPr>
          <p:nvPr/>
        </p:nvCxnSpPr>
        <p:spPr>
          <a:xfrm>
            <a:off x="12470" y="3766751"/>
            <a:ext cx="12205196" cy="27153"/>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041C95F7-AA3A-FC39-B0F6-EF249AA64E36}"/>
              </a:ext>
            </a:extLst>
          </p:cNvPr>
          <p:cNvSpPr txBox="1"/>
          <p:nvPr/>
        </p:nvSpPr>
        <p:spPr>
          <a:xfrm>
            <a:off x="7551878" y="4380132"/>
            <a:ext cx="2658794" cy="1015663"/>
          </a:xfrm>
          <a:prstGeom prst="rect">
            <a:avLst/>
          </a:prstGeom>
          <a:noFill/>
        </p:spPr>
        <p:txBody>
          <a:bodyPr wrap="square" rtlCol="0">
            <a:spAutoFit/>
          </a:bodyPr>
          <a:lstStyle/>
          <a:p>
            <a:pPr algn="ctr"/>
            <a:r>
              <a:rPr lang="it-IT" sz="2000">
                <a:solidFill>
                  <a:srgbClr val="FF0000"/>
                </a:solidFill>
                <a:latin typeface="Century Gothic" panose="020B0502020202020204" pitchFamily="34" charset="0"/>
              </a:rPr>
              <a:t>WHERE WE ARE NOW: ONSITE WORKSHOP</a:t>
            </a:r>
          </a:p>
        </p:txBody>
      </p:sp>
      <p:sp>
        <p:nvSpPr>
          <p:cNvPr id="79" name="TextBox 78">
            <a:extLst>
              <a:ext uri="{FF2B5EF4-FFF2-40B4-BE49-F238E27FC236}">
                <a16:creationId xmlns:a16="http://schemas.microsoft.com/office/drawing/2014/main" id="{0F07AB51-DF7E-1620-E549-0C9D9FC46286}"/>
              </a:ext>
            </a:extLst>
          </p:cNvPr>
          <p:cNvSpPr txBox="1"/>
          <p:nvPr/>
        </p:nvSpPr>
        <p:spPr>
          <a:xfrm>
            <a:off x="7635378" y="1879047"/>
            <a:ext cx="2887393" cy="461665"/>
          </a:xfrm>
          <a:prstGeom prst="rect">
            <a:avLst/>
          </a:prstGeom>
          <a:noFill/>
        </p:spPr>
        <p:txBody>
          <a:bodyPr wrap="square" rtlCol="0">
            <a:spAutoFit/>
          </a:bodyPr>
          <a:lstStyle/>
          <a:p>
            <a:r>
              <a:rPr lang="it-IT" sz="1200" b="1">
                <a:solidFill>
                  <a:schemeClr val="bg2">
                    <a:lumMod val="25000"/>
                  </a:schemeClr>
                </a:solidFill>
                <a:latin typeface="Century Gothic" panose="020B0502020202020204" pitchFamily="34" charset="0"/>
              </a:rPr>
              <a:t>BEST PRACTICES </a:t>
            </a:r>
            <a:r>
              <a:rPr lang="it-IT" sz="1200">
                <a:solidFill>
                  <a:schemeClr val="bg2">
                    <a:lumMod val="25000"/>
                  </a:schemeClr>
                </a:solidFill>
                <a:latin typeface="Century Gothic" panose="020B0502020202020204" pitchFamily="34" charset="0"/>
              </a:rPr>
              <a:t>SHARING AND PRESENTATION OF KEY FINAL </a:t>
            </a:r>
            <a:r>
              <a:rPr lang="it-IT" sz="1200" b="1">
                <a:solidFill>
                  <a:schemeClr val="bg2">
                    <a:lumMod val="25000"/>
                  </a:schemeClr>
                </a:solidFill>
                <a:latin typeface="Century Gothic" panose="020B0502020202020204" pitchFamily="34" charset="0"/>
              </a:rPr>
              <a:t>RESULTS</a:t>
            </a:r>
          </a:p>
        </p:txBody>
      </p:sp>
      <p:sp>
        <p:nvSpPr>
          <p:cNvPr id="85" name="TextBox 84">
            <a:extLst>
              <a:ext uri="{FF2B5EF4-FFF2-40B4-BE49-F238E27FC236}">
                <a16:creationId xmlns:a16="http://schemas.microsoft.com/office/drawing/2014/main" id="{29B666DF-9610-90DE-4141-2112B1F687FD}"/>
              </a:ext>
            </a:extLst>
          </p:cNvPr>
          <p:cNvSpPr txBox="1"/>
          <p:nvPr/>
        </p:nvSpPr>
        <p:spPr>
          <a:xfrm>
            <a:off x="134080" y="130932"/>
            <a:ext cx="3124641" cy="430887"/>
          </a:xfrm>
          <a:prstGeom prst="rect">
            <a:avLst/>
          </a:prstGeom>
          <a:solidFill>
            <a:schemeClr val="bg1"/>
          </a:solidFill>
        </p:spPr>
        <p:txBody>
          <a:bodyPr wrap="square" rtlCol="0">
            <a:spAutoFit/>
          </a:bodyPr>
          <a:lstStyle/>
          <a:p>
            <a:r>
              <a:rPr lang="it-IT" sz="2200">
                <a:solidFill>
                  <a:srgbClr val="B94B55"/>
                </a:solidFill>
                <a:latin typeface="Century Gothic" panose="020B0502020202020204" pitchFamily="34" charset="0"/>
              </a:rPr>
              <a:t>PROJECT TIMELINE  </a:t>
            </a:r>
          </a:p>
        </p:txBody>
      </p:sp>
      <p:pic>
        <p:nvPicPr>
          <p:cNvPr id="87" name="Graphic 86" descr="Hourglass Finished outline">
            <a:extLst>
              <a:ext uri="{FF2B5EF4-FFF2-40B4-BE49-F238E27FC236}">
                <a16:creationId xmlns:a16="http://schemas.microsoft.com/office/drawing/2014/main" id="{2C2A1BE2-DD60-A8A9-0FD3-A270C0AE90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4322" y="157715"/>
            <a:ext cx="584399" cy="430887"/>
          </a:xfrm>
          <a:prstGeom prst="rect">
            <a:avLst/>
          </a:prstGeom>
        </p:spPr>
      </p:pic>
      <p:cxnSp>
        <p:nvCxnSpPr>
          <p:cNvPr id="88" name="Straight Connector 87">
            <a:extLst>
              <a:ext uri="{FF2B5EF4-FFF2-40B4-BE49-F238E27FC236}">
                <a16:creationId xmlns:a16="http://schemas.microsoft.com/office/drawing/2014/main" id="{19484237-B28E-73C6-B2FA-B236C0DFB9C2}"/>
              </a:ext>
            </a:extLst>
          </p:cNvPr>
          <p:cNvCxnSpPr>
            <a:cxnSpLocks/>
          </p:cNvCxnSpPr>
          <p:nvPr/>
        </p:nvCxnSpPr>
        <p:spPr>
          <a:xfrm>
            <a:off x="0" y="3769121"/>
            <a:ext cx="12205196" cy="27153"/>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sp>
        <p:nvSpPr>
          <p:cNvPr id="3" name="Oval 47">
            <a:extLst>
              <a:ext uri="{FF2B5EF4-FFF2-40B4-BE49-F238E27FC236}">
                <a16:creationId xmlns:a16="http://schemas.microsoft.com/office/drawing/2014/main" id="{9CD90EA2-F467-9EA0-A8B7-A2600593C6B2}"/>
              </a:ext>
            </a:extLst>
          </p:cNvPr>
          <p:cNvSpPr/>
          <p:nvPr/>
        </p:nvSpPr>
        <p:spPr>
          <a:xfrm>
            <a:off x="10795946" y="3647214"/>
            <a:ext cx="253218" cy="253219"/>
          </a:xfrm>
          <a:prstGeom prst="ellipse">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ircle: Hollow 48">
            <a:extLst>
              <a:ext uri="{FF2B5EF4-FFF2-40B4-BE49-F238E27FC236}">
                <a16:creationId xmlns:a16="http://schemas.microsoft.com/office/drawing/2014/main" id="{05595497-00EC-C664-78A2-62B72804D81D}"/>
              </a:ext>
            </a:extLst>
          </p:cNvPr>
          <p:cNvSpPr/>
          <p:nvPr/>
        </p:nvSpPr>
        <p:spPr>
          <a:xfrm>
            <a:off x="10616580" y="3467852"/>
            <a:ext cx="611945" cy="611942"/>
          </a:xfrm>
          <a:prstGeom prst="donut">
            <a:avLst>
              <a:gd name="adj" fmla="val 8652"/>
            </a:avLst>
          </a:prstGeom>
          <a:solidFill>
            <a:srgbClr val="FC5A98"/>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Circle: Hollow 49">
            <a:extLst>
              <a:ext uri="{FF2B5EF4-FFF2-40B4-BE49-F238E27FC236}">
                <a16:creationId xmlns:a16="http://schemas.microsoft.com/office/drawing/2014/main" id="{292BC2AD-D3AA-F131-9EED-1D679CC8CCD6}"/>
              </a:ext>
            </a:extLst>
          </p:cNvPr>
          <p:cNvSpPr/>
          <p:nvPr/>
        </p:nvSpPr>
        <p:spPr>
          <a:xfrm>
            <a:off x="10449529" y="3303438"/>
            <a:ext cx="946053" cy="940770"/>
          </a:xfrm>
          <a:prstGeom prst="donut">
            <a:avLst>
              <a:gd name="adj" fmla="val 7131"/>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6" name="Straight Connector 50">
            <a:extLst>
              <a:ext uri="{FF2B5EF4-FFF2-40B4-BE49-F238E27FC236}">
                <a16:creationId xmlns:a16="http://schemas.microsoft.com/office/drawing/2014/main" id="{C6F99538-F2DE-38F0-CD13-9CADEB82C990}"/>
              </a:ext>
            </a:extLst>
          </p:cNvPr>
          <p:cNvCxnSpPr>
            <a:cxnSpLocks/>
          </p:cNvCxnSpPr>
          <p:nvPr/>
        </p:nvCxnSpPr>
        <p:spPr>
          <a:xfrm>
            <a:off x="10927243" y="3791490"/>
            <a:ext cx="0" cy="1392703"/>
          </a:xfrm>
          <a:prstGeom prst="line">
            <a:avLst/>
          </a:prstGeom>
          <a:ln w="19050">
            <a:solidFill>
              <a:srgbClr val="B94B55"/>
            </a:solidFill>
          </a:ln>
        </p:spPr>
        <p:style>
          <a:lnRef idx="1">
            <a:schemeClr val="accent1"/>
          </a:lnRef>
          <a:fillRef idx="0">
            <a:schemeClr val="accent1"/>
          </a:fillRef>
          <a:effectRef idx="0">
            <a:schemeClr val="accent1"/>
          </a:effectRef>
          <a:fontRef idx="minor">
            <a:schemeClr val="tx1"/>
          </a:fontRef>
        </p:style>
      </p:cxnSp>
      <p:sp>
        <p:nvSpPr>
          <p:cNvPr id="7" name="TextBox 52">
            <a:extLst>
              <a:ext uri="{FF2B5EF4-FFF2-40B4-BE49-F238E27FC236}">
                <a16:creationId xmlns:a16="http://schemas.microsoft.com/office/drawing/2014/main" id="{7687D817-D5E4-2D52-237C-55C23AF3A526}"/>
              </a:ext>
            </a:extLst>
          </p:cNvPr>
          <p:cNvSpPr txBox="1"/>
          <p:nvPr/>
        </p:nvSpPr>
        <p:spPr>
          <a:xfrm>
            <a:off x="9533206" y="2913250"/>
            <a:ext cx="2658794" cy="400110"/>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FINAL CONFERENCE</a:t>
            </a:r>
          </a:p>
        </p:txBody>
      </p:sp>
      <p:sp>
        <p:nvSpPr>
          <p:cNvPr id="8" name="TextBox 61">
            <a:extLst>
              <a:ext uri="{FF2B5EF4-FFF2-40B4-BE49-F238E27FC236}">
                <a16:creationId xmlns:a16="http://schemas.microsoft.com/office/drawing/2014/main" id="{EF4E1930-D1DC-891F-AB40-311BCB451112}"/>
              </a:ext>
            </a:extLst>
          </p:cNvPr>
          <p:cNvSpPr txBox="1"/>
          <p:nvPr/>
        </p:nvSpPr>
        <p:spPr>
          <a:xfrm>
            <a:off x="10090190" y="5213888"/>
            <a:ext cx="2130968" cy="646331"/>
          </a:xfrm>
          <a:prstGeom prst="rect">
            <a:avLst/>
          </a:prstGeom>
          <a:noFill/>
        </p:spPr>
        <p:txBody>
          <a:bodyPr wrap="square" rtlCol="0">
            <a:spAutoFit/>
          </a:bodyPr>
          <a:lstStyle/>
          <a:p>
            <a:r>
              <a:rPr lang="en-US" sz="1200">
                <a:solidFill>
                  <a:schemeClr val="bg2">
                    <a:lumMod val="25000"/>
                  </a:schemeClr>
                </a:solidFill>
                <a:latin typeface="Century Gothic" panose="020B0502020202020204" pitchFamily="34" charset="0"/>
              </a:rPr>
              <a:t>PRESENTATION OF </a:t>
            </a:r>
            <a:r>
              <a:rPr lang="en-US" sz="1200" b="1">
                <a:solidFill>
                  <a:schemeClr val="bg2">
                    <a:lumMod val="25000"/>
                  </a:schemeClr>
                </a:solidFill>
                <a:latin typeface="Century Gothic" panose="020B0502020202020204" pitchFamily="34" charset="0"/>
              </a:rPr>
              <a:t>FINAL REPORT</a:t>
            </a:r>
            <a:r>
              <a:rPr lang="en-US" sz="1200">
                <a:solidFill>
                  <a:schemeClr val="bg2">
                    <a:lumMod val="25000"/>
                  </a:schemeClr>
                </a:solidFill>
                <a:latin typeface="Century Gothic" panose="020B0502020202020204" pitchFamily="34" charset="0"/>
              </a:rPr>
              <a:t> AND </a:t>
            </a:r>
            <a:r>
              <a:rPr lang="en-US" sz="1200" b="1">
                <a:solidFill>
                  <a:schemeClr val="bg2">
                    <a:lumMod val="25000"/>
                  </a:schemeClr>
                </a:solidFill>
                <a:latin typeface="Century Gothic" panose="020B0502020202020204" pitchFamily="34" charset="0"/>
              </a:rPr>
              <a:t>WAY FORWARD</a:t>
            </a:r>
            <a:endParaRPr lang="it-IT" sz="1200" b="1">
              <a:solidFill>
                <a:schemeClr val="bg2">
                  <a:lumMod val="25000"/>
                </a:schemeClr>
              </a:solidFill>
              <a:latin typeface="Century Gothic" panose="020B0502020202020204" pitchFamily="34" charset="0"/>
            </a:endParaRPr>
          </a:p>
        </p:txBody>
      </p:sp>
      <p:sp>
        <p:nvSpPr>
          <p:cNvPr id="2" name="Oval 28">
            <a:extLst>
              <a:ext uri="{FF2B5EF4-FFF2-40B4-BE49-F238E27FC236}">
                <a16:creationId xmlns:a16="http://schemas.microsoft.com/office/drawing/2014/main" id="{D5BC454B-87B0-668F-BF8A-D927FB5B2C5F}"/>
              </a:ext>
            </a:extLst>
          </p:cNvPr>
          <p:cNvSpPr/>
          <p:nvPr/>
        </p:nvSpPr>
        <p:spPr>
          <a:xfrm>
            <a:off x="646818" y="3647214"/>
            <a:ext cx="253218" cy="253219"/>
          </a:xfrm>
          <a:prstGeom prst="ellipse">
            <a:avLst/>
          </a:prstGeom>
          <a:solidFill>
            <a:srgbClr val="B94B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ircle: Hollow 29">
            <a:extLst>
              <a:ext uri="{FF2B5EF4-FFF2-40B4-BE49-F238E27FC236}">
                <a16:creationId xmlns:a16="http://schemas.microsoft.com/office/drawing/2014/main" id="{2195A0EA-F17C-C9D9-4437-AD8D2D20A04A}"/>
              </a:ext>
            </a:extLst>
          </p:cNvPr>
          <p:cNvSpPr/>
          <p:nvPr/>
        </p:nvSpPr>
        <p:spPr>
          <a:xfrm>
            <a:off x="467894" y="3467852"/>
            <a:ext cx="611945" cy="611942"/>
          </a:xfrm>
          <a:prstGeom prst="donut">
            <a:avLst>
              <a:gd name="adj" fmla="val 8652"/>
            </a:avLst>
          </a:prstGeom>
          <a:solidFill>
            <a:srgbClr val="FC5A98"/>
          </a:solidFill>
          <a:ln>
            <a:solidFill>
              <a:srgbClr val="B94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Circle: Hollow 30">
            <a:extLst>
              <a:ext uri="{FF2B5EF4-FFF2-40B4-BE49-F238E27FC236}">
                <a16:creationId xmlns:a16="http://schemas.microsoft.com/office/drawing/2014/main" id="{0FB61898-18A5-A8E1-BDEF-FE5B5681C011}"/>
              </a:ext>
            </a:extLst>
          </p:cNvPr>
          <p:cNvSpPr/>
          <p:nvPr/>
        </p:nvSpPr>
        <p:spPr>
          <a:xfrm>
            <a:off x="300841" y="3303438"/>
            <a:ext cx="946053" cy="940770"/>
          </a:xfrm>
          <a:prstGeom prst="donut">
            <a:avLst>
              <a:gd name="adj" fmla="val 7131"/>
            </a:avLst>
          </a:prstGeom>
          <a:solidFill>
            <a:srgbClr val="B94B55"/>
          </a:solidFill>
          <a:ln>
            <a:solidFill>
              <a:srgbClr val="B94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57817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6F7B48CE-FCC8-6594-FAD7-8AD471FF137E}"/>
              </a:ext>
            </a:extLst>
          </p:cNvPr>
          <p:cNvSpPr txBox="1"/>
          <p:nvPr/>
        </p:nvSpPr>
        <p:spPr>
          <a:xfrm>
            <a:off x="3049172" y="3240817"/>
            <a:ext cx="6098344" cy="369332"/>
          </a:xfrm>
          <a:prstGeom prst="rect">
            <a:avLst/>
          </a:prstGeom>
          <a:noFill/>
        </p:spPr>
        <p:txBody>
          <a:bodyPr wrap="square">
            <a:spAutoFit/>
          </a:bodyPr>
          <a:lstStyle/>
          <a:p>
            <a:r>
              <a:rPr lang="it-IT" sz="1800"/>
              <a:t> </a:t>
            </a:r>
            <a:endParaRPr lang="it-IT"/>
          </a:p>
        </p:txBody>
      </p:sp>
      <p:sp>
        <p:nvSpPr>
          <p:cNvPr id="30" name="Text Placeholder 3">
            <a:extLst>
              <a:ext uri="{FF2B5EF4-FFF2-40B4-BE49-F238E27FC236}">
                <a16:creationId xmlns:a16="http://schemas.microsoft.com/office/drawing/2014/main" id="{150840C9-636A-CEB0-7CEE-CBC731B4A756}"/>
              </a:ext>
            </a:extLst>
          </p:cNvPr>
          <p:cNvSpPr txBox="1">
            <a:spLocks/>
          </p:cNvSpPr>
          <p:nvPr/>
        </p:nvSpPr>
        <p:spPr>
          <a:xfrm>
            <a:off x="0" y="-3518"/>
            <a:ext cx="5092505" cy="6858001"/>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pic>
        <p:nvPicPr>
          <p:cNvPr id="2" name="Graphic 1" descr="Airplane outline">
            <a:extLst>
              <a:ext uri="{FF2B5EF4-FFF2-40B4-BE49-F238E27FC236}">
                <a16:creationId xmlns:a16="http://schemas.microsoft.com/office/drawing/2014/main" id="{F4616224-7178-C597-841F-DFBAB45770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48533" y="0"/>
            <a:ext cx="626024" cy="626024"/>
          </a:xfrm>
          <a:prstGeom prst="rect">
            <a:avLst/>
          </a:prstGeom>
        </p:spPr>
      </p:pic>
      <p:sp>
        <p:nvSpPr>
          <p:cNvPr id="3" name="TextBox 2">
            <a:extLst>
              <a:ext uri="{FF2B5EF4-FFF2-40B4-BE49-F238E27FC236}">
                <a16:creationId xmlns:a16="http://schemas.microsoft.com/office/drawing/2014/main" id="{97B11D76-EBFC-A82B-A15A-E559BF104AE6}"/>
              </a:ext>
            </a:extLst>
          </p:cNvPr>
          <p:cNvSpPr txBox="1"/>
          <p:nvPr/>
        </p:nvSpPr>
        <p:spPr>
          <a:xfrm>
            <a:off x="518747" y="2394430"/>
            <a:ext cx="4055010" cy="2062103"/>
          </a:xfrm>
          <a:prstGeom prst="rect">
            <a:avLst/>
          </a:prstGeom>
          <a:noFill/>
        </p:spPr>
        <p:txBody>
          <a:bodyPr wrap="square" rtlCol="0">
            <a:spAutoFit/>
          </a:bodyPr>
          <a:lstStyle/>
          <a:p>
            <a:pPr algn="ctr"/>
            <a:r>
              <a:rPr lang="en-US" sz="3200" b="1">
                <a:solidFill>
                  <a:srgbClr val="B94B55"/>
                </a:solidFill>
                <a:latin typeface="Century Gothic" panose="020B0502020202020204" pitchFamily="34" charset="0"/>
                <a:cs typeface="Times New Roman" panose="02020603050405020304" pitchFamily="18" charset="0"/>
              </a:rPr>
              <a:t>THE SECTOR TODAY AND THE PATHWAY TOWARDS A JUST TRANSITION</a:t>
            </a:r>
            <a:endParaRPr lang="it-IT" sz="3200" b="1">
              <a:solidFill>
                <a:srgbClr val="B94B55"/>
              </a:solidFill>
              <a:latin typeface="Century Gothic" panose="020B0502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6F7ACFF-2B9D-44C5-1257-D382A318BBB4}"/>
              </a:ext>
            </a:extLst>
          </p:cNvPr>
          <p:cNvSpPr txBox="1"/>
          <p:nvPr/>
        </p:nvSpPr>
        <p:spPr>
          <a:xfrm>
            <a:off x="5213252" y="1306954"/>
            <a:ext cx="6460001" cy="4606389"/>
          </a:xfrm>
          <a:prstGeom prst="rect">
            <a:avLst/>
          </a:prstGeom>
          <a:noFill/>
        </p:spPr>
        <p:txBody>
          <a:bodyPr wrap="square" rtlCol="0">
            <a:spAutoFit/>
          </a:bodyPr>
          <a:lstStyle/>
          <a:p>
            <a:pPr>
              <a:spcAft>
                <a:spcPts val="200"/>
              </a:spcAft>
            </a:pPr>
            <a:r>
              <a:rPr lang="it-IT" b="1">
                <a:solidFill>
                  <a:srgbClr val="B94B55"/>
                </a:solidFill>
              </a:rPr>
              <a:t>PRESSURE TO REDUCE ENVIRONMENTAL IMPACT</a:t>
            </a:r>
          </a:p>
          <a:p>
            <a:pPr>
              <a:spcAft>
                <a:spcPts val="200"/>
              </a:spcAft>
            </a:pPr>
            <a:endParaRPr lang="it-IT" b="1">
              <a:solidFill>
                <a:srgbClr val="B94B55"/>
              </a:solidFill>
            </a:endParaRPr>
          </a:p>
          <a:p>
            <a:pPr>
              <a:spcAft>
                <a:spcPts val="200"/>
              </a:spcAft>
            </a:pPr>
            <a:r>
              <a:rPr lang="it-IT" b="1">
                <a:solidFill>
                  <a:srgbClr val="B94B55"/>
                </a:solidFill>
              </a:rPr>
              <a:t>UNCERTAIN FUTURE DEMAND AND LINKED JOBS</a:t>
            </a:r>
          </a:p>
          <a:p>
            <a:pPr>
              <a:spcAft>
                <a:spcPts val="200"/>
              </a:spcAft>
            </a:pPr>
            <a:endParaRPr lang="it-IT" b="1">
              <a:solidFill>
                <a:srgbClr val="B94B55"/>
              </a:solidFill>
            </a:endParaRPr>
          </a:p>
          <a:p>
            <a:pPr>
              <a:spcAft>
                <a:spcPts val="200"/>
              </a:spcAft>
            </a:pPr>
            <a:r>
              <a:rPr lang="it-IT" b="1">
                <a:solidFill>
                  <a:srgbClr val="B94B55"/>
                </a:solidFill>
              </a:rPr>
              <a:t>CHALLENGES AND BENEFITS OF </a:t>
            </a:r>
            <a:r>
              <a:rPr lang="it-IT" b="1" err="1">
                <a:solidFill>
                  <a:srgbClr val="B94B55"/>
                </a:solidFill>
              </a:rPr>
              <a:t>SAFs</a:t>
            </a:r>
            <a:r>
              <a:rPr lang="it-IT" b="1">
                <a:solidFill>
                  <a:srgbClr val="B94B55"/>
                </a:solidFill>
              </a:rPr>
              <a:t> IMPLEMENTATION </a:t>
            </a:r>
          </a:p>
          <a:p>
            <a:pPr>
              <a:spcAft>
                <a:spcPts val="200"/>
              </a:spcAft>
            </a:pPr>
            <a:endParaRPr lang="it-IT" b="1">
              <a:solidFill>
                <a:srgbClr val="B94B55"/>
              </a:solidFill>
            </a:endParaRPr>
          </a:p>
          <a:p>
            <a:pPr>
              <a:spcAft>
                <a:spcPts val="200"/>
              </a:spcAft>
            </a:pPr>
            <a:r>
              <a:rPr lang="it-IT" b="1">
                <a:solidFill>
                  <a:srgbClr val="B94B55"/>
                </a:solidFill>
              </a:rPr>
              <a:t>LACK OF ATTRACTIVENESS AND RETENTION PROBLEMS</a:t>
            </a:r>
          </a:p>
          <a:p>
            <a:pPr>
              <a:spcAft>
                <a:spcPts val="200"/>
              </a:spcAft>
            </a:pPr>
            <a:endParaRPr lang="it-IT" b="1">
              <a:solidFill>
                <a:srgbClr val="B94B55"/>
              </a:solidFill>
            </a:endParaRPr>
          </a:p>
          <a:p>
            <a:pPr>
              <a:spcAft>
                <a:spcPts val="200"/>
              </a:spcAft>
            </a:pPr>
            <a:r>
              <a:rPr lang="it-IT" b="1">
                <a:solidFill>
                  <a:srgbClr val="B94B55"/>
                </a:solidFill>
              </a:rPr>
              <a:t>SKILLS SHORTAGES</a:t>
            </a:r>
          </a:p>
          <a:p>
            <a:pPr>
              <a:spcAft>
                <a:spcPts val="200"/>
              </a:spcAft>
            </a:pPr>
            <a:endParaRPr lang="it-IT" b="1">
              <a:solidFill>
                <a:srgbClr val="B94B55"/>
              </a:solidFill>
            </a:endParaRPr>
          </a:p>
          <a:p>
            <a:pPr>
              <a:spcAft>
                <a:spcPts val="200"/>
              </a:spcAft>
            </a:pPr>
            <a:r>
              <a:rPr lang="it-IT" b="1">
                <a:solidFill>
                  <a:srgbClr val="B94B55"/>
                </a:solidFill>
              </a:rPr>
              <a:t>AGING WORKFORCE </a:t>
            </a:r>
          </a:p>
          <a:p>
            <a:pPr>
              <a:spcAft>
                <a:spcPts val="200"/>
              </a:spcAft>
            </a:pPr>
            <a:endParaRPr lang="it-IT" b="1">
              <a:solidFill>
                <a:srgbClr val="B94B55"/>
              </a:solidFill>
            </a:endParaRPr>
          </a:p>
          <a:p>
            <a:pPr>
              <a:spcAft>
                <a:spcPts val="200"/>
              </a:spcAft>
            </a:pPr>
            <a:r>
              <a:rPr lang="it-IT" b="1">
                <a:solidFill>
                  <a:srgbClr val="B94B55"/>
                </a:solidFill>
              </a:rPr>
              <a:t>HEALTH AND SAFETY ISSUES AND WORK LIFE BALANCE</a:t>
            </a:r>
          </a:p>
          <a:p>
            <a:pPr>
              <a:spcAft>
                <a:spcPts val="200"/>
              </a:spcAft>
            </a:pPr>
            <a:endParaRPr lang="it-IT" b="1">
              <a:solidFill>
                <a:srgbClr val="B94B55"/>
              </a:solidFill>
            </a:endParaRPr>
          </a:p>
          <a:p>
            <a:pPr>
              <a:spcAft>
                <a:spcPts val="200"/>
              </a:spcAft>
            </a:pPr>
            <a:r>
              <a:rPr lang="it-IT" b="1">
                <a:solidFill>
                  <a:srgbClr val="B94B55"/>
                </a:solidFill>
              </a:rPr>
              <a:t>GENDER INEQUALITIES </a:t>
            </a:r>
          </a:p>
        </p:txBody>
      </p:sp>
    </p:spTree>
    <p:extLst>
      <p:ext uri="{BB962C8B-B14F-4D97-AF65-F5344CB8AC3E}">
        <p14:creationId xmlns:p14="http://schemas.microsoft.com/office/powerpoint/2010/main" val="187675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6F7B48CE-FCC8-6594-FAD7-8AD471FF137E}"/>
              </a:ext>
            </a:extLst>
          </p:cNvPr>
          <p:cNvSpPr txBox="1"/>
          <p:nvPr/>
        </p:nvSpPr>
        <p:spPr>
          <a:xfrm>
            <a:off x="3049172" y="3240817"/>
            <a:ext cx="6098344" cy="369332"/>
          </a:xfrm>
          <a:prstGeom prst="rect">
            <a:avLst/>
          </a:prstGeom>
          <a:noFill/>
        </p:spPr>
        <p:txBody>
          <a:bodyPr wrap="square">
            <a:spAutoFit/>
          </a:bodyPr>
          <a:lstStyle/>
          <a:p>
            <a:r>
              <a:rPr lang="it-IT" sz="1800"/>
              <a:t> </a:t>
            </a:r>
            <a:endParaRPr lang="it-IT"/>
          </a:p>
        </p:txBody>
      </p:sp>
      <p:sp>
        <p:nvSpPr>
          <p:cNvPr id="30" name="Text Placeholder 3">
            <a:extLst>
              <a:ext uri="{FF2B5EF4-FFF2-40B4-BE49-F238E27FC236}">
                <a16:creationId xmlns:a16="http://schemas.microsoft.com/office/drawing/2014/main" id="{150840C9-636A-CEB0-7CEE-CBC731B4A756}"/>
              </a:ext>
            </a:extLst>
          </p:cNvPr>
          <p:cNvSpPr txBox="1">
            <a:spLocks/>
          </p:cNvSpPr>
          <p:nvPr/>
        </p:nvSpPr>
        <p:spPr>
          <a:xfrm>
            <a:off x="0" y="-3518"/>
            <a:ext cx="5092505" cy="6858001"/>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sp>
        <p:nvSpPr>
          <p:cNvPr id="32" name="TextBox 31">
            <a:extLst>
              <a:ext uri="{FF2B5EF4-FFF2-40B4-BE49-F238E27FC236}">
                <a16:creationId xmlns:a16="http://schemas.microsoft.com/office/drawing/2014/main" id="{541E6F46-903E-35C0-8D01-F3D058C4BD3F}"/>
              </a:ext>
            </a:extLst>
          </p:cNvPr>
          <p:cNvSpPr txBox="1"/>
          <p:nvPr/>
        </p:nvSpPr>
        <p:spPr>
          <a:xfrm>
            <a:off x="542046" y="2442020"/>
            <a:ext cx="4055010" cy="2062103"/>
          </a:xfrm>
          <a:prstGeom prst="rect">
            <a:avLst/>
          </a:prstGeom>
          <a:noFill/>
        </p:spPr>
        <p:txBody>
          <a:bodyPr wrap="square" rtlCol="0">
            <a:spAutoFit/>
          </a:bodyPr>
          <a:lstStyle/>
          <a:p>
            <a:pPr algn="ctr"/>
            <a:r>
              <a:rPr lang="en-US" sz="3200" b="1">
                <a:solidFill>
                  <a:srgbClr val="B94B55"/>
                </a:solidFill>
                <a:latin typeface="Century Gothic" panose="020B0502020202020204" pitchFamily="34" charset="0"/>
                <a:cs typeface="Times New Roman" panose="02020603050405020304" pitchFamily="18" charset="0"/>
              </a:rPr>
              <a:t>ACHIEVING A JUST TRANSITION:</a:t>
            </a:r>
          </a:p>
          <a:p>
            <a:pPr algn="ctr"/>
            <a:r>
              <a:rPr lang="en-US" sz="3200" b="1">
                <a:solidFill>
                  <a:srgbClr val="B94B55"/>
                </a:solidFill>
                <a:latin typeface="Century Gothic" panose="020B0502020202020204" pitchFamily="34" charset="0"/>
                <a:cs typeface="Times New Roman" panose="02020603050405020304" pitchFamily="18" charset="0"/>
              </a:rPr>
              <a:t>MAIN</a:t>
            </a:r>
          </a:p>
          <a:p>
            <a:pPr algn="ctr"/>
            <a:r>
              <a:rPr lang="en-US" sz="3200" b="1">
                <a:solidFill>
                  <a:srgbClr val="B94B55"/>
                </a:solidFill>
                <a:latin typeface="Century Gothic" panose="020B0502020202020204" pitchFamily="34" charset="0"/>
                <a:cs typeface="Times New Roman" panose="02020603050405020304" pitchFamily="18" charset="0"/>
              </a:rPr>
              <a:t>CHALLENGES</a:t>
            </a:r>
            <a:endParaRPr lang="it-IT" sz="3200" b="1">
              <a:solidFill>
                <a:srgbClr val="B94B55"/>
              </a:solidFill>
              <a:latin typeface="Century Gothic" panose="020B0502020202020204" pitchFamily="34" charset="0"/>
              <a:cs typeface="Times New Roman" panose="02020603050405020304" pitchFamily="18" charset="0"/>
            </a:endParaRPr>
          </a:p>
        </p:txBody>
      </p:sp>
      <p:graphicFrame>
        <p:nvGraphicFramePr>
          <p:cNvPr id="7" name="Diagramma 6">
            <a:extLst>
              <a:ext uri="{FF2B5EF4-FFF2-40B4-BE49-F238E27FC236}">
                <a16:creationId xmlns:a16="http://schemas.microsoft.com/office/drawing/2014/main" id="{F6F471A4-DF2B-7112-D54C-696E2CEF4DEF}"/>
              </a:ext>
            </a:extLst>
          </p:cNvPr>
          <p:cNvGraphicFramePr/>
          <p:nvPr>
            <p:extLst>
              <p:ext uri="{D42A27DB-BD31-4B8C-83A1-F6EECF244321}">
                <p14:modId xmlns:p14="http://schemas.microsoft.com/office/powerpoint/2010/main" val="2047785184"/>
              </p:ext>
            </p:extLst>
          </p:nvPr>
        </p:nvGraphicFramePr>
        <p:xfrm>
          <a:off x="5180941" y="670119"/>
          <a:ext cx="6942816" cy="57647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Graphic 1" descr="Airplane outline">
            <a:extLst>
              <a:ext uri="{FF2B5EF4-FFF2-40B4-BE49-F238E27FC236}">
                <a16:creationId xmlns:a16="http://schemas.microsoft.com/office/drawing/2014/main" id="{F4616224-7178-C597-841F-DFBAB45770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548533" y="0"/>
            <a:ext cx="626024" cy="626024"/>
          </a:xfrm>
          <a:prstGeom prst="rect">
            <a:avLst/>
          </a:prstGeom>
        </p:spPr>
      </p:pic>
    </p:spTree>
    <p:extLst>
      <p:ext uri="{BB962C8B-B14F-4D97-AF65-F5344CB8AC3E}">
        <p14:creationId xmlns:p14="http://schemas.microsoft.com/office/powerpoint/2010/main" val="257318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6F7B48CE-FCC8-6594-FAD7-8AD471FF137E}"/>
              </a:ext>
            </a:extLst>
          </p:cNvPr>
          <p:cNvSpPr txBox="1"/>
          <p:nvPr/>
        </p:nvSpPr>
        <p:spPr>
          <a:xfrm>
            <a:off x="3049172" y="3240817"/>
            <a:ext cx="6098344" cy="369332"/>
          </a:xfrm>
          <a:prstGeom prst="rect">
            <a:avLst/>
          </a:prstGeom>
          <a:noFill/>
        </p:spPr>
        <p:txBody>
          <a:bodyPr wrap="square">
            <a:spAutoFit/>
          </a:bodyPr>
          <a:lstStyle/>
          <a:p>
            <a:r>
              <a:rPr lang="it-IT" sz="1800"/>
              <a:t> </a:t>
            </a:r>
            <a:endParaRPr lang="it-IT"/>
          </a:p>
        </p:txBody>
      </p:sp>
      <p:sp>
        <p:nvSpPr>
          <p:cNvPr id="30" name="Text Placeholder 3">
            <a:extLst>
              <a:ext uri="{FF2B5EF4-FFF2-40B4-BE49-F238E27FC236}">
                <a16:creationId xmlns:a16="http://schemas.microsoft.com/office/drawing/2014/main" id="{150840C9-636A-CEB0-7CEE-CBC731B4A756}"/>
              </a:ext>
            </a:extLst>
          </p:cNvPr>
          <p:cNvSpPr txBox="1">
            <a:spLocks/>
          </p:cNvSpPr>
          <p:nvPr/>
        </p:nvSpPr>
        <p:spPr>
          <a:xfrm>
            <a:off x="0" y="-3518"/>
            <a:ext cx="5092505" cy="6858001"/>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sp>
        <p:nvSpPr>
          <p:cNvPr id="3" name="TextBox 2">
            <a:extLst>
              <a:ext uri="{FF2B5EF4-FFF2-40B4-BE49-F238E27FC236}">
                <a16:creationId xmlns:a16="http://schemas.microsoft.com/office/drawing/2014/main" id="{ED9012F1-5A2E-0FE0-992C-5C0E444E7DDB}"/>
              </a:ext>
            </a:extLst>
          </p:cNvPr>
          <p:cNvSpPr txBox="1"/>
          <p:nvPr/>
        </p:nvSpPr>
        <p:spPr>
          <a:xfrm>
            <a:off x="400477" y="3198457"/>
            <a:ext cx="4291549" cy="1077218"/>
          </a:xfrm>
          <a:prstGeom prst="rect">
            <a:avLst/>
          </a:prstGeom>
          <a:noFill/>
        </p:spPr>
        <p:txBody>
          <a:bodyPr wrap="square" rtlCol="0">
            <a:spAutoFit/>
          </a:bodyPr>
          <a:lstStyle/>
          <a:p>
            <a:pPr algn="ctr"/>
            <a:r>
              <a:rPr lang="en-US" sz="3200" b="1">
                <a:solidFill>
                  <a:srgbClr val="B94B55"/>
                </a:solidFill>
                <a:latin typeface="Century Gothic" panose="020B0502020202020204" pitchFamily="34" charset="0"/>
                <a:cs typeface="Times New Roman" panose="02020603050405020304" pitchFamily="18" charset="0"/>
              </a:rPr>
              <a:t>COMMON POINTS TO BE ADDRESSED</a:t>
            </a:r>
            <a:endParaRPr lang="it-IT" sz="3200" b="1">
              <a:solidFill>
                <a:srgbClr val="B94B55"/>
              </a:solidFill>
              <a:latin typeface="Century Gothic" panose="020B0502020202020204" pitchFamily="34" charset="0"/>
              <a:cs typeface="Times New Roman" panose="02020603050405020304" pitchFamily="18" charset="0"/>
            </a:endParaRPr>
          </a:p>
        </p:txBody>
      </p:sp>
      <p:pic>
        <p:nvPicPr>
          <p:cNvPr id="11" name="Graphic 14" descr="Airplane outline">
            <a:extLst>
              <a:ext uri="{FF2B5EF4-FFF2-40B4-BE49-F238E27FC236}">
                <a16:creationId xmlns:a16="http://schemas.microsoft.com/office/drawing/2014/main" id="{44E768C5-78EA-12B1-2DBA-333AF2B8A0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48533" y="0"/>
            <a:ext cx="626024" cy="626024"/>
          </a:xfrm>
          <a:prstGeom prst="rect">
            <a:avLst/>
          </a:prstGeom>
        </p:spPr>
      </p:pic>
      <p:sp>
        <p:nvSpPr>
          <p:cNvPr id="16" name="CasellaDiTesto 15">
            <a:extLst>
              <a:ext uri="{FF2B5EF4-FFF2-40B4-BE49-F238E27FC236}">
                <a16:creationId xmlns:a16="http://schemas.microsoft.com/office/drawing/2014/main" id="{C77018E0-E9A7-CA7F-DD94-F32F8492C3C0}"/>
              </a:ext>
            </a:extLst>
          </p:cNvPr>
          <p:cNvSpPr txBox="1"/>
          <p:nvPr/>
        </p:nvSpPr>
        <p:spPr>
          <a:xfrm>
            <a:off x="5240769" y="981794"/>
            <a:ext cx="6159500" cy="553998"/>
          </a:xfrm>
          <a:prstGeom prst="rect">
            <a:avLst/>
          </a:prstGeom>
          <a:noFill/>
        </p:spPr>
        <p:txBody>
          <a:bodyPr wrap="square">
            <a:spAutoFit/>
          </a:bodyPr>
          <a:lstStyle/>
          <a:p>
            <a:pPr lvl="0"/>
            <a:r>
              <a:rPr lang="it-IT" sz="1500">
                <a:solidFill>
                  <a:srgbClr val="B94B55"/>
                </a:solidFill>
                <a:latin typeface="Century Gothic" panose="020B0502020202020204" pitchFamily="34" charset="0"/>
              </a:rPr>
              <a:t>A </a:t>
            </a:r>
            <a:r>
              <a:rPr lang="it-IT" sz="1500" b="1">
                <a:solidFill>
                  <a:srgbClr val="B94B55"/>
                </a:solidFill>
                <a:latin typeface="Century Gothic" panose="020B0502020202020204" pitchFamily="34" charset="0"/>
              </a:rPr>
              <a:t>CLEAR PATH AT POLICY LEVEL </a:t>
            </a:r>
            <a:r>
              <a:rPr lang="it-IT" sz="1500">
                <a:solidFill>
                  <a:srgbClr val="B94B55"/>
                </a:solidFill>
                <a:latin typeface="Century Gothic" panose="020B0502020202020204" pitchFamily="34" charset="0"/>
              </a:rPr>
              <a:t>TOWARDS NET ZERO CO2 EMISSIONS AND UPTAKE OF </a:t>
            </a:r>
            <a:r>
              <a:rPr lang="it-IT" sz="1500" err="1">
                <a:solidFill>
                  <a:srgbClr val="B94B55"/>
                </a:solidFill>
                <a:latin typeface="Century Gothic" panose="020B0502020202020204" pitchFamily="34" charset="0"/>
              </a:rPr>
              <a:t>SAFs</a:t>
            </a:r>
            <a:endParaRPr lang="it-IT" sz="1500">
              <a:solidFill>
                <a:srgbClr val="B94B55"/>
              </a:solidFill>
              <a:latin typeface="Century Gothic" panose="020B0502020202020204" pitchFamily="34" charset="0"/>
            </a:endParaRPr>
          </a:p>
        </p:txBody>
      </p:sp>
      <p:sp>
        <p:nvSpPr>
          <p:cNvPr id="17" name="CasellaDiTesto 15">
            <a:extLst>
              <a:ext uri="{FF2B5EF4-FFF2-40B4-BE49-F238E27FC236}">
                <a16:creationId xmlns:a16="http://schemas.microsoft.com/office/drawing/2014/main" id="{BC3B4B51-F886-90A8-DC93-0D7C3FBD8C43}"/>
              </a:ext>
            </a:extLst>
          </p:cNvPr>
          <p:cNvSpPr txBox="1"/>
          <p:nvPr/>
        </p:nvSpPr>
        <p:spPr>
          <a:xfrm>
            <a:off x="5240769" y="1685314"/>
            <a:ext cx="6159500" cy="553998"/>
          </a:xfrm>
          <a:prstGeom prst="rect">
            <a:avLst/>
          </a:prstGeom>
          <a:noFill/>
        </p:spPr>
        <p:txBody>
          <a:bodyPr wrap="square">
            <a:spAutoFit/>
          </a:bodyPr>
          <a:lstStyle/>
          <a:p>
            <a:pPr lvl="0"/>
            <a:r>
              <a:rPr lang="it-IT" sz="1500" b="1">
                <a:solidFill>
                  <a:srgbClr val="B94B55"/>
                </a:solidFill>
                <a:latin typeface="Century Gothic" panose="020B0502020202020204" pitchFamily="34" charset="0"/>
              </a:rPr>
              <a:t>R&amp;D FINANCING </a:t>
            </a:r>
            <a:r>
              <a:rPr lang="it-IT" sz="1500">
                <a:solidFill>
                  <a:srgbClr val="B94B55"/>
                </a:solidFill>
                <a:latin typeface="Century Gothic" panose="020B0502020202020204" pitchFamily="34" charset="0"/>
              </a:rPr>
              <a:t>WORKING ON SUSTAINABLE AVIATION IN THE MID AND LONG TERM</a:t>
            </a:r>
          </a:p>
        </p:txBody>
      </p:sp>
      <p:sp>
        <p:nvSpPr>
          <p:cNvPr id="19" name="CasellaDiTesto 18">
            <a:extLst>
              <a:ext uri="{FF2B5EF4-FFF2-40B4-BE49-F238E27FC236}">
                <a16:creationId xmlns:a16="http://schemas.microsoft.com/office/drawing/2014/main" id="{B4ABBDBD-5C46-08FB-76A7-00F74C2A865D}"/>
              </a:ext>
            </a:extLst>
          </p:cNvPr>
          <p:cNvSpPr txBox="1"/>
          <p:nvPr/>
        </p:nvSpPr>
        <p:spPr>
          <a:xfrm>
            <a:off x="5261433" y="2351418"/>
            <a:ext cx="6159500" cy="553998"/>
          </a:xfrm>
          <a:prstGeom prst="rect">
            <a:avLst/>
          </a:prstGeom>
          <a:noFill/>
        </p:spPr>
        <p:txBody>
          <a:bodyPr wrap="square">
            <a:spAutoFit/>
          </a:bodyPr>
          <a:lstStyle/>
          <a:p>
            <a:pPr lvl="0"/>
            <a:r>
              <a:rPr lang="it-IT" sz="1500" b="1">
                <a:solidFill>
                  <a:srgbClr val="B94B55"/>
                </a:solidFill>
                <a:latin typeface="Century Gothic" panose="020B0502020202020204" pitchFamily="34" charset="0"/>
              </a:rPr>
              <a:t>SOCIAL CONDITIONALITY </a:t>
            </a:r>
            <a:r>
              <a:rPr lang="it-IT" sz="1500">
                <a:solidFill>
                  <a:srgbClr val="B94B55"/>
                </a:solidFill>
                <a:latin typeface="Century Gothic" panose="020B0502020202020204" pitchFamily="34" charset="0"/>
              </a:rPr>
              <a:t>FOR FUNDS SUPPORTING A FAIR AND JUST TRANSITION</a:t>
            </a:r>
            <a:endParaRPr lang="it-IT" sz="1500" b="1">
              <a:solidFill>
                <a:srgbClr val="B94B55"/>
              </a:solidFill>
              <a:latin typeface="Century Gothic" panose="020B0502020202020204" pitchFamily="34" charset="0"/>
            </a:endParaRPr>
          </a:p>
        </p:txBody>
      </p:sp>
      <p:sp>
        <p:nvSpPr>
          <p:cNvPr id="20" name="CasellaDiTesto 19">
            <a:extLst>
              <a:ext uri="{FF2B5EF4-FFF2-40B4-BE49-F238E27FC236}">
                <a16:creationId xmlns:a16="http://schemas.microsoft.com/office/drawing/2014/main" id="{9B16C9FA-DBF9-339B-999D-CC5361AA60CD}"/>
              </a:ext>
            </a:extLst>
          </p:cNvPr>
          <p:cNvSpPr txBox="1"/>
          <p:nvPr/>
        </p:nvSpPr>
        <p:spPr>
          <a:xfrm>
            <a:off x="5261433" y="2952454"/>
            <a:ext cx="6307764" cy="553998"/>
          </a:xfrm>
          <a:prstGeom prst="rect">
            <a:avLst/>
          </a:prstGeom>
          <a:noFill/>
        </p:spPr>
        <p:txBody>
          <a:bodyPr wrap="square">
            <a:spAutoFit/>
          </a:bodyPr>
          <a:lstStyle/>
          <a:p>
            <a:pPr lvl="0"/>
            <a:r>
              <a:rPr lang="it-IT" sz="1500">
                <a:solidFill>
                  <a:srgbClr val="B94B55"/>
                </a:solidFill>
                <a:latin typeface="Century Gothic" panose="020B0502020202020204" pitchFamily="34" charset="0"/>
              </a:rPr>
              <a:t>CONSTANT </a:t>
            </a:r>
            <a:r>
              <a:rPr lang="it-IT" sz="1500" b="1">
                <a:solidFill>
                  <a:srgbClr val="B94B55"/>
                </a:solidFill>
                <a:latin typeface="Century Gothic" panose="020B0502020202020204" pitchFamily="34" charset="0"/>
              </a:rPr>
              <a:t>INVOLVEMENT OF UNIONS AND WORKERS’ REPRESENTATIVES</a:t>
            </a:r>
            <a:r>
              <a:rPr lang="it-IT" sz="1500">
                <a:solidFill>
                  <a:srgbClr val="B94B55"/>
                </a:solidFill>
                <a:latin typeface="Century Gothic" panose="020B0502020202020204" pitchFamily="34" charset="0"/>
              </a:rPr>
              <a:t> IN DELINEATING JT PLANS FOR COMPANIES</a:t>
            </a:r>
            <a:endParaRPr lang="it-IT" sz="1500" b="1">
              <a:solidFill>
                <a:srgbClr val="B94B55"/>
              </a:solidFill>
              <a:latin typeface="Century Gothic" panose="020B0502020202020204" pitchFamily="34" charset="0"/>
            </a:endParaRPr>
          </a:p>
        </p:txBody>
      </p:sp>
      <p:sp>
        <p:nvSpPr>
          <p:cNvPr id="21" name="CasellaDiTesto 20">
            <a:extLst>
              <a:ext uri="{FF2B5EF4-FFF2-40B4-BE49-F238E27FC236}">
                <a16:creationId xmlns:a16="http://schemas.microsoft.com/office/drawing/2014/main" id="{F65807B9-EB49-DDFA-2993-740F893E378B}"/>
              </a:ext>
            </a:extLst>
          </p:cNvPr>
          <p:cNvSpPr txBox="1"/>
          <p:nvPr/>
        </p:nvSpPr>
        <p:spPr>
          <a:xfrm>
            <a:off x="5261433" y="3626103"/>
            <a:ext cx="6307764" cy="553998"/>
          </a:xfrm>
          <a:prstGeom prst="rect">
            <a:avLst/>
          </a:prstGeom>
          <a:noFill/>
        </p:spPr>
        <p:txBody>
          <a:bodyPr wrap="square">
            <a:spAutoFit/>
          </a:bodyPr>
          <a:lstStyle/>
          <a:p>
            <a:pPr lvl="0"/>
            <a:r>
              <a:rPr lang="it-IT" sz="1500" b="1">
                <a:solidFill>
                  <a:srgbClr val="B94B55"/>
                </a:solidFill>
                <a:latin typeface="Century Gothic" panose="020B0502020202020204" pitchFamily="34" charset="0"/>
              </a:rPr>
              <a:t>PUBLIC AUTHORITIES INVOLVEMENT </a:t>
            </a:r>
            <a:r>
              <a:rPr lang="it-IT" sz="1500">
                <a:solidFill>
                  <a:srgbClr val="B94B55"/>
                </a:solidFill>
                <a:latin typeface="Century Gothic" panose="020B0502020202020204" pitchFamily="34" charset="0"/>
              </a:rPr>
              <a:t>IN SECTORAL ACTION PLANS, LABOUR MARKET POLICIES, SKILLS FORECASTING AND INVESTMENTS</a:t>
            </a:r>
            <a:endParaRPr lang="it-IT" sz="1500" b="1">
              <a:solidFill>
                <a:srgbClr val="B94B55"/>
              </a:solidFill>
              <a:latin typeface="Century Gothic" panose="020B0502020202020204" pitchFamily="34" charset="0"/>
            </a:endParaRPr>
          </a:p>
        </p:txBody>
      </p:sp>
      <p:sp>
        <p:nvSpPr>
          <p:cNvPr id="22" name="CasellaDiTesto 15">
            <a:extLst>
              <a:ext uri="{FF2B5EF4-FFF2-40B4-BE49-F238E27FC236}">
                <a16:creationId xmlns:a16="http://schemas.microsoft.com/office/drawing/2014/main" id="{DCAE11FE-A423-5D49-527D-699AE788D8A1}"/>
              </a:ext>
            </a:extLst>
          </p:cNvPr>
          <p:cNvSpPr txBox="1"/>
          <p:nvPr/>
        </p:nvSpPr>
        <p:spPr>
          <a:xfrm>
            <a:off x="5261433" y="4354856"/>
            <a:ext cx="6391250" cy="323165"/>
          </a:xfrm>
          <a:prstGeom prst="rect">
            <a:avLst/>
          </a:prstGeom>
          <a:noFill/>
        </p:spPr>
        <p:txBody>
          <a:bodyPr wrap="square">
            <a:spAutoFit/>
          </a:bodyPr>
          <a:lstStyle/>
          <a:p>
            <a:pPr lvl="0"/>
            <a:r>
              <a:rPr lang="it-IT" sz="1500" b="1">
                <a:solidFill>
                  <a:srgbClr val="B94B55"/>
                </a:solidFill>
                <a:latin typeface="Century Gothic" panose="020B0502020202020204" pitchFamily="34" charset="0"/>
              </a:rPr>
              <a:t>WORKERS’ SAFETY AND WORK LIFE BALANCE AS A PRIORITY</a:t>
            </a:r>
            <a:endParaRPr lang="it-IT" sz="1500">
              <a:solidFill>
                <a:srgbClr val="B94B55"/>
              </a:solidFill>
              <a:latin typeface="Century Gothic" panose="020B0502020202020204" pitchFamily="34" charset="0"/>
            </a:endParaRPr>
          </a:p>
        </p:txBody>
      </p:sp>
      <p:sp>
        <p:nvSpPr>
          <p:cNvPr id="23" name="CasellaDiTesto 22">
            <a:extLst>
              <a:ext uri="{FF2B5EF4-FFF2-40B4-BE49-F238E27FC236}">
                <a16:creationId xmlns:a16="http://schemas.microsoft.com/office/drawing/2014/main" id="{EDC2D7ED-A47E-14DD-3BF0-04E758445B0D}"/>
              </a:ext>
            </a:extLst>
          </p:cNvPr>
          <p:cNvSpPr txBox="1"/>
          <p:nvPr/>
        </p:nvSpPr>
        <p:spPr>
          <a:xfrm>
            <a:off x="5261433" y="4909118"/>
            <a:ext cx="6096000" cy="553998"/>
          </a:xfrm>
          <a:prstGeom prst="rect">
            <a:avLst/>
          </a:prstGeom>
          <a:noFill/>
        </p:spPr>
        <p:txBody>
          <a:bodyPr wrap="square">
            <a:spAutoFit/>
          </a:bodyPr>
          <a:lstStyle/>
          <a:p>
            <a:pPr lvl="0"/>
            <a:r>
              <a:rPr lang="it-IT" sz="1500" b="1">
                <a:solidFill>
                  <a:srgbClr val="B94B55"/>
                </a:solidFill>
                <a:latin typeface="Century Gothic" panose="020B0502020202020204" pitchFamily="34" charset="0"/>
              </a:rPr>
              <a:t>REDEPLOYMENT </a:t>
            </a:r>
            <a:r>
              <a:rPr lang="it-IT" sz="1500">
                <a:solidFill>
                  <a:srgbClr val="B94B55"/>
                </a:solidFill>
                <a:latin typeface="Century Gothic" panose="020B0502020202020204" pitchFamily="34" charset="0"/>
              </a:rPr>
              <a:t>OR</a:t>
            </a:r>
            <a:r>
              <a:rPr lang="it-IT" sz="1500" b="1">
                <a:solidFill>
                  <a:srgbClr val="B94B55"/>
                </a:solidFill>
                <a:latin typeface="Century Gothic" panose="020B0502020202020204" pitchFamily="34" charset="0"/>
              </a:rPr>
              <a:t> SOCIAL PROTECTION </a:t>
            </a:r>
            <a:r>
              <a:rPr lang="it-IT" sz="1500">
                <a:solidFill>
                  <a:srgbClr val="B94B55"/>
                </a:solidFill>
                <a:latin typeface="Century Gothic" panose="020B0502020202020204" pitchFamily="34" charset="0"/>
              </a:rPr>
              <a:t>IN CASE OF JOB LOSSES/TRANSITION</a:t>
            </a:r>
          </a:p>
        </p:txBody>
      </p:sp>
      <p:sp>
        <p:nvSpPr>
          <p:cNvPr id="24" name="CasellaDiTesto 15">
            <a:extLst>
              <a:ext uri="{FF2B5EF4-FFF2-40B4-BE49-F238E27FC236}">
                <a16:creationId xmlns:a16="http://schemas.microsoft.com/office/drawing/2014/main" id="{71F7171C-C0EB-4C4E-4125-6C0A5B581783}"/>
              </a:ext>
            </a:extLst>
          </p:cNvPr>
          <p:cNvSpPr txBox="1"/>
          <p:nvPr/>
        </p:nvSpPr>
        <p:spPr>
          <a:xfrm>
            <a:off x="5261433" y="5713006"/>
            <a:ext cx="7111318" cy="553998"/>
          </a:xfrm>
          <a:prstGeom prst="rect">
            <a:avLst/>
          </a:prstGeom>
          <a:noFill/>
        </p:spPr>
        <p:txBody>
          <a:bodyPr wrap="square">
            <a:spAutoFit/>
          </a:bodyPr>
          <a:lstStyle/>
          <a:p>
            <a:pPr lvl="0"/>
            <a:r>
              <a:rPr lang="it-IT" sz="1500">
                <a:solidFill>
                  <a:srgbClr val="B94B55"/>
                </a:solidFill>
                <a:latin typeface="Century Gothic" panose="020B0502020202020204" pitchFamily="34" charset="0"/>
              </a:rPr>
              <a:t>PLANNING AND </a:t>
            </a:r>
            <a:r>
              <a:rPr lang="it-IT" sz="1500" b="1">
                <a:solidFill>
                  <a:srgbClr val="B94B55"/>
                </a:solidFill>
                <a:latin typeface="Century Gothic" panose="020B0502020202020204" pitchFamily="34" charset="0"/>
              </a:rPr>
              <a:t>INVESTING ON SKILLS INTELLIGENCE</a:t>
            </a:r>
            <a:r>
              <a:rPr lang="it-IT" sz="1500">
                <a:solidFill>
                  <a:srgbClr val="B94B55"/>
                </a:solidFill>
                <a:latin typeface="Century Gothic" panose="020B0502020202020204" pitchFamily="34" charset="0"/>
              </a:rPr>
              <a:t>, AND </a:t>
            </a:r>
            <a:r>
              <a:rPr lang="it-IT" sz="1500" b="1">
                <a:solidFill>
                  <a:srgbClr val="B94B55"/>
                </a:solidFill>
                <a:latin typeface="Century Gothic" panose="020B0502020202020204" pitchFamily="34" charset="0"/>
              </a:rPr>
              <a:t>FLEXIBLE UP/RESKILLING PATHWAYS  </a:t>
            </a:r>
          </a:p>
        </p:txBody>
      </p:sp>
    </p:spTree>
    <p:extLst>
      <p:ext uri="{BB962C8B-B14F-4D97-AF65-F5344CB8AC3E}">
        <p14:creationId xmlns:p14="http://schemas.microsoft.com/office/powerpoint/2010/main" val="41542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C864A68-B76B-B302-FB66-2D1E7961EF3B}"/>
              </a:ext>
            </a:extLst>
          </p:cNvPr>
          <p:cNvSpPr txBox="1"/>
          <p:nvPr/>
        </p:nvSpPr>
        <p:spPr>
          <a:xfrm>
            <a:off x="546295" y="2967335"/>
            <a:ext cx="11099409" cy="553998"/>
          </a:xfrm>
          <a:prstGeom prst="rect">
            <a:avLst/>
          </a:prstGeom>
          <a:noFill/>
        </p:spPr>
        <p:txBody>
          <a:bodyPr wrap="square" rtlCol="0">
            <a:spAutoFit/>
          </a:bodyPr>
          <a:lstStyle/>
          <a:p>
            <a:pPr algn="ctr"/>
            <a:r>
              <a:rPr lang="it-IT" sz="3000" b="1">
                <a:solidFill>
                  <a:srgbClr val="B94B55"/>
                </a:solidFill>
                <a:latin typeface="Century Gothic" panose="020B0502020202020204" pitchFamily="34" charset="0"/>
                <a:cs typeface="Times New Roman" panose="02020603050405020304" pitchFamily="18" charset="0"/>
              </a:rPr>
              <a:t>EXISTING BEST PRACTICES IN THE AVIATION SECTOR </a:t>
            </a:r>
          </a:p>
        </p:txBody>
      </p:sp>
      <p:pic>
        <p:nvPicPr>
          <p:cNvPr id="10" name="Graphic 9" descr="Lightbulb and gear outline">
            <a:extLst>
              <a:ext uri="{FF2B5EF4-FFF2-40B4-BE49-F238E27FC236}">
                <a16:creationId xmlns:a16="http://schemas.microsoft.com/office/drawing/2014/main" id="{DC01AA02-A46C-1927-C692-2E6CE76964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095" y="1234996"/>
            <a:ext cx="914400" cy="914400"/>
          </a:xfrm>
          <a:prstGeom prst="rect">
            <a:avLst/>
          </a:prstGeom>
        </p:spPr>
      </p:pic>
    </p:spTree>
    <p:extLst>
      <p:ext uri="{BB962C8B-B14F-4D97-AF65-F5344CB8AC3E}">
        <p14:creationId xmlns:p14="http://schemas.microsoft.com/office/powerpoint/2010/main" val="330057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CC94B793-66EE-D1CE-1894-B5F2579327B9}"/>
              </a:ext>
            </a:extLst>
          </p:cNvPr>
          <p:cNvSpPr txBox="1">
            <a:spLocks/>
          </p:cNvSpPr>
          <p:nvPr/>
        </p:nvSpPr>
        <p:spPr>
          <a:xfrm>
            <a:off x="0" y="-1"/>
            <a:ext cx="3868614" cy="6858001"/>
          </a:xfrm>
          <a:prstGeom prst="rect">
            <a:avLst/>
          </a:prstGeom>
          <a:solidFill>
            <a:schemeClr val="accent2">
              <a:lumMod val="20000"/>
              <a:lumOff val="80000"/>
              <a:alpha val="5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sp>
        <p:nvSpPr>
          <p:cNvPr id="12" name="TextBox 11">
            <a:extLst>
              <a:ext uri="{FF2B5EF4-FFF2-40B4-BE49-F238E27FC236}">
                <a16:creationId xmlns:a16="http://schemas.microsoft.com/office/drawing/2014/main" id="{9B5CD099-07D9-9985-4BB3-9AF2BDD84BD6}"/>
              </a:ext>
            </a:extLst>
          </p:cNvPr>
          <p:cNvSpPr txBox="1"/>
          <p:nvPr/>
        </p:nvSpPr>
        <p:spPr>
          <a:xfrm>
            <a:off x="686087" y="2993244"/>
            <a:ext cx="2335237" cy="400110"/>
          </a:xfrm>
          <a:prstGeom prst="rect">
            <a:avLst/>
          </a:prstGeom>
          <a:noFill/>
        </p:spPr>
        <p:txBody>
          <a:bodyPr wrap="square" rtlCol="0">
            <a:spAutoFit/>
          </a:bodyPr>
          <a:lstStyle/>
          <a:p>
            <a:pPr algn="ctr"/>
            <a:r>
              <a:rPr lang="it-IT" sz="2000" b="1">
                <a:solidFill>
                  <a:srgbClr val="B94B55"/>
                </a:solidFill>
                <a:latin typeface="Century Gothic" panose="020B0502020202020204" pitchFamily="34" charset="0"/>
              </a:rPr>
              <a:t>GIFAS</a:t>
            </a:r>
            <a:r>
              <a:rPr lang="it-IT" sz="2000" b="1">
                <a:solidFill>
                  <a:schemeClr val="bg2">
                    <a:lumMod val="25000"/>
                  </a:schemeClr>
                </a:solidFill>
                <a:latin typeface="Century Gothic" panose="020B0502020202020204" pitchFamily="34" charset="0"/>
              </a:rPr>
              <a:t> </a:t>
            </a:r>
          </a:p>
        </p:txBody>
      </p:sp>
      <p:sp>
        <p:nvSpPr>
          <p:cNvPr id="13" name="Text Placeholder 3">
            <a:extLst>
              <a:ext uri="{FF2B5EF4-FFF2-40B4-BE49-F238E27FC236}">
                <a16:creationId xmlns:a16="http://schemas.microsoft.com/office/drawing/2014/main" id="{97ACCB73-E824-12A6-41B8-76113FE48E44}"/>
              </a:ext>
            </a:extLst>
          </p:cNvPr>
          <p:cNvSpPr txBox="1">
            <a:spLocks/>
          </p:cNvSpPr>
          <p:nvPr/>
        </p:nvSpPr>
        <p:spPr>
          <a:xfrm>
            <a:off x="8381634" y="-2342"/>
            <a:ext cx="3868614" cy="6858001"/>
          </a:xfrm>
          <a:prstGeom prst="rect">
            <a:avLst/>
          </a:prstGeom>
          <a:solidFill>
            <a:schemeClr val="accent2">
              <a:lumMod val="20000"/>
              <a:lumOff val="80000"/>
              <a:alpha val="5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a:p>
          <a:p>
            <a:endParaRPr lang="it-IT"/>
          </a:p>
        </p:txBody>
      </p:sp>
      <p:sp>
        <p:nvSpPr>
          <p:cNvPr id="17" name="TextBox 16">
            <a:extLst>
              <a:ext uri="{FF2B5EF4-FFF2-40B4-BE49-F238E27FC236}">
                <a16:creationId xmlns:a16="http://schemas.microsoft.com/office/drawing/2014/main" id="{35AE6BE1-AC63-072C-C88B-CB412B9C8677}"/>
              </a:ext>
            </a:extLst>
          </p:cNvPr>
          <p:cNvSpPr txBox="1"/>
          <p:nvPr/>
        </p:nvSpPr>
        <p:spPr>
          <a:xfrm>
            <a:off x="575551" y="287214"/>
            <a:ext cx="2717512" cy="461665"/>
          </a:xfrm>
          <a:prstGeom prst="rect">
            <a:avLst/>
          </a:prstGeom>
          <a:noFill/>
        </p:spPr>
        <p:txBody>
          <a:bodyPr wrap="square" rtlCol="0">
            <a:spAutoFit/>
          </a:bodyPr>
          <a:lstStyle/>
          <a:p>
            <a:pPr algn="ctr"/>
            <a:r>
              <a:rPr lang="it-IT" sz="2400" b="1">
                <a:solidFill>
                  <a:srgbClr val="B94B55"/>
                </a:solidFill>
                <a:latin typeface="Century Gothic" panose="020B0502020202020204" pitchFamily="34" charset="0"/>
              </a:rPr>
              <a:t>BEST PRACTICE</a:t>
            </a:r>
            <a:r>
              <a:rPr lang="it-IT" b="1">
                <a:solidFill>
                  <a:srgbClr val="B94B55"/>
                </a:solidFill>
              </a:rPr>
              <a:t> </a:t>
            </a:r>
          </a:p>
        </p:txBody>
      </p:sp>
      <p:cxnSp>
        <p:nvCxnSpPr>
          <p:cNvPr id="19" name="Straight Connector 18">
            <a:extLst>
              <a:ext uri="{FF2B5EF4-FFF2-40B4-BE49-F238E27FC236}">
                <a16:creationId xmlns:a16="http://schemas.microsoft.com/office/drawing/2014/main" id="{8ABE4853-A09E-0A7F-DDD8-E2E65FC917B5}"/>
              </a:ext>
            </a:extLst>
          </p:cNvPr>
          <p:cNvCxnSpPr/>
          <p:nvPr/>
        </p:nvCxnSpPr>
        <p:spPr>
          <a:xfrm>
            <a:off x="15531" y="956603"/>
            <a:ext cx="12192000" cy="0"/>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137A7EC-2A50-0E37-D24E-9F76371D3D36}"/>
              </a:ext>
            </a:extLst>
          </p:cNvPr>
          <p:cNvSpPr txBox="1"/>
          <p:nvPr/>
        </p:nvSpPr>
        <p:spPr>
          <a:xfrm>
            <a:off x="4646434" y="304443"/>
            <a:ext cx="2797432" cy="461665"/>
          </a:xfrm>
          <a:prstGeom prst="rect">
            <a:avLst/>
          </a:prstGeom>
          <a:noFill/>
        </p:spPr>
        <p:txBody>
          <a:bodyPr wrap="square" rtlCol="0">
            <a:spAutoFit/>
          </a:bodyPr>
          <a:lstStyle/>
          <a:p>
            <a:pPr algn="ctr"/>
            <a:r>
              <a:rPr lang="it-IT" sz="2400" b="1">
                <a:solidFill>
                  <a:srgbClr val="B94B55"/>
                </a:solidFill>
                <a:latin typeface="Century Gothic" panose="020B0502020202020204" pitchFamily="34" charset="0"/>
              </a:rPr>
              <a:t>DESCRIPTION</a:t>
            </a:r>
          </a:p>
        </p:txBody>
      </p:sp>
      <p:sp>
        <p:nvSpPr>
          <p:cNvPr id="22" name="TextBox 21">
            <a:extLst>
              <a:ext uri="{FF2B5EF4-FFF2-40B4-BE49-F238E27FC236}">
                <a16:creationId xmlns:a16="http://schemas.microsoft.com/office/drawing/2014/main" id="{5E938837-7749-DBD3-4A95-AC696DCBE578}"/>
              </a:ext>
            </a:extLst>
          </p:cNvPr>
          <p:cNvSpPr txBox="1"/>
          <p:nvPr/>
        </p:nvSpPr>
        <p:spPr>
          <a:xfrm>
            <a:off x="9090073" y="304443"/>
            <a:ext cx="2335237" cy="461665"/>
          </a:xfrm>
          <a:prstGeom prst="rect">
            <a:avLst/>
          </a:prstGeom>
          <a:noFill/>
        </p:spPr>
        <p:txBody>
          <a:bodyPr wrap="square" rtlCol="0">
            <a:spAutoFit/>
          </a:bodyPr>
          <a:lstStyle/>
          <a:p>
            <a:pPr algn="ctr"/>
            <a:r>
              <a:rPr lang="it-IT" sz="2400" b="1">
                <a:solidFill>
                  <a:srgbClr val="B94B55"/>
                </a:solidFill>
                <a:latin typeface="Century Gothic" panose="020B0502020202020204" pitchFamily="34" charset="0"/>
              </a:rPr>
              <a:t>COUNTRY</a:t>
            </a:r>
          </a:p>
        </p:txBody>
      </p:sp>
      <p:sp>
        <p:nvSpPr>
          <p:cNvPr id="23" name="TextBox 22">
            <a:extLst>
              <a:ext uri="{FF2B5EF4-FFF2-40B4-BE49-F238E27FC236}">
                <a16:creationId xmlns:a16="http://schemas.microsoft.com/office/drawing/2014/main" id="{7AA6BE0F-E7E8-555C-D2E8-919715E8FB02}"/>
              </a:ext>
            </a:extLst>
          </p:cNvPr>
          <p:cNvSpPr txBox="1"/>
          <p:nvPr/>
        </p:nvSpPr>
        <p:spPr>
          <a:xfrm>
            <a:off x="3977180" y="2589913"/>
            <a:ext cx="4421047" cy="1323439"/>
          </a:xfrm>
          <a:prstGeom prst="rect">
            <a:avLst/>
          </a:prstGeom>
          <a:noFill/>
        </p:spPr>
        <p:txBody>
          <a:bodyPr wrap="square" rtlCol="0">
            <a:spAutoFit/>
          </a:bodyPr>
          <a:lstStyle/>
          <a:p>
            <a:pPr algn="ctr"/>
            <a:r>
              <a:rPr lang="it-IT" sz="1600">
                <a:solidFill>
                  <a:srgbClr val="B94B55"/>
                </a:solidFill>
                <a:latin typeface="Century Gothic" panose="020B0502020202020204" pitchFamily="34" charset="0"/>
              </a:rPr>
              <a:t>SUPPORTING AND REPRESENTING ITS MEMBERS TO MAKE THE SECTOR MORE COMPETITIVE AND PERFORMANT BY COLLABORATING WITH PUBLIC AUTHORITIES TO ASSESS THE NEEDS OF CLIENTS</a:t>
            </a:r>
          </a:p>
        </p:txBody>
      </p:sp>
      <p:cxnSp>
        <p:nvCxnSpPr>
          <p:cNvPr id="26" name="Straight Connector 25">
            <a:extLst>
              <a:ext uri="{FF2B5EF4-FFF2-40B4-BE49-F238E27FC236}">
                <a16:creationId xmlns:a16="http://schemas.microsoft.com/office/drawing/2014/main" id="{022BAF98-B922-07C6-330F-9BC639773B49}"/>
              </a:ext>
            </a:extLst>
          </p:cNvPr>
          <p:cNvCxnSpPr/>
          <p:nvPr/>
        </p:nvCxnSpPr>
        <p:spPr>
          <a:xfrm>
            <a:off x="0" y="2515772"/>
            <a:ext cx="12192000" cy="0"/>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153C587-6854-0363-7D9B-BD35E296B798}"/>
              </a:ext>
            </a:extLst>
          </p:cNvPr>
          <p:cNvCxnSpPr/>
          <p:nvPr/>
        </p:nvCxnSpPr>
        <p:spPr>
          <a:xfrm>
            <a:off x="15531" y="4056128"/>
            <a:ext cx="12192000" cy="0"/>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71E2B1E-58BD-3DC5-514C-CEFC637EB934}"/>
              </a:ext>
            </a:extLst>
          </p:cNvPr>
          <p:cNvSpPr txBox="1"/>
          <p:nvPr/>
        </p:nvSpPr>
        <p:spPr>
          <a:xfrm>
            <a:off x="8398228" y="6054162"/>
            <a:ext cx="3685736" cy="400110"/>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EU LEVEL</a:t>
            </a:r>
            <a:r>
              <a:rPr lang="it-IT">
                <a:solidFill>
                  <a:srgbClr val="B94B55"/>
                </a:solidFill>
                <a:latin typeface="Arial Black" panose="020B0A04020102020204" pitchFamily="34" charset="0"/>
              </a:rPr>
              <a:t> </a:t>
            </a:r>
            <a:endParaRPr lang="it-IT">
              <a:solidFill>
                <a:srgbClr val="B94B55"/>
              </a:solidFill>
            </a:endParaRPr>
          </a:p>
        </p:txBody>
      </p:sp>
      <p:cxnSp>
        <p:nvCxnSpPr>
          <p:cNvPr id="37" name="Straight Connector 36">
            <a:extLst>
              <a:ext uri="{FF2B5EF4-FFF2-40B4-BE49-F238E27FC236}">
                <a16:creationId xmlns:a16="http://schemas.microsoft.com/office/drawing/2014/main" id="{7058B536-D29B-A40E-885D-969B20883E47}"/>
              </a:ext>
            </a:extLst>
          </p:cNvPr>
          <p:cNvCxnSpPr/>
          <p:nvPr/>
        </p:nvCxnSpPr>
        <p:spPr>
          <a:xfrm>
            <a:off x="-50850" y="5412664"/>
            <a:ext cx="12192000" cy="0"/>
          </a:xfrm>
          <a:prstGeom prst="line">
            <a:avLst/>
          </a:prstGeom>
          <a:ln>
            <a:solidFill>
              <a:srgbClr val="B94B55"/>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02EEE26E-4BFE-A595-DF4B-D190C04026B9}"/>
              </a:ext>
            </a:extLst>
          </p:cNvPr>
          <p:cNvSpPr txBox="1"/>
          <p:nvPr/>
        </p:nvSpPr>
        <p:spPr>
          <a:xfrm>
            <a:off x="8398228" y="4526019"/>
            <a:ext cx="3685736" cy="400110"/>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CANADA</a:t>
            </a:r>
            <a:r>
              <a:rPr lang="it-IT" sz="2000">
                <a:solidFill>
                  <a:schemeClr val="accent1">
                    <a:lumMod val="75000"/>
                  </a:schemeClr>
                </a:solidFill>
                <a:latin typeface="Century Gothic" panose="020B0502020202020204" pitchFamily="34" charset="0"/>
              </a:rPr>
              <a:t> </a:t>
            </a:r>
          </a:p>
        </p:txBody>
      </p:sp>
      <p:sp>
        <p:nvSpPr>
          <p:cNvPr id="2" name="TextBox 1">
            <a:extLst>
              <a:ext uri="{FF2B5EF4-FFF2-40B4-BE49-F238E27FC236}">
                <a16:creationId xmlns:a16="http://schemas.microsoft.com/office/drawing/2014/main" id="{11B85A7B-1149-9FC7-B8B2-6B69C7669A3D}"/>
              </a:ext>
            </a:extLst>
          </p:cNvPr>
          <p:cNvSpPr txBox="1"/>
          <p:nvPr/>
        </p:nvSpPr>
        <p:spPr>
          <a:xfrm>
            <a:off x="8398228" y="2997876"/>
            <a:ext cx="3685736" cy="400110"/>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FRANCE</a:t>
            </a:r>
            <a:r>
              <a:rPr lang="it-IT" sz="2000">
                <a:solidFill>
                  <a:schemeClr val="accent1">
                    <a:lumMod val="75000"/>
                  </a:schemeClr>
                </a:solidFill>
                <a:latin typeface="Century Gothic" panose="020B0502020202020204" pitchFamily="34" charset="0"/>
              </a:rPr>
              <a:t> </a:t>
            </a:r>
          </a:p>
        </p:txBody>
      </p:sp>
      <p:sp>
        <p:nvSpPr>
          <p:cNvPr id="4" name="TextBox 3">
            <a:extLst>
              <a:ext uri="{FF2B5EF4-FFF2-40B4-BE49-F238E27FC236}">
                <a16:creationId xmlns:a16="http://schemas.microsoft.com/office/drawing/2014/main" id="{EE9131A6-8E46-C9CB-3811-2A5732ED20E0}"/>
              </a:ext>
            </a:extLst>
          </p:cNvPr>
          <p:cNvSpPr txBox="1"/>
          <p:nvPr/>
        </p:nvSpPr>
        <p:spPr>
          <a:xfrm>
            <a:off x="686088" y="1620981"/>
            <a:ext cx="2335237" cy="707886"/>
          </a:xfrm>
          <a:prstGeom prst="rect">
            <a:avLst/>
          </a:prstGeom>
          <a:noFill/>
        </p:spPr>
        <p:txBody>
          <a:bodyPr wrap="square" rtlCol="0">
            <a:spAutoFit/>
          </a:bodyPr>
          <a:lstStyle/>
          <a:p>
            <a:pPr algn="ctr"/>
            <a:r>
              <a:rPr lang="it-IT" sz="2000" b="1">
                <a:solidFill>
                  <a:srgbClr val="B94B55"/>
                </a:solidFill>
                <a:latin typeface="Century Gothic" panose="020B0502020202020204" pitchFamily="34" charset="0"/>
              </a:rPr>
              <a:t>SHIPHOL AIRPORT	</a:t>
            </a:r>
            <a:r>
              <a:rPr lang="it-IT" b="1">
                <a:solidFill>
                  <a:schemeClr val="accent1">
                    <a:lumMod val="75000"/>
                  </a:schemeClr>
                </a:solidFill>
                <a:latin typeface="Arial Black" panose="020B0A04020102020204" pitchFamily="34" charset="0"/>
              </a:rPr>
              <a:t> </a:t>
            </a:r>
          </a:p>
        </p:txBody>
      </p:sp>
      <p:sp>
        <p:nvSpPr>
          <p:cNvPr id="5" name="TextBox 4">
            <a:extLst>
              <a:ext uri="{FF2B5EF4-FFF2-40B4-BE49-F238E27FC236}">
                <a16:creationId xmlns:a16="http://schemas.microsoft.com/office/drawing/2014/main" id="{9BEBE478-E570-62D8-E910-3F852592DFCD}"/>
              </a:ext>
            </a:extLst>
          </p:cNvPr>
          <p:cNvSpPr txBox="1"/>
          <p:nvPr/>
        </p:nvSpPr>
        <p:spPr>
          <a:xfrm>
            <a:off x="4028232" y="1229499"/>
            <a:ext cx="4040790" cy="1077218"/>
          </a:xfrm>
          <a:prstGeom prst="rect">
            <a:avLst/>
          </a:prstGeom>
          <a:noFill/>
        </p:spPr>
        <p:txBody>
          <a:bodyPr wrap="square" rtlCol="0">
            <a:spAutoFit/>
          </a:bodyPr>
          <a:lstStyle/>
          <a:p>
            <a:pPr algn="ctr"/>
            <a:r>
              <a:rPr lang="en-US" sz="1600">
                <a:solidFill>
                  <a:srgbClr val="B94B55"/>
                </a:solidFill>
                <a:latin typeface="Century Gothic" panose="020B0502020202020204" pitchFamily="34" charset="0"/>
              </a:rPr>
              <a:t>INCREASED THE SALARY OF EMPLOYEES WORKING IN AIRPORTS TO ENSURE A POSITIVE ATTRACTIVENESS OF THE SECTOR. </a:t>
            </a:r>
            <a:endParaRPr lang="it-IT" sz="1600">
              <a:solidFill>
                <a:srgbClr val="B94B55"/>
              </a:solidFill>
              <a:latin typeface="Century Gothic" panose="020B0502020202020204" pitchFamily="34" charset="0"/>
            </a:endParaRPr>
          </a:p>
        </p:txBody>
      </p:sp>
      <p:sp>
        <p:nvSpPr>
          <p:cNvPr id="6" name="TextBox 5">
            <a:extLst>
              <a:ext uri="{FF2B5EF4-FFF2-40B4-BE49-F238E27FC236}">
                <a16:creationId xmlns:a16="http://schemas.microsoft.com/office/drawing/2014/main" id="{9C5AC83A-AB79-10E3-4E8C-A11CCCC6FB9D}"/>
              </a:ext>
            </a:extLst>
          </p:cNvPr>
          <p:cNvSpPr txBox="1"/>
          <p:nvPr/>
        </p:nvSpPr>
        <p:spPr>
          <a:xfrm>
            <a:off x="8398228" y="1469733"/>
            <a:ext cx="3685736" cy="400110"/>
          </a:xfrm>
          <a:prstGeom prst="rect">
            <a:avLst/>
          </a:prstGeom>
          <a:noFill/>
        </p:spPr>
        <p:txBody>
          <a:bodyPr wrap="square" rtlCol="0">
            <a:spAutoFit/>
          </a:bodyPr>
          <a:lstStyle/>
          <a:p>
            <a:pPr algn="ctr"/>
            <a:r>
              <a:rPr lang="it-IT" sz="2000">
                <a:solidFill>
                  <a:srgbClr val="B94B55"/>
                </a:solidFill>
                <a:latin typeface="Century Gothic" panose="020B0502020202020204" pitchFamily="34" charset="0"/>
              </a:rPr>
              <a:t>NETHERLANDS </a:t>
            </a:r>
            <a:r>
              <a:rPr lang="it-IT" sz="2000">
                <a:solidFill>
                  <a:schemeClr val="accent1">
                    <a:lumMod val="75000"/>
                  </a:schemeClr>
                </a:solidFill>
                <a:latin typeface="Century Gothic" panose="020B0502020202020204" pitchFamily="34" charset="0"/>
              </a:rPr>
              <a:t> </a:t>
            </a:r>
          </a:p>
        </p:txBody>
      </p:sp>
      <p:sp>
        <p:nvSpPr>
          <p:cNvPr id="7" name="TextBox 6">
            <a:extLst>
              <a:ext uri="{FF2B5EF4-FFF2-40B4-BE49-F238E27FC236}">
                <a16:creationId xmlns:a16="http://schemas.microsoft.com/office/drawing/2014/main" id="{B7A74021-E4EB-44AE-127F-ED8A25A14440}"/>
              </a:ext>
            </a:extLst>
          </p:cNvPr>
          <p:cNvSpPr txBox="1"/>
          <p:nvPr/>
        </p:nvSpPr>
        <p:spPr>
          <a:xfrm>
            <a:off x="686088" y="5833302"/>
            <a:ext cx="2335237" cy="969496"/>
          </a:xfrm>
          <a:prstGeom prst="rect">
            <a:avLst/>
          </a:prstGeom>
          <a:noFill/>
        </p:spPr>
        <p:txBody>
          <a:bodyPr wrap="square" rtlCol="0">
            <a:spAutoFit/>
          </a:bodyPr>
          <a:lstStyle/>
          <a:p>
            <a:pPr algn="ctr"/>
            <a:r>
              <a:rPr lang="it-IT" sz="1900" b="1">
                <a:solidFill>
                  <a:srgbClr val="B94B55"/>
                </a:solidFill>
                <a:latin typeface="Century Gothic" panose="020B0502020202020204" pitchFamily="34" charset="0"/>
              </a:rPr>
              <a:t>PACT FOR SKILLS AEROSPACE AND DEFENSE </a:t>
            </a:r>
            <a:r>
              <a:rPr lang="it-IT" sz="1900" b="1">
                <a:solidFill>
                  <a:schemeClr val="bg2">
                    <a:lumMod val="25000"/>
                  </a:schemeClr>
                </a:solidFill>
                <a:latin typeface="Century Gothic" panose="020B0502020202020204" pitchFamily="34" charset="0"/>
              </a:rPr>
              <a:t> </a:t>
            </a:r>
          </a:p>
        </p:txBody>
      </p:sp>
      <p:sp>
        <p:nvSpPr>
          <p:cNvPr id="8" name="TextBox 7">
            <a:extLst>
              <a:ext uri="{FF2B5EF4-FFF2-40B4-BE49-F238E27FC236}">
                <a16:creationId xmlns:a16="http://schemas.microsoft.com/office/drawing/2014/main" id="{299DE036-DE93-D65A-3676-E3C8F22542A5}"/>
              </a:ext>
            </a:extLst>
          </p:cNvPr>
          <p:cNvSpPr txBox="1"/>
          <p:nvPr/>
        </p:nvSpPr>
        <p:spPr>
          <a:xfrm>
            <a:off x="3968099" y="5838718"/>
            <a:ext cx="4229589" cy="830997"/>
          </a:xfrm>
          <a:prstGeom prst="rect">
            <a:avLst/>
          </a:prstGeom>
          <a:noFill/>
        </p:spPr>
        <p:txBody>
          <a:bodyPr wrap="square" rtlCol="0">
            <a:spAutoFit/>
          </a:bodyPr>
          <a:lstStyle/>
          <a:p>
            <a:pPr algn="ctr"/>
            <a:r>
              <a:rPr lang="en-US" sz="1600">
                <a:solidFill>
                  <a:srgbClr val="B94B55"/>
                </a:solidFill>
                <a:latin typeface="Century Gothic" panose="020B0502020202020204" pitchFamily="34" charset="0"/>
              </a:rPr>
              <a:t>AIMED AT ENSURING SUPPLY OF SKILLS WITH EQUALITY AND DIVERSITY FOR 600.000 EMPLOYEES</a:t>
            </a:r>
            <a:endParaRPr lang="it-IT" sz="1600">
              <a:solidFill>
                <a:srgbClr val="B94B55"/>
              </a:solidFill>
              <a:latin typeface="Century Gothic" panose="020B0502020202020204" pitchFamily="34" charset="0"/>
            </a:endParaRPr>
          </a:p>
        </p:txBody>
      </p:sp>
      <p:sp>
        <p:nvSpPr>
          <p:cNvPr id="10" name="TextBox 9">
            <a:extLst>
              <a:ext uri="{FF2B5EF4-FFF2-40B4-BE49-F238E27FC236}">
                <a16:creationId xmlns:a16="http://schemas.microsoft.com/office/drawing/2014/main" id="{64A4FADB-EB41-BC1A-7CA8-266FDDEA712F}"/>
              </a:ext>
            </a:extLst>
          </p:cNvPr>
          <p:cNvSpPr txBox="1"/>
          <p:nvPr/>
        </p:nvSpPr>
        <p:spPr>
          <a:xfrm>
            <a:off x="4028232" y="4318572"/>
            <a:ext cx="4212966" cy="830997"/>
          </a:xfrm>
          <a:prstGeom prst="rect">
            <a:avLst/>
          </a:prstGeom>
          <a:noFill/>
        </p:spPr>
        <p:txBody>
          <a:bodyPr wrap="square" rtlCol="0">
            <a:spAutoFit/>
          </a:bodyPr>
          <a:lstStyle/>
          <a:p>
            <a:pPr algn="ctr"/>
            <a:r>
              <a:rPr lang="en-US" sz="1600">
                <a:solidFill>
                  <a:srgbClr val="B94B55"/>
                </a:solidFill>
                <a:latin typeface="Century Gothic" panose="020B0502020202020204" pitchFamily="34" charset="0"/>
              </a:rPr>
              <a:t>INVESTING 1.6 MILLION DOLLARS IN RESKILLING AND UPSKILLING THE WORKFORCE </a:t>
            </a:r>
            <a:endParaRPr lang="it-IT" sz="1600">
              <a:solidFill>
                <a:srgbClr val="B94B55"/>
              </a:solidFill>
              <a:latin typeface="Century Gothic" panose="020B0502020202020204" pitchFamily="34" charset="0"/>
            </a:endParaRPr>
          </a:p>
        </p:txBody>
      </p:sp>
      <p:sp>
        <p:nvSpPr>
          <p:cNvPr id="11" name="TextBox 10">
            <a:extLst>
              <a:ext uri="{FF2B5EF4-FFF2-40B4-BE49-F238E27FC236}">
                <a16:creationId xmlns:a16="http://schemas.microsoft.com/office/drawing/2014/main" id="{B10D0345-5019-3C9D-3214-70D8AAF39454}"/>
              </a:ext>
            </a:extLst>
          </p:cNvPr>
          <p:cNvSpPr txBox="1"/>
          <p:nvPr/>
        </p:nvSpPr>
        <p:spPr>
          <a:xfrm>
            <a:off x="686088" y="4226244"/>
            <a:ext cx="2335237" cy="1015663"/>
          </a:xfrm>
          <a:prstGeom prst="rect">
            <a:avLst/>
          </a:prstGeom>
          <a:noFill/>
        </p:spPr>
        <p:txBody>
          <a:bodyPr wrap="square" rtlCol="0">
            <a:spAutoFit/>
          </a:bodyPr>
          <a:lstStyle/>
          <a:p>
            <a:pPr algn="ctr"/>
            <a:r>
              <a:rPr lang="it-IT" sz="2000" b="1">
                <a:solidFill>
                  <a:srgbClr val="B94B55"/>
                </a:solidFill>
                <a:latin typeface="Century Gothic" panose="020B0502020202020204" pitchFamily="34" charset="0"/>
              </a:rPr>
              <a:t>PEARSON AIRPORT OF TORONTO </a:t>
            </a:r>
            <a:r>
              <a:rPr lang="it-IT" sz="2000" b="1">
                <a:solidFill>
                  <a:schemeClr val="bg2">
                    <a:lumMod val="25000"/>
                  </a:schemeClr>
                </a:solidFill>
                <a:latin typeface="Century Gothic" panose="020B0502020202020204" pitchFamily="34" charset="0"/>
              </a:rPr>
              <a:t> </a:t>
            </a:r>
          </a:p>
        </p:txBody>
      </p:sp>
    </p:spTree>
    <p:extLst>
      <p:ext uri="{BB962C8B-B14F-4D97-AF65-F5344CB8AC3E}">
        <p14:creationId xmlns:p14="http://schemas.microsoft.com/office/powerpoint/2010/main" val="308351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9B1979E-6146-59B8-67B1-2D0AEA1BD508}"/>
              </a:ext>
            </a:extLst>
          </p:cNvPr>
          <p:cNvSpPr txBox="1"/>
          <p:nvPr/>
        </p:nvSpPr>
        <p:spPr>
          <a:xfrm>
            <a:off x="772369" y="3377631"/>
            <a:ext cx="10873335" cy="2286000"/>
          </a:xfrm>
          <a:prstGeom prst="rect">
            <a:avLst/>
          </a:prstGeom>
          <a:solidFill>
            <a:srgbClr val="FFF2CC">
              <a:alpha val="50000"/>
            </a:srgbClr>
          </a:solidFill>
        </p:spPr>
        <p:txBody>
          <a:bodyPr wrap="square" rtlCol="0">
            <a:spAutoFit/>
          </a:bodyPr>
          <a:lstStyle/>
          <a:p>
            <a:endParaRPr lang="it-IT"/>
          </a:p>
        </p:txBody>
      </p:sp>
      <p:sp>
        <p:nvSpPr>
          <p:cNvPr id="7" name="TextBox 6">
            <a:extLst>
              <a:ext uri="{FF2B5EF4-FFF2-40B4-BE49-F238E27FC236}">
                <a16:creationId xmlns:a16="http://schemas.microsoft.com/office/drawing/2014/main" id="{F40FD21A-347E-49AC-9202-48F4ECB143B0}"/>
              </a:ext>
            </a:extLst>
          </p:cNvPr>
          <p:cNvSpPr txBox="1"/>
          <p:nvPr/>
        </p:nvSpPr>
        <p:spPr>
          <a:xfrm>
            <a:off x="546295" y="695623"/>
            <a:ext cx="11099409" cy="615553"/>
          </a:xfrm>
          <a:prstGeom prst="rect">
            <a:avLst/>
          </a:prstGeom>
          <a:noFill/>
        </p:spPr>
        <p:txBody>
          <a:bodyPr wrap="square" rtlCol="0">
            <a:spAutoFit/>
          </a:bodyPr>
          <a:lstStyle/>
          <a:p>
            <a:pPr algn="ctr"/>
            <a:r>
              <a:rPr lang="it-IT" sz="3400" b="1">
                <a:solidFill>
                  <a:srgbClr val="B94B55"/>
                </a:solidFill>
                <a:latin typeface="Century Gothic" panose="020B0502020202020204" pitchFamily="34" charset="0"/>
                <a:cs typeface="Times New Roman" panose="02020603050405020304" pitchFamily="18" charset="0"/>
              </a:rPr>
              <a:t>THANK YOU FOR YOUR ATTENTION! </a:t>
            </a:r>
          </a:p>
        </p:txBody>
      </p:sp>
      <p:sp>
        <p:nvSpPr>
          <p:cNvPr id="10" name="TextBox 9">
            <a:extLst>
              <a:ext uri="{FF2B5EF4-FFF2-40B4-BE49-F238E27FC236}">
                <a16:creationId xmlns:a16="http://schemas.microsoft.com/office/drawing/2014/main" id="{3F6552AC-B5B1-594F-5856-A352A8163108}"/>
              </a:ext>
            </a:extLst>
          </p:cNvPr>
          <p:cNvSpPr txBox="1"/>
          <p:nvPr/>
        </p:nvSpPr>
        <p:spPr>
          <a:xfrm>
            <a:off x="0" y="1959683"/>
            <a:ext cx="10972800" cy="707886"/>
          </a:xfrm>
          <a:prstGeom prst="rect">
            <a:avLst/>
          </a:prstGeom>
          <a:noFill/>
        </p:spPr>
        <p:txBody>
          <a:bodyPr wrap="square" rtlCol="0">
            <a:spAutoFit/>
          </a:bodyPr>
          <a:lstStyle/>
          <a:p>
            <a:r>
              <a:rPr lang="it-IT" sz="2000" b="1">
                <a:solidFill>
                  <a:srgbClr val="B94B55"/>
                </a:solidFill>
                <a:latin typeface="Century Gothic" panose="020B0502020202020204" pitchFamily="34" charset="0"/>
                <a:cs typeface="Times New Roman" panose="02020603050405020304" pitchFamily="18" charset="0"/>
              </a:rPr>
              <a:t>We collected some best practices and open points as a basis for an interactive and stimulating discussion… </a:t>
            </a:r>
          </a:p>
        </p:txBody>
      </p:sp>
      <p:sp>
        <p:nvSpPr>
          <p:cNvPr id="12" name="TextBox 11">
            <a:extLst>
              <a:ext uri="{FF2B5EF4-FFF2-40B4-BE49-F238E27FC236}">
                <a16:creationId xmlns:a16="http://schemas.microsoft.com/office/drawing/2014/main" id="{BCD47549-6E4F-0C24-4EFF-32638C7FD4EF}"/>
              </a:ext>
            </a:extLst>
          </p:cNvPr>
          <p:cNvSpPr txBox="1"/>
          <p:nvPr/>
        </p:nvSpPr>
        <p:spPr>
          <a:xfrm>
            <a:off x="772369" y="3931401"/>
            <a:ext cx="10647260" cy="1107996"/>
          </a:xfrm>
          <a:prstGeom prst="rect">
            <a:avLst/>
          </a:prstGeom>
          <a:noFill/>
        </p:spPr>
        <p:txBody>
          <a:bodyPr wrap="square" rtlCol="0">
            <a:spAutoFit/>
          </a:bodyPr>
          <a:lstStyle/>
          <a:p>
            <a:pPr algn="ctr"/>
            <a:r>
              <a:rPr lang="it-IT" sz="2200" b="1">
                <a:solidFill>
                  <a:srgbClr val="B94B55"/>
                </a:solidFill>
                <a:latin typeface="Century Gothic" panose="020B0502020202020204" pitchFamily="34" charset="0"/>
                <a:cs typeface="Times New Roman" panose="02020603050405020304" pitchFamily="18" charset="0"/>
              </a:rPr>
              <a:t>Now, let’s take the panelists’ interventions as an opportunity to enrich the workshop with new ideas and useful best practices for the future of the aviation sector and the aerospace industry.  </a:t>
            </a:r>
          </a:p>
        </p:txBody>
      </p:sp>
    </p:spTree>
    <p:extLst>
      <p:ext uri="{BB962C8B-B14F-4D97-AF65-F5344CB8AC3E}">
        <p14:creationId xmlns:p14="http://schemas.microsoft.com/office/powerpoint/2010/main" val="3353691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9C1BB2C01F464F8EB142BAB059A89E" ma:contentTypeVersion="16" ma:contentTypeDescription="Create a new document." ma:contentTypeScope="" ma:versionID="c4450889bfd283dcb152c678ff773949">
  <xsd:schema xmlns:xsd="http://www.w3.org/2001/XMLSchema" xmlns:xs="http://www.w3.org/2001/XMLSchema" xmlns:p="http://schemas.microsoft.com/office/2006/metadata/properties" xmlns:ns2="5cd069cf-350b-4847-a8c6-781bc6c2e38e" xmlns:ns3="97feb5da-a3a4-4708-be5e-f67c394e5044" targetNamespace="http://schemas.microsoft.com/office/2006/metadata/properties" ma:root="true" ma:fieldsID="29d26f3ac0a49dab94deca814dccc8d5" ns2:_="" ns3:_="">
    <xsd:import namespace="5cd069cf-350b-4847-a8c6-781bc6c2e38e"/>
    <xsd:import namespace="97feb5da-a3a4-4708-be5e-f67c394e50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d069cf-350b-4847-a8c6-781bc6c2e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1e4b106-0c29-49b8-a713-d7be041e4d4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feb5da-a3a4-4708-be5e-f67c394e504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d306119-45ba-457e-888f-f016ec58640c}" ma:internalName="TaxCatchAll" ma:showField="CatchAllData" ma:web="97feb5da-a3a4-4708-be5e-f67c394e50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cd069cf-350b-4847-a8c6-781bc6c2e38e">
      <Terms xmlns="http://schemas.microsoft.com/office/infopath/2007/PartnerControls"/>
    </lcf76f155ced4ddcb4097134ff3c332f>
    <TaxCatchAll xmlns="97feb5da-a3a4-4708-be5e-f67c394e504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A435D5-000C-43B3-9608-D60632159BF6}">
  <ds:schemaRefs>
    <ds:schemaRef ds:uri="5cd069cf-350b-4847-a8c6-781bc6c2e38e"/>
    <ds:schemaRef ds:uri="97feb5da-a3a4-4708-be5e-f67c394e50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B8BA5C3-CF8D-4B97-99FF-AB8637038329}">
  <ds:schemaRefs>
    <ds:schemaRef ds:uri="5cd069cf-350b-4847-a8c6-781bc6c2e38e"/>
    <ds:schemaRef ds:uri="97feb5da-a3a4-4708-be5e-f67c394e504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DBD9253-7926-4B82-A411-40765B0CA2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Widescreen</PresentationFormat>
  <Paragraphs>101</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Rambaldi</dc:creator>
  <cp:lastModifiedBy>Celia McClements</cp:lastModifiedBy>
  <cp:revision>2</cp:revision>
  <dcterms:created xsi:type="dcterms:W3CDTF">2023-03-09T11:17:51Z</dcterms:created>
  <dcterms:modified xsi:type="dcterms:W3CDTF">2023-07-04T04:41:31Z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0x010100509C1BB2C01F464F8EB142BAB059A89E</vt:lpwstr>
  </property>
  <property fmtid="{D5CDD505-2E9C-101B-9397-08002B2CF9AE}" pid="3" name="MediaServiceImageTags">
    <vt:lpwstr/>
  </property>
</Properties>
</file>