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86" r:id="rId5"/>
    <p:sldId id="452" r:id="rId6"/>
    <p:sldId id="446" r:id="rId7"/>
    <p:sldId id="366" r:id="rId8"/>
    <p:sldId id="364" r:id="rId9"/>
    <p:sldId id="450" r:id="rId10"/>
    <p:sldId id="451" r:id="rId11"/>
    <p:sldId id="427" r:id="rId12"/>
    <p:sldId id="443" r:id="rId13"/>
    <p:sldId id="453" r:id="rId14"/>
    <p:sldId id="444" r:id="rId15"/>
    <p:sldId id="461" r:id="rId16"/>
    <p:sldId id="445" r:id="rId17"/>
    <p:sldId id="462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B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3D9BD-E4E6-4FAD-B0E4-11EA6E50BF08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C414D-86E9-45AA-BAB1-05C0EF02A1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3627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Va lasciata?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FC414D-86E9-45AA-BAB1-05C0EF02A1C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0236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FC414D-86E9-45AA-BAB1-05C0EF02A1CF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0428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FC414D-86E9-45AA-BAB1-05C0EF02A1CF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118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FC414D-86E9-45AA-BAB1-05C0EF02A1CF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123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137CB-49CE-44AF-1C5F-F948E05CD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7ABD8F-415D-3124-5F3D-54BCC81E4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BEAB3-5362-934E-D22A-79A5425CC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DD6C-3154-48FB-84C3-855BFC221E4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A2C47-A5CD-9381-967D-6051B0091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37852-A8EA-ECA8-4A86-13A3A3148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FFEF-CFA2-4601-A85B-78E4396CB72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217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589F4-5253-1C88-99E1-C00959C11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71BA3-E608-A754-188F-BD616B616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87A9A-C80E-28F0-58F0-B4DB4B1BC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DD6C-3154-48FB-84C3-855BFC221E4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7A79A-24CB-8D2F-42A3-F6C321F9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4878F-5592-FF08-9548-BE388E25F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FFEF-CFA2-4601-A85B-78E4396CB72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7662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68922C-A665-B47D-8031-D28FF211D6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A741DA-4364-CD39-4522-CA4424D5A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B8446-0B2F-3CBF-6CC0-8C14E7992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DD6C-3154-48FB-84C3-855BFC221E4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6632D-C809-11F7-A01D-7C8A2BD4B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F20D9-CA01-389A-D29E-9C352B978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FFEF-CFA2-4601-A85B-78E4396CB72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800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01E11-5E3B-5999-8324-6A9533E4B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33DAB-1E59-3BDB-DAE6-74E5DDBC6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E691F-F424-3CD4-D8E9-6D8BE600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DD6C-3154-48FB-84C3-855BFC221E4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FB9D7-BE48-2D65-9DEB-A9A29399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0DA98-E2F6-46AE-5133-6436FFA38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FFEF-CFA2-4601-A85B-78E4396CB72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53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71080-EB7A-247C-B96A-FBF1DE1D4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C1BB6-3674-BB62-34BD-1792080E6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A4917-5625-C067-A1B8-C874014D4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DD6C-3154-48FB-84C3-855BFC221E4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96C64-AC6B-0287-29E2-A0F4E5CC7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957D5-195D-55BB-E358-BF4AB7294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FFEF-CFA2-4601-A85B-78E4396CB72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257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CD9DA-C0A5-AF12-03EC-CEBF3D40F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CF440-406A-38B3-2D17-978AC05473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C0294E-B691-5546-72AB-BAD4DC9E50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2D4265-0DF3-7D9E-7F5E-160059776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DD6C-3154-48FB-84C3-855BFC221E4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EC62E1-5D9C-3374-D45C-78D2493D4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EFCA19-244C-4031-2FB3-52124D389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FFEF-CFA2-4601-A85B-78E4396CB72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195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156BB-9B68-0A61-67EF-1DFD23A87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44792-4506-9342-0EDF-5564B28B6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625192-D403-5C72-A338-85ABA0758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2C52A6-C9FF-DE6E-F5E7-3B9F91FABC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FC15CA-0D72-616F-DBDA-45FDB450B5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419D71-A45D-6A65-849D-C2A286266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DD6C-3154-48FB-84C3-855BFC221E4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3B9AE4-2D85-E896-DC4A-1FF90F73F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E914EA-4F28-5414-50EB-772E70E9F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FFEF-CFA2-4601-A85B-78E4396CB72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2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64179-AE14-9046-AA24-BC456A11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4F1013-D805-C813-9EAA-76F2400D4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DD6C-3154-48FB-84C3-855BFC221E4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E5530F-30E2-69B0-0C53-CF9F882A9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3507F8-7037-E83A-C014-D601515E0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FFEF-CFA2-4601-A85B-78E4396CB72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5499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FE492-A16D-600A-2992-EB37FDC35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DD6C-3154-48FB-84C3-855BFC221E4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4D0A83-0B5E-2B0F-83A2-09BA249DD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F17FF4-6F47-BF0C-52D8-CCE06ABF1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FFEF-CFA2-4601-A85B-78E4396CB72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71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6F8DB-2633-DF2F-75B8-3C376B7A8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7B670-4502-1BC3-B1FD-F617A59BC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69BD24-343C-ABCE-E359-D19E54AD7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18D7AC-9FB3-4757-55C1-02CE8EB7B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DD6C-3154-48FB-84C3-855BFC221E4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49800-655F-D3D9-D3EF-ADBF0555D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BC9CE4-7047-392A-E626-2F239DE7A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FFEF-CFA2-4601-A85B-78E4396CB72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2659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BAA04-06F4-787E-7ED0-0A7A83D9D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6ACDBF-48EC-EFB0-4F31-E3147E5ED5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1ED533-0D5A-D89C-5B81-68A3E51BA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73450-03B5-1EDF-4B0C-32540B408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DD6C-3154-48FB-84C3-855BFC221E4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1B88B8-13E2-CD5D-E337-25F5BC671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28CE61-FF6A-C080-D879-420CD91E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FFFEF-CFA2-4601-A85B-78E4396CB72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524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A50DB7-82A2-1F1C-6E8C-249414635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90CEB-0F47-92F9-5911-27066019E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55705-29D0-3690-3EB9-3FD599F6F4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5DD6C-3154-48FB-84C3-855BFC221E4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DE022-7807-75EB-F463-FD289E05CB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EC2C4-E3C5-BEE6-10CC-9EF3732694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FFFEF-CFA2-4601-A85B-78E4396CB72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6629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1" descr="signature_1348126798">
            <a:extLst>
              <a:ext uri="{FF2B5EF4-FFF2-40B4-BE49-F238E27FC236}">
                <a16:creationId xmlns:a16="http://schemas.microsoft.com/office/drawing/2014/main" id="{5CA3793C-93E3-7F76-6326-D49074AC4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084" y="6190938"/>
            <a:ext cx="1722109" cy="457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30B3C167-7ABF-816E-977A-6BC7EDB0A10C}"/>
              </a:ext>
            </a:extLst>
          </p:cNvPr>
          <p:cNvSpPr txBox="1"/>
          <p:nvPr/>
        </p:nvSpPr>
        <p:spPr>
          <a:xfrm>
            <a:off x="2148131" y="2485328"/>
            <a:ext cx="759593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>
                <a:solidFill>
                  <a:srgbClr val="264A59"/>
                </a:solidFill>
                <a:latin typeface="Inter" panose="02000503000000020004" pitchFamily="2" charset="0"/>
              </a:rPr>
              <a:t>BUILDING A JUST TRANSITION TOWARDS A SMART AND SUSTAINABLE MOBILITY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3180988-66AB-2529-632B-579225E4DEAE}"/>
              </a:ext>
            </a:extLst>
          </p:cNvPr>
          <p:cNvSpPr txBox="1"/>
          <p:nvPr/>
        </p:nvSpPr>
        <p:spPr>
          <a:xfrm>
            <a:off x="2148131" y="3965937"/>
            <a:ext cx="75959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i="1" dirty="0">
                <a:solidFill>
                  <a:srgbClr val="264A59"/>
                </a:solidFill>
                <a:latin typeface="Inter" panose="02000503000000020004" pitchFamily="2" charset="0"/>
              </a:rPr>
              <a:t>Second online workshop for the </a:t>
            </a:r>
            <a:r>
              <a:rPr lang="en-GB" sz="2400" b="1" i="1" dirty="0">
                <a:solidFill>
                  <a:srgbClr val="264A59"/>
                </a:solidFill>
                <a:latin typeface="Inter" panose="02000503000000020004" pitchFamily="2" charset="0"/>
              </a:rPr>
              <a:t>Aviation Sector</a:t>
            </a:r>
            <a:endParaRPr lang="en-GB" sz="2400" b="1" i="1" dirty="0">
              <a:solidFill>
                <a:srgbClr val="264A59"/>
              </a:solidFill>
              <a:highlight>
                <a:srgbClr val="FFFF00"/>
              </a:highlight>
              <a:latin typeface="Inter" panose="02000503000000020004" pitchFamily="2" charset="0"/>
            </a:endParaRPr>
          </a:p>
          <a:p>
            <a:pPr algn="ctr"/>
            <a:r>
              <a:rPr lang="en-GB" sz="2400" i="1" dirty="0">
                <a:solidFill>
                  <a:srgbClr val="264A59"/>
                </a:solidFill>
                <a:latin typeface="Inter" panose="02000503000000020004" pitchFamily="2" charset="0"/>
              </a:rPr>
              <a:t>23 March 2023</a:t>
            </a:r>
          </a:p>
          <a:p>
            <a:pPr algn="ctr"/>
            <a:r>
              <a:rPr lang="en-GB" sz="2400" i="1" dirty="0">
                <a:solidFill>
                  <a:srgbClr val="264A59"/>
                </a:solidFill>
                <a:latin typeface="Inter" panose="02000503000000020004" pitchFamily="2" charset="0"/>
              </a:rPr>
              <a:t>Spin360 Team</a:t>
            </a:r>
          </a:p>
        </p:txBody>
      </p:sp>
      <p:pic>
        <p:nvPicPr>
          <p:cNvPr id="2" name="Picture 17" descr="logo">
            <a:extLst>
              <a:ext uri="{FF2B5EF4-FFF2-40B4-BE49-F238E27FC236}">
                <a16:creationId xmlns:a16="http://schemas.microsoft.com/office/drawing/2014/main" id="{2C5991FE-B23F-DD30-4A7C-F4D801820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6039" y="94861"/>
            <a:ext cx="2174197" cy="952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348ECF8-3D7B-2D76-ECD5-2E243AF00E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264" y="37193"/>
            <a:ext cx="1922801" cy="1068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743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16BB4B5-20EF-4B09-8355-053C96778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072" y="1077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Inter" panose="02000503000000020004"/>
              </a:rPr>
              <a:t>PROMOTING A JUST TRANSITION </a:t>
            </a:r>
            <a:endParaRPr lang="it-IT" b="1" dirty="0">
              <a:solidFill>
                <a:schemeClr val="tx2"/>
              </a:solidFill>
              <a:latin typeface="Inter" panose="02000503000000020004"/>
            </a:endParaRPr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67C377E1-9977-205A-4E99-A28CF426D8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550" y="102534"/>
            <a:ext cx="1885071" cy="188507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0E1918D-C4F6-6174-8E61-04C384E0768B}"/>
              </a:ext>
            </a:extLst>
          </p:cNvPr>
          <p:cNvSpPr txBox="1"/>
          <p:nvPr/>
        </p:nvSpPr>
        <p:spPr>
          <a:xfrm>
            <a:off x="0" y="1409309"/>
            <a:ext cx="9372600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tx2"/>
                </a:solidFill>
              </a:rPr>
              <a:t>EMPLOYMENT – FIRST RECOMMENDATIONS</a:t>
            </a:r>
          </a:p>
        </p:txBody>
      </p:sp>
      <p:sp>
        <p:nvSpPr>
          <p:cNvPr id="44" name="Arrow: Curved Right 43">
            <a:extLst>
              <a:ext uri="{FF2B5EF4-FFF2-40B4-BE49-F238E27FC236}">
                <a16:creationId xmlns:a16="http://schemas.microsoft.com/office/drawing/2014/main" id="{EC7BED5E-222D-A098-D16E-F7531666A303}"/>
              </a:ext>
            </a:extLst>
          </p:cNvPr>
          <p:cNvSpPr/>
          <p:nvPr/>
        </p:nvSpPr>
        <p:spPr>
          <a:xfrm>
            <a:off x="308172" y="2109132"/>
            <a:ext cx="1134866" cy="13198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AE74C57-BB5E-16C4-59B5-647F94D3ED51}"/>
              </a:ext>
            </a:extLst>
          </p:cNvPr>
          <p:cNvSpPr txBox="1"/>
          <p:nvPr/>
        </p:nvSpPr>
        <p:spPr>
          <a:xfrm>
            <a:off x="1736078" y="3062959"/>
            <a:ext cx="83455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2"/>
                </a:solidFill>
              </a:rPr>
              <a:t>TECHNOLOGICAL SOLUTIONS </a:t>
            </a:r>
            <a:r>
              <a:rPr lang="it-IT" dirty="0">
                <a:solidFill>
                  <a:schemeClr val="tx2"/>
                </a:solidFill>
              </a:rPr>
              <a:t>HAVE TO BE IMPLEMENTED ALWAYS </a:t>
            </a:r>
            <a:r>
              <a:rPr lang="it-IT" b="1" dirty="0">
                <a:solidFill>
                  <a:schemeClr val="tx2"/>
                </a:solidFill>
              </a:rPr>
              <a:t>KEEPING IN MIND THE JUST TRANSITION</a:t>
            </a:r>
            <a:r>
              <a:rPr lang="it-IT" dirty="0">
                <a:solidFill>
                  <a:schemeClr val="tx2"/>
                </a:solidFill>
              </a:rPr>
              <a:t>, BY AVOIDING JOB LOSSES AND PRIORITIZING THE WORKERS’ WELLNESS.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2"/>
                </a:solidFill>
              </a:rPr>
              <a:t>STATES</a:t>
            </a:r>
            <a:r>
              <a:rPr lang="it-IT" dirty="0">
                <a:solidFill>
                  <a:schemeClr val="tx2"/>
                </a:solidFill>
              </a:rPr>
              <a:t> SHOULD GIVE A </a:t>
            </a:r>
            <a:r>
              <a:rPr lang="it-IT" b="1" dirty="0">
                <a:solidFill>
                  <a:schemeClr val="tx2"/>
                </a:solidFill>
              </a:rPr>
              <a:t>SOCIAL PROTECTION</a:t>
            </a:r>
            <a:r>
              <a:rPr lang="it-IT" dirty="0">
                <a:solidFill>
                  <a:schemeClr val="tx2"/>
                </a:solidFill>
              </a:rPr>
              <a:t> FOR WORKERS THAT WERE LAID OFF.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2"/>
                </a:solidFill>
              </a:rPr>
              <a:t>PLANET LIMIT IS A PROBLEM</a:t>
            </a:r>
            <a:r>
              <a:rPr lang="it-IT" dirty="0">
                <a:solidFill>
                  <a:schemeClr val="tx2"/>
                </a:solidFill>
              </a:rPr>
              <a:t>, BUT IT CAN BE MARGINALISED WITH THE CHOICE OF </a:t>
            </a:r>
            <a:r>
              <a:rPr lang="it-IT" b="1" dirty="0">
                <a:solidFill>
                  <a:schemeClr val="tx2"/>
                </a:solidFill>
              </a:rPr>
              <a:t>MORE EFFICIENT ROOTS </a:t>
            </a:r>
            <a:r>
              <a:rPr lang="it-IT" dirty="0">
                <a:solidFill>
                  <a:schemeClr val="tx2"/>
                </a:solidFill>
              </a:rPr>
              <a:t>AND WITH THE </a:t>
            </a:r>
            <a:r>
              <a:rPr lang="it-IT" b="1" dirty="0">
                <a:solidFill>
                  <a:schemeClr val="tx2"/>
                </a:solidFill>
              </a:rPr>
              <a:t>REDUCTION OF CARGO JETS</a:t>
            </a:r>
            <a:r>
              <a:rPr lang="it-IT" dirty="0">
                <a:solidFill>
                  <a:schemeClr val="tx2"/>
                </a:solidFill>
              </a:rPr>
              <a:t>, AS THEY ARE MORE POLLUTING.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0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4" grpId="0" animBg="1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4771D94-6AA8-45F9-5B7D-BC7BDD63620E}"/>
              </a:ext>
            </a:extLst>
          </p:cNvPr>
          <p:cNvSpPr txBox="1"/>
          <p:nvPr/>
        </p:nvSpPr>
        <p:spPr>
          <a:xfrm>
            <a:off x="403275" y="3083207"/>
            <a:ext cx="55848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it-IT" sz="2200" dirty="0">
                <a:solidFill>
                  <a:schemeClr val="tx2"/>
                </a:solidFill>
                <a:latin typeface="Inter" panose="02000503000000020004"/>
              </a:rPr>
              <a:t>SKILLS MONITORING AND FORECASTING</a:t>
            </a:r>
          </a:p>
          <a:p>
            <a:pPr marL="457200" lvl="0" indent="-457200">
              <a:buFont typeface="+mj-lt"/>
              <a:buAutoNum type="arabicPeriod"/>
            </a:pPr>
            <a:endParaRPr lang="en-GB" sz="2200" dirty="0">
              <a:solidFill>
                <a:schemeClr val="tx2"/>
              </a:solidFill>
              <a:latin typeface="Inter" panose="02000503000000020004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t-IT" sz="2200" dirty="0">
                <a:solidFill>
                  <a:schemeClr val="tx2"/>
                </a:solidFill>
                <a:latin typeface="Inter" panose="02000503000000020004"/>
              </a:rPr>
              <a:t>MOVING TO NEW SECTORS </a:t>
            </a:r>
            <a:r>
              <a:rPr lang="it-IT" sz="2200" dirty="0">
                <a:solidFill>
                  <a:schemeClr val="tx2"/>
                </a:solidFill>
                <a:latin typeface="Inter" panose="02000503000000020004"/>
                <a:sym typeface="Wingdings" panose="05000000000000000000" pitchFamily="2" charset="2"/>
              </a:rPr>
              <a:t></a:t>
            </a:r>
            <a:r>
              <a:rPr lang="it-IT" sz="2200" dirty="0">
                <a:solidFill>
                  <a:schemeClr val="tx2"/>
                </a:solidFill>
                <a:latin typeface="Inter" panose="02000503000000020004"/>
              </a:rPr>
              <a:t> RETRAINING: PERCEPTIONS AND RESISTANCES</a:t>
            </a:r>
          </a:p>
          <a:p>
            <a:pPr marL="457200" lvl="0" indent="-457200">
              <a:buFont typeface="+mj-lt"/>
              <a:buAutoNum type="arabicPeriod"/>
            </a:pPr>
            <a:endParaRPr lang="en-GB" sz="2200" dirty="0">
              <a:solidFill>
                <a:schemeClr val="tx2"/>
              </a:solidFill>
              <a:latin typeface="Inter" panose="02000503000000020004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GB" sz="2200" dirty="0">
                <a:solidFill>
                  <a:schemeClr val="tx2"/>
                </a:solidFill>
                <a:latin typeface="Inter" panose="02000503000000020004"/>
              </a:rPr>
              <a:t>UNLOCKING FUNDING</a:t>
            </a:r>
          </a:p>
          <a:p>
            <a:endParaRPr lang="it-IT" sz="2000" dirty="0">
              <a:latin typeface="Inter" panose="02000503000000020004"/>
            </a:endParaRPr>
          </a:p>
          <a:p>
            <a:endParaRPr lang="it-IT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197613C5-E709-C95D-808F-74B733A3A4A9}"/>
              </a:ext>
            </a:extLst>
          </p:cNvPr>
          <p:cNvSpPr/>
          <p:nvPr/>
        </p:nvSpPr>
        <p:spPr>
          <a:xfrm>
            <a:off x="5477023" y="3383280"/>
            <a:ext cx="1237954" cy="9003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F4E0EDF5-5326-EE14-06B3-9115F3B664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526" y="85370"/>
            <a:ext cx="1885071" cy="188507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E3FFE8C-77FF-A251-9A2D-61B23C096D46}"/>
              </a:ext>
            </a:extLst>
          </p:cNvPr>
          <p:cNvSpPr txBox="1"/>
          <p:nvPr/>
        </p:nvSpPr>
        <p:spPr>
          <a:xfrm>
            <a:off x="7174523" y="2221433"/>
            <a:ext cx="47220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tx2"/>
                </a:solidFill>
                <a:latin typeface="Inter" panose="02000503000000020004"/>
              </a:rPr>
              <a:t>MAIN POINTS EMERGED</a:t>
            </a:r>
            <a:r>
              <a:rPr lang="it-IT" sz="3200" dirty="0">
                <a:solidFill>
                  <a:schemeClr val="tx2"/>
                </a:solidFill>
                <a:latin typeface="Inter" panose="02000503000000020004"/>
              </a:rPr>
              <a:t>: </a:t>
            </a:r>
          </a:p>
          <a:p>
            <a:endParaRPr lang="it-IT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79DC37-8504-296A-27C6-5CFCFAD2A550}"/>
              </a:ext>
            </a:extLst>
          </p:cNvPr>
          <p:cNvSpPr txBox="1"/>
          <p:nvPr/>
        </p:nvSpPr>
        <p:spPr>
          <a:xfrm>
            <a:off x="295424" y="2221433"/>
            <a:ext cx="5800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tx2"/>
                </a:solidFill>
              </a:rPr>
              <a:t>SKILLS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E19017-DC6B-7C66-792D-AFB9D065D288}"/>
              </a:ext>
            </a:extLst>
          </p:cNvPr>
          <p:cNvSpPr txBox="1"/>
          <p:nvPr/>
        </p:nvSpPr>
        <p:spPr>
          <a:xfrm>
            <a:off x="7125285" y="2990874"/>
            <a:ext cx="48205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dirty="0">
                <a:solidFill>
                  <a:schemeClr val="tx2"/>
                </a:solidFill>
                <a:latin typeface="Inter" panose="02000503000000020004"/>
              </a:rPr>
              <a:t>Workforce planning </a:t>
            </a:r>
            <a:r>
              <a:rPr lang="it-IT" dirty="0" err="1">
                <a:solidFill>
                  <a:schemeClr val="tx2"/>
                </a:solidFill>
                <a:latin typeface="Inter" panose="02000503000000020004"/>
              </a:rPr>
              <a:t>is</a:t>
            </a:r>
            <a:r>
              <a:rPr lang="it-IT" dirty="0">
                <a:solidFill>
                  <a:schemeClr val="tx2"/>
                </a:solidFill>
                <a:latin typeface="Inter" panose="02000503000000020004"/>
              </a:rPr>
              <a:t> </a:t>
            </a:r>
            <a:r>
              <a:rPr lang="it-IT" dirty="0" err="1">
                <a:solidFill>
                  <a:schemeClr val="tx2"/>
                </a:solidFill>
                <a:latin typeface="Inter" panose="02000503000000020004"/>
              </a:rPr>
              <a:t>very</a:t>
            </a:r>
            <a:r>
              <a:rPr lang="it-IT" dirty="0">
                <a:solidFill>
                  <a:schemeClr val="tx2"/>
                </a:solidFill>
                <a:latin typeface="Inter" panose="02000503000000020004"/>
              </a:rPr>
              <a:t> </a:t>
            </a:r>
            <a:r>
              <a:rPr lang="it-IT" dirty="0" err="1">
                <a:solidFill>
                  <a:schemeClr val="tx2"/>
                </a:solidFill>
                <a:latin typeface="Inter" panose="02000503000000020004"/>
              </a:rPr>
              <a:t>important</a:t>
            </a:r>
            <a:r>
              <a:rPr lang="it-IT" dirty="0">
                <a:solidFill>
                  <a:schemeClr val="tx2"/>
                </a:solidFill>
                <a:latin typeface="Inter" panose="02000503000000020004"/>
              </a:rPr>
              <a:t> </a:t>
            </a:r>
            <a:r>
              <a:rPr lang="it-IT" dirty="0" err="1">
                <a:solidFill>
                  <a:schemeClr val="tx2"/>
                </a:solidFill>
                <a:latin typeface="Inter" panose="02000503000000020004"/>
              </a:rPr>
              <a:t>at</a:t>
            </a:r>
            <a:r>
              <a:rPr lang="it-IT" dirty="0">
                <a:solidFill>
                  <a:schemeClr val="tx2"/>
                </a:solidFill>
                <a:latin typeface="Inter" panose="02000503000000020004"/>
              </a:rPr>
              <a:t> a company </a:t>
            </a:r>
            <a:r>
              <a:rPr lang="it-IT" dirty="0" err="1">
                <a:solidFill>
                  <a:schemeClr val="tx2"/>
                </a:solidFill>
                <a:latin typeface="Inter" panose="02000503000000020004"/>
              </a:rPr>
              <a:t>level</a:t>
            </a:r>
            <a:endParaRPr lang="it-IT" dirty="0">
              <a:solidFill>
                <a:schemeClr val="tx2"/>
              </a:solidFill>
              <a:latin typeface="Inter" panose="02000503000000020004"/>
            </a:endParaRPr>
          </a:p>
          <a:p>
            <a:pPr marL="457200" indent="-457200">
              <a:buFont typeface="+mj-lt"/>
              <a:buAutoNum type="arabicPeriod"/>
            </a:pPr>
            <a:endParaRPr lang="it-IT" dirty="0">
              <a:solidFill>
                <a:schemeClr val="tx2"/>
              </a:solidFill>
              <a:latin typeface="Inter" panose="02000503000000020004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Poor perception of other transportation sectors, lack of will in moving to a new industry due to factors such as different skills required and lower salary 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Fundings are a big concern for everyone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4BCC8076-727C-AD53-7278-3D51D7F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498" y="3822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Inter" panose="02000503000000020004"/>
              </a:rPr>
              <a:t>PROMOTING A JUST TRANSITION </a:t>
            </a:r>
            <a:endParaRPr lang="it-IT" b="1" dirty="0">
              <a:solidFill>
                <a:schemeClr val="tx2"/>
              </a:solidFill>
              <a:latin typeface="Inter" panose="0200050300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193578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4" grpId="0"/>
      <p:bldP spid="16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16BB4B5-20EF-4B09-8355-053C96778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072" y="1077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Inter" panose="02000503000000020004"/>
              </a:rPr>
              <a:t>PROMOTING A JUST TRANSITION </a:t>
            </a:r>
            <a:endParaRPr lang="it-IT" b="1" dirty="0">
              <a:solidFill>
                <a:schemeClr val="tx2"/>
              </a:solidFill>
              <a:latin typeface="Inter" panose="02000503000000020004"/>
            </a:endParaRPr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67C377E1-9977-205A-4E99-A28CF426D8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550" y="102534"/>
            <a:ext cx="1885071" cy="188507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0E1918D-C4F6-6174-8E61-04C384E0768B}"/>
              </a:ext>
            </a:extLst>
          </p:cNvPr>
          <p:cNvSpPr txBox="1"/>
          <p:nvPr/>
        </p:nvSpPr>
        <p:spPr>
          <a:xfrm>
            <a:off x="0" y="1171707"/>
            <a:ext cx="9372600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tx2"/>
                </a:solidFill>
              </a:rPr>
              <a:t>SKILLS – FIRST RECOMMENDATIONS</a:t>
            </a:r>
          </a:p>
        </p:txBody>
      </p:sp>
      <p:sp>
        <p:nvSpPr>
          <p:cNvPr id="44" name="Arrow: Curved Right 43">
            <a:extLst>
              <a:ext uri="{FF2B5EF4-FFF2-40B4-BE49-F238E27FC236}">
                <a16:creationId xmlns:a16="http://schemas.microsoft.com/office/drawing/2014/main" id="{EC7BED5E-222D-A098-D16E-F7531666A303}"/>
              </a:ext>
            </a:extLst>
          </p:cNvPr>
          <p:cNvSpPr/>
          <p:nvPr/>
        </p:nvSpPr>
        <p:spPr>
          <a:xfrm>
            <a:off x="308172" y="2109132"/>
            <a:ext cx="1134866" cy="13198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AE74C57-BB5E-16C4-59B5-647F94D3ED51}"/>
              </a:ext>
            </a:extLst>
          </p:cNvPr>
          <p:cNvSpPr txBox="1"/>
          <p:nvPr/>
        </p:nvSpPr>
        <p:spPr>
          <a:xfrm>
            <a:off x="1736078" y="1987605"/>
            <a:ext cx="834558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700" dirty="0">
                <a:solidFill>
                  <a:schemeClr val="tx2"/>
                </a:solidFill>
              </a:rPr>
              <a:t>NECESSITY OF UNDERSTANDING THE </a:t>
            </a:r>
            <a:r>
              <a:rPr lang="it-IT" sz="1700" b="1" dirty="0">
                <a:solidFill>
                  <a:schemeClr val="tx2"/>
                </a:solidFill>
              </a:rPr>
              <a:t>REAL IMPACT OF THE GREEN TECHNOLOGIES ON JOBS </a:t>
            </a:r>
            <a:r>
              <a:rPr lang="it-IT" sz="1700" dirty="0">
                <a:solidFill>
                  <a:schemeClr val="tx2"/>
                </a:solidFill>
              </a:rPr>
              <a:t>IN TERMS OF UPSKILLING AND RESKILLING. </a:t>
            </a:r>
          </a:p>
          <a:p>
            <a:endParaRPr lang="it-IT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1700" b="1" dirty="0">
                <a:solidFill>
                  <a:schemeClr val="tx2"/>
                </a:solidFill>
              </a:rPr>
              <a:t>COMMITTES</a:t>
            </a:r>
            <a:r>
              <a:rPr lang="it-IT" sz="1700" dirty="0"/>
              <a:t> </a:t>
            </a:r>
            <a:r>
              <a:rPr lang="it-IT" sz="1700" dirty="0">
                <a:solidFill>
                  <a:schemeClr val="tx2"/>
                </a:solidFill>
              </a:rPr>
              <a:t>COULD BE A POWERFUL TOOL </a:t>
            </a:r>
            <a:r>
              <a:rPr lang="it-IT" sz="1700" b="1" dirty="0">
                <a:solidFill>
                  <a:schemeClr val="tx2"/>
                </a:solidFill>
              </a:rPr>
              <a:t> TO BETTER PLAN THE WORKFORCE AND TO UNDERSTAND THE PERCEPTION OF JOBS IN TERMS OF UPSKILLING AND RESKILLING</a:t>
            </a:r>
            <a:r>
              <a:rPr lang="it-IT" sz="1700" dirty="0"/>
              <a:t>. </a:t>
            </a:r>
          </a:p>
          <a:p>
            <a:endParaRPr lang="it-IT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2"/>
                </a:solidFill>
              </a:rPr>
              <a:t>ANY </a:t>
            </a:r>
            <a:r>
              <a:rPr lang="en-US" sz="1700" b="1" dirty="0">
                <a:solidFill>
                  <a:schemeClr val="tx2"/>
                </a:solidFill>
              </a:rPr>
              <a:t>CHANGE OF SECTOR</a:t>
            </a:r>
            <a:r>
              <a:rPr lang="en-US" sz="1700" dirty="0">
                <a:solidFill>
                  <a:schemeClr val="tx2"/>
                </a:solidFill>
              </a:rPr>
              <a:t>, IF NECESSARY, MUST BE MADE CONVENIENT AND ATTRACTIVE, THE WORKER MUST HAVE THE SAME WAGE THAT HE/SHE HAD IN THE AVIATION INDUSTRY, AND </a:t>
            </a:r>
            <a:r>
              <a:rPr lang="en-US" sz="1700" b="1" dirty="0">
                <a:solidFill>
                  <a:schemeClr val="tx2"/>
                </a:solidFill>
              </a:rPr>
              <a:t>RESKILLING MUST BE ASSURED AND NOT BE DONE AT THE WORKER'S EXPENSE. </a:t>
            </a:r>
          </a:p>
          <a:p>
            <a:endParaRPr lang="en-US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2"/>
                </a:solidFill>
              </a:rPr>
              <a:t>NECESSITY TO BETTER UNDERSTAND THE </a:t>
            </a:r>
            <a:r>
              <a:rPr lang="en-US" sz="1700" b="1" dirty="0">
                <a:solidFill>
                  <a:schemeClr val="tx2"/>
                </a:solidFill>
              </a:rPr>
              <a:t>DISTRIBUTION OF THE EU FUNDING FOR THE AVIATION SECTOR.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tx2"/>
                </a:solidFill>
              </a:rPr>
              <a:t>NECESSITY TO UNDERSTAND </a:t>
            </a:r>
            <a:r>
              <a:rPr lang="en-US" sz="1700" b="1" dirty="0">
                <a:solidFill>
                  <a:schemeClr val="tx2"/>
                </a:solidFill>
              </a:rPr>
              <a:t>HOW COMPANIES REINVEST THEIR PROFITS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700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1" dirty="0">
                <a:solidFill>
                  <a:schemeClr val="tx2"/>
                </a:solidFill>
              </a:rPr>
              <a:t>ANY FUNDING GIVEN SHOULD HAVE A CONDITION APPLIED, </a:t>
            </a:r>
            <a:r>
              <a:rPr lang="en-US" sz="1700" dirty="0">
                <a:solidFill>
                  <a:schemeClr val="tx2"/>
                </a:solidFill>
              </a:rPr>
              <a:t>FOR EXAMPLE </a:t>
            </a:r>
            <a:r>
              <a:rPr lang="en-US" sz="1700" b="1" dirty="0">
                <a:solidFill>
                  <a:schemeClr val="tx2"/>
                </a:solidFill>
              </a:rPr>
              <a:t>TO AVOID SOCIAL DUMPING. </a:t>
            </a:r>
          </a:p>
        </p:txBody>
      </p:sp>
    </p:spTree>
    <p:extLst>
      <p:ext uri="{BB962C8B-B14F-4D97-AF65-F5344CB8AC3E}">
        <p14:creationId xmlns:p14="http://schemas.microsoft.com/office/powerpoint/2010/main" val="75371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4" grpId="0" animBg="1"/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4771D94-6AA8-45F9-5B7D-BC7BDD63620E}"/>
              </a:ext>
            </a:extLst>
          </p:cNvPr>
          <p:cNvSpPr txBox="1"/>
          <p:nvPr/>
        </p:nvSpPr>
        <p:spPr>
          <a:xfrm>
            <a:off x="403275" y="3083207"/>
            <a:ext cx="558487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it-IT" sz="2200" dirty="0">
                <a:solidFill>
                  <a:schemeClr val="tx2"/>
                </a:solidFill>
                <a:latin typeface="Inter" panose="02000503000000020004"/>
              </a:rPr>
              <a:t>JOB SECURITY AND SOCIAL PROTECTION MEASURES: ENSURING WORKERS’ RIGHTS ARE RESPECTED</a:t>
            </a:r>
          </a:p>
          <a:p>
            <a:pPr marL="457200" lvl="0" indent="-457200">
              <a:buFont typeface="+mj-lt"/>
              <a:buAutoNum type="arabicPeriod"/>
            </a:pPr>
            <a:endParaRPr lang="it-IT" sz="2200" dirty="0">
              <a:solidFill>
                <a:schemeClr val="tx2"/>
              </a:solidFill>
              <a:latin typeface="Inter" panose="02000503000000020004"/>
            </a:endParaRPr>
          </a:p>
          <a:p>
            <a:pPr marL="457200" lvl="0" indent="-457200">
              <a:buFont typeface="+mj-lt"/>
              <a:buAutoNum type="arabicPeriod"/>
            </a:pPr>
            <a:endParaRPr lang="en-GB" sz="2200" dirty="0">
              <a:solidFill>
                <a:schemeClr val="tx2"/>
              </a:solidFill>
              <a:latin typeface="Inter" panose="02000503000000020004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t-IT" sz="2200" dirty="0">
                <a:solidFill>
                  <a:schemeClr val="tx2"/>
                </a:solidFill>
                <a:latin typeface="Inter" panose="02000503000000020004"/>
              </a:rPr>
              <a:t> G</a:t>
            </a:r>
            <a:r>
              <a:rPr lang="en-GB" sz="2200" dirty="0">
                <a:solidFill>
                  <a:schemeClr val="tx2"/>
                </a:solidFill>
                <a:latin typeface="Inter" panose="02000503000000020004"/>
              </a:rPr>
              <a:t>ENDER AND INCOME INEQUALITY</a:t>
            </a:r>
          </a:p>
          <a:p>
            <a:pPr marL="457200" lvl="0" indent="-457200">
              <a:buFont typeface="+mj-lt"/>
              <a:buAutoNum type="arabicPeriod"/>
            </a:pPr>
            <a:endParaRPr lang="en-GB" sz="2200" dirty="0">
              <a:solidFill>
                <a:schemeClr val="tx2"/>
              </a:solidFill>
              <a:latin typeface="Inter" panose="02000503000000020004"/>
            </a:endParaRPr>
          </a:p>
          <a:p>
            <a:pPr marL="457200" lvl="0" indent="-457200">
              <a:buFont typeface="+mj-lt"/>
              <a:buAutoNum type="arabicPeriod"/>
            </a:pPr>
            <a:endParaRPr lang="en-GB" sz="2200" dirty="0">
              <a:solidFill>
                <a:schemeClr val="tx2"/>
              </a:solidFill>
              <a:latin typeface="Inter" panose="02000503000000020004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t-IT" sz="2200" dirty="0">
                <a:solidFill>
                  <a:schemeClr val="tx2"/>
                </a:solidFill>
                <a:latin typeface="Inter" panose="02000503000000020004"/>
              </a:rPr>
              <a:t>HEALTH AND SAFETY</a:t>
            </a:r>
            <a:endParaRPr lang="en-GB" sz="2200" dirty="0">
              <a:solidFill>
                <a:schemeClr val="tx2"/>
              </a:solidFill>
              <a:latin typeface="Inter" panose="02000503000000020004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197613C5-E709-C95D-808F-74B733A3A4A9}"/>
              </a:ext>
            </a:extLst>
          </p:cNvPr>
          <p:cNvSpPr/>
          <p:nvPr/>
        </p:nvSpPr>
        <p:spPr>
          <a:xfrm>
            <a:off x="5477023" y="3860257"/>
            <a:ext cx="1237954" cy="9003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F4E0EDF5-5326-EE14-06B3-9115F3B664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526" y="85370"/>
            <a:ext cx="1885071" cy="188507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E3FFE8C-77FF-A251-9A2D-61B23C096D46}"/>
              </a:ext>
            </a:extLst>
          </p:cNvPr>
          <p:cNvSpPr txBox="1"/>
          <p:nvPr/>
        </p:nvSpPr>
        <p:spPr>
          <a:xfrm>
            <a:off x="7174523" y="2221433"/>
            <a:ext cx="47220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tx2"/>
                </a:solidFill>
                <a:latin typeface="Inter" panose="02000503000000020004"/>
              </a:rPr>
              <a:t>MAIN POINTS EMERGED</a:t>
            </a:r>
            <a:r>
              <a:rPr lang="it-IT" sz="3200" dirty="0">
                <a:solidFill>
                  <a:schemeClr val="tx2"/>
                </a:solidFill>
                <a:latin typeface="Inter" panose="02000503000000020004"/>
              </a:rPr>
              <a:t>: </a:t>
            </a:r>
          </a:p>
          <a:p>
            <a:endParaRPr lang="it-IT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79DC37-8504-296A-27C6-5CFCFAD2A550}"/>
              </a:ext>
            </a:extLst>
          </p:cNvPr>
          <p:cNvSpPr txBox="1"/>
          <p:nvPr/>
        </p:nvSpPr>
        <p:spPr>
          <a:xfrm>
            <a:off x="403275" y="2221433"/>
            <a:ext cx="5800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tx2"/>
                </a:solidFill>
                <a:latin typeface="Inter" panose="02000503000000020004"/>
              </a:rPr>
              <a:t>WORKING CONDITIONS</a:t>
            </a:r>
            <a:endParaRPr lang="en-GB" sz="3200" b="1" dirty="0">
              <a:solidFill>
                <a:schemeClr val="tx2"/>
              </a:solidFill>
              <a:latin typeface="Inter" panose="02000503000000020004"/>
            </a:endParaRPr>
          </a:p>
          <a:p>
            <a:pPr algn="ctr"/>
            <a:endParaRPr lang="it-IT" sz="3200" b="1" dirty="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A710AD-126C-D478-45B8-37AD8226E7C9}"/>
              </a:ext>
            </a:extLst>
          </p:cNvPr>
          <p:cNvSpPr txBox="1"/>
          <p:nvPr/>
        </p:nvSpPr>
        <p:spPr>
          <a:xfrm>
            <a:off x="7174523" y="3334199"/>
            <a:ext cx="44735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>
                <a:solidFill>
                  <a:schemeClr val="tx2"/>
                </a:solidFill>
              </a:rPr>
              <a:t>There </a:t>
            </a:r>
            <a:r>
              <a:rPr lang="it-IT" dirty="0" err="1">
                <a:solidFill>
                  <a:schemeClr val="tx2"/>
                </a:solidFill>
              </a:rPr>
              <a:t>is</a:t>
            </a:r>
            <a:r>
              <a:rPr lang="it-IT" dirty="0">
                <a:solidFill>
                  <a:schemeClr val="tx2"/>
                </a:solidFill>
              </a:rPr>
              <a:t> a strong </a:t>
            </a:r>
            <a:r>
              <a:rPr lang="it-IT" dirty="0" err="1">
                <a:solidFill>
                  <a:schemeClr val="tx2"/>
                </a:solidFill>
              </a:rPr>
              <a:t>need</a:t>
            </a:r>
            <a:r>
              <a:rPr lang="it-IT" dirty="0">
                <a:solidFill>
                  <a:schemeClr val="tx2"/>
                </a:solidFill>
              </a:rPr>
              <a:t> to </a:t>
            </a:r>
            <a:r>
              <a:rPr lang="it-IT" dirty="0" err="1">
                <a:solidFill>
                  <a:schemeClr val="tx2"/>
                </a:solidFill>
              </a:rPr>
              <a:t>give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space</a:t>
            </a:r>
            <a:r>
              <a:rPr lang="it-IT" dirty="0">
                <a:solidFill>
                  <a:schemeClr val="tx2"/>
                </a:solidFill>
              </a:rPr>
              <a:t> to the workers’ opinions</a:t>
            </a:r>
          </a:p>
          <a:p>
            <a:pPr marL="342900" indent="-342900">
              <a:buFont typeface="+mj-lt"/>
              <a:buAutoNum type="arabicPeriod"/>
            </a:pPr>
            <a:endParaRPr lang="it-IT" dirty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dirty="0" err="1">
                <a:solidFill>
                  <a:schemeClr val="tx2"/>
                </a:solidFill>
              </a:rPr>
              <a:t>Bad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conditions</a:t>
            </a:r>
            <a:r>
              <a:rPr lang="it-IT" dirty="0">
                <a:solidFill>
                  <a:schemeClr val="tx2"/>
                </a:solidFill>
              </a:rPr>
              <a:t> for women in the </a:t>
            </a:r>
            <a:r>
              <a:rPr lang="it-IT" dirty="0" err="1">
                <a:solidFill>
                  <a:schemeClr val="tx2"/>
                </a:solidFill>
              </a:rPr>
              <a:t>transport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sector</a:t>
            </a:r>
            <a:r>
              <a:rPr lang="it-IT" dirty="0">
                <a:solidFill>
                  <a:schemeClr val="tx2"/>
                </a:solidFill>
              </a:rPr>
              <a:t> in general </a:t>
            </a:r>
          </a:p>
          <a:p>
            <a:pPr marL="342900" indent="-342900">
              <a:buFont typeface="+mj-lt"/>
              <a:buAutoNum type="arabicPeriod"/>
            </a:pPr>
            <a:endParaRPr lang="it-IT" dirty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dirty="0">
                <a:solidFill>
                  <a:schemeClr val="tx2"/>
                </a:solidFill>
              </a:rPr>
              <a:t>Air </a:t>
            </a:r>
            <a:r>
              <a:rPr lang="it-IT" dirty="0" err="1">
                <a:solidFill>
                  <a:schemeClr val="tx2"/>
                </a:solidFill>
              </a:rPr>
              <a:t>cabin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quality</a:t>
            </a:r>
            <a:r>
              <a:rPr lang="it-IT" dirty="0">
                <a:solidFill>
                  <a:schemeClr val="tx2"/>
                </a:solidFill>
              </a:rPr>
              <a:t> </a:t>
            </a:r>
            <a:r>
              <a:rPr lang="it-IT" dirty="0" err="1">
                <a:solidFill>
                  <a:schemeClr val="tx2"/>
                </a:solidFill>
              </a:rPr>
              <a:t>issue</a:t>
            </a:r>
            <a:r>
              <a:rPr lang="it-IT" dirty="0">
                <a:solidFill>
                  <a:schemeClr val="tx2"/>
                </a:solidFill>
              </a:rPr>
              <a:t>, </a:t>
            </a:r>
            <a:r>
              <a:rPr lang="it-IT" dirty="0" err="1">
                <a:solidFill>
                  <a:schemeClr val="tx2"/>
                </a:solidFill>
              </a:rPr>
              <a:t>dangerous</a:t>
            </a:r>
            <a:r>
              <a:rPr lang="it-IT" dirty="0">
                <a:solidFill>
                  <a:schemeClr val="tx2"/>
                </a:solidFill>
              </a:rPr>
              <a:t> for the health of </a:t>
            </a:r>
            <a:r>
              <a:rPr lang="it-IT" dirty="0" err="1">
                <a:solidFill>
                  <a:schemeClr val="tx2"/>
                </a:solidFill>
              </a:rPr>
              <a:t>employees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E43CE15-EB50-BE86-DBE6-05BBEA866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498" y="3822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Inter" panose="02000503000000020004"/>
              </a:rPr>
              <a:t>PROMOTING A JUST TRANSITION </a:t>
            </a:r>
            <a:endParaRPr lang="it-IT" b="1" dirty="0">
              <a:solidFill>
                <a:schemeClr val="tx2"/>
              </a:solidFill>
              <a:latin typeface="Inter" panose="0200050300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415936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4" grpId="0"/>
      <p:bldP spid="16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16BB4B5-20EF-4B09-8355-053C96778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072" y="1077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Inter" panose="02000503000000020004"/>
              </a:rPr>
              <a:t>PROMOTING A JUST TRANSITION </a:t>
            </a:r>
            <a:endParaRPr lang="it-IT" b="1" dirty="0">
              <a:solidFill>
                <a:schemeClr val="tx2"/>
              </a:solidFill>
              <a:latin typeface="Inter" panose="02000503000000020004"/>
            </a:endParaRPr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67C377E1-9977-205A-4E99-A28CF426D8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550" y="102534"/>
            <a:ext cx="1885071" cy="188507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0E1918D-C4F6-6174-8E61-04C384E0768B}"/>
              </a:ext>
            </a:extLst>
          </p:cNvPr>
          <p:cNvSpPr txBox="1"/>
          <p:nvPr/>
        </p:nvSpPr>
        <p:spPr>
          <a:xfrm>
            <a:off x="0" y="1409309"/>
            <a:ext cx="9372600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tx2"/>
                </a:solidFill>
              </a:rPr>
              <a:t>WORKING CONDITIONS – FIRST RECOMMENDATIONS</a:t>
            </a:r>
          </a:p>
        </p:txBody>
      </p:sp>
      <p:sp>
        <p:nvSpPr>
          <p:cNvPr id="44" name="Arrow: Curved Right 43">
            <a:extLst>
              <a:ext uri="{FF2B5EF4-FFF2-40B4-BE49-F238E27FC236}">
                <a16:creationId xmlns:a16="http://schemas.microsoft.com/office/drawing/2014/main" id="{EC7BED5E-222D-A098-D16E-F7531666A303}"/>
              </a:ext>
            </a:extLst>
          </p:cNvPr>
          <p:cNvSpPr/>
          <p:nvPr/>
        </p:nvSpPr>
        <p:spPr>
          <a:xfrm>
            <a:off x="308172" y="2109132"/>
            <a:ext cx="1134866" cy="13198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AE74C57-BB5E-16C4-59B5-647F94D3ED51}"/>
              </a:ext>
            </a:extLst>
          </p:cNvPr>
          <p:cNvSpPr txBox="1"/>
          <p:nvPr/>
        </p:nvSpPr>
        <p:spPr>
          <a:xfrm>
            <a:off x="1736078" y="2109132"/>
            <a:ext cx="83455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2"/>
                </a:solidFill>
              </a:rPr>
              <a:t>WORKERS</a:t>
            </a:r>
            <a:r>
              <a:rPr lang="it-IT" dirty="0">
                <a:solidFill>
                  <a:schemeClr val="tx2"/>
                </a:solidFill>
              </a:rPr>
              <a:t> SHOULD BE ABLE TO IMPLEMENT </a:t>
            </a:r>
            <a:r>
              <a:rPr lang="it-IT" b="1" dirty="0">
                <a:solidFill>
                  <a:schemeClr val="tx2"/>
                </a:solidFill>
              </a:rPr>
              <a:t>A CONSTRUCTIVE DIALOGUE WITH TRADE UNIONS</a:t>
            </a:r>
            <a:r>
              <a:rPr lang="it-IT" dirty="0">
                <a:solidFill>
                  <a:schemeClr val="tx2"/>
                </a:solidFill>
              </a:rPr>
              <a:t> IN ORDER TO EXCHANGE POSSIBLE OPINIONS. </a:t>
            </a:r>
            <a:r>
              <a:rPr lang="it-IT" b="1" dirty="0">
                <a:solidFill>
                  <a:schemeClr val="tx2"/>
                </a:solidFill>
              </a:rPr>
              <a:t>SOCIAL DIALOGUE </a:t>
            </a:r>
            <a:r>
              <a:rPr lang="it-IT" dirty="0">
                <a:solidFill>
                  <a:schemeClr val="tx2"/>
                </a:solidFill>
              </a:rPr>
              <a:t>IS VITAL FOR EMPLOYERS. 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A </a:t>
            </a:r>
            <a:r>
              <a:rPr lang="it-IT" b="1" dirty="0">
                <a:solidFill>
                  <a:schemeClr val="tx2"/>
                </a:solidFill>
              </a:rPr>
              <a:t>SOCIAL POLICY </a:t>
            </a:r>
            <a:r>
              <a:rPr lang="it-IT" dirty="0">
                <a:solidFill>
                  <a:schemeClr val="tx2"/>
                </a:solidFill>
              </a:rPr>
              <a:t>IS ALSO STRONGLY NEEDED AT A EUROPEAN LEVEL.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STRONG </a:t>
            </a:r>
            <a:r>
              <a:rPr lang="en-US" b="1" dirty="0">
                <a:solidFill>
                  <a:schemeClr val="tx2"/>
                </a:solidFill>
              </a:rPr>
              <a:t>NEED TO SPREAD INFORMATION </a:t>
            </a:r>
            <a:r>
              <a:rPr lang="en-US" dirty="0">
                <a:solidFill>
                  <a:schemeClr val="tx2"/>
                </a:solidFill>
              </a:rPr>
              <a:t>ON THE </a:t>
            </a:r>
            <a:r>
              <a:rPr lang="en-US" b="1" dirty="0">
                <a:solidFill>
                  <a:schemeClr val="tx2"/>
                </a:solidFill>
              </a:rPr>
              <a:t>IMPORTANCE OF GENDER AND WAGE EQUALITY.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NECESSITY TO PROMOTE A BETTER </a:t>
            </a:r>
            <a:r>
              <a:rPr lang="en-US" b="1" dirty="0">
                <a:solidFill>
                  <a:schemeClr val="tx2"/>
                </a:solidFill>
              </a:rPr>
              <a:t>WORK-LIFE BALANCE.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2"/>
                </a:solidFill>
              </a:rPr>
              <a:t>NEED FOR PENALTIES </a:t>
            </a:r>
            <a:r>
              <a:rPr lang="it-IT" dirty="0">
                <a:solidFill>
                  <a:schemeClr val="tx2"/>
                </a:solidFill>
              </a:rPr>
              <a:t>APPLIED WHEN </a:t>
            </a:r>
            <a:r>
              <a:rPr lang="it-IT" b="1" dirty="0">
                <a:solidFill>
                  <a:schemeClr val="tx2"/>
                </a:solidFill>
              </a:rPr>
              <a:t>HEALTH AND SAFETY STANDARDS ARE NOT RESPECTED. </a:t>
            </a:r>
          </a:p>
          <a:p>
            <a:endParaRPr lang="it-IT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NEED TO </a:t>
            </a:r>
            <a:r>
              <a:rPr lang="it-IT" b="1" dirty="0">
                <a:solidFill>
                  <a:schemeClr val="tx2"/>
                </a:solidFill>
              </a:rPr>
              <a:t>REINFORCE THE LEGISLATION REGARDING THE HEALTH AND SAFETY STANDARDS </a:t>
            </a:r>
            <a:r>
              <a:rPr lang="it-IT" dirty="0">
                <a:solidFill>
                  <a:schemeClr val="tx2"/>
                </a:solidFill>
              </a:rPr>
              <a:t>FOR THE </a:t>
            </a:r>
            <a:r>
              <a:rPr lang="it-IT" b="1" dirty="0">
                <a:solidFill>
                  <a:schemeClr val="tx2"/>
                </a:solidFill>
              </a:rPr>
              <a:t>«AIR QUALITY IN THE CABIN» </a:t>
            </a:r>
            <a:r>
              <a:rPr lang="it-IT" dirty="0">
                <a:solidFill>
                  <a:schemeClr val="tx2"/>
                </a:solidFill>
              </a:rPr>
              <a:t>TOPIC. 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79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4" grpId="0" animBg="1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B1174B93-1136-5304-E656-94324438CBF7}"/>
              </a:ext>
            </a:extLst>
          </p:cNvPr>
          <p:cNvSpPr txBox="1"/>
          <p:nvPr/>
        </p:nvSpPr>
        <p:spPr>
          <a:xfrm>
            <a:off x="522641" y="287600"/>
            <a:ext cx="8355982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3200" b="1" dirty="0">
                <a:solidFill>
                  <a:srgbClr val="2D4A57"/>
                </a:solidFill>
                <a:latin typeface="Inter" panose="02000503000000020004" pitchFamily="2" charset="0"/>
              </a:rPr>
              <a:t>AGENDA OF TODAY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763CAC1C-EDF6-BE9F-50FD-415B7E76BE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580996"/>
              </p:ext>
            </p:extLst>
          </p:nvPr>
        </p:nvGraphicFramePr>
        <p:xfrm>
          <a:off x="2210113" y="1246011"/>
          <a:ext cx="7771773" cy="5288307"/>
        </p:xfrm>
        <a:graphic>
          <a:graphicData uri="http://schemas.openxmlformats.org/drawingml/2006/table">
            <a:tbl>
              <a:tblPr/>
              <a:tblGrid>
                <a:gridCol w="2331907">
                  <a:extLst>
                    <a:ext uri="{9D8B030D-6E8A-4147-A177-3AD203B41FA5}">
                      <a16:colId xmlns:a16="http://schemas.microsoft.com/office/drawing/2014/main" val="4283265477"/>
                    </a:ext>
                  </a:extLst>
                </a:gridCol>
                <a:gridCol w="5439866">
                  <a:extLst>
                    <a:ext uri="{9D8B030D-6E8A-4147-A177-3AD203B41FA5}">
                      <a16:colId xmlns:a16="http://schemas.microsoft.com/office/drawing/2014/main" val="73277270"/>
                    </a:ext>
                  </a:extLst>
                </a:gridCol>
              </a:tblGrid>
              <a:tr h="431846">
                <a:tc>
                  <a:txBody>
                    <a:bodyPr/>
                    <a:lstStyle/>
                    <a:p>
                      <a:pPr fontAlgn="ctr"/>
                      <a:endParaRPr lang="en-GB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en-GB" sz="1400" b="1" i="0" dirty="0">
                          <a:effectLst/>
                          <a:latin typeface="Calibri Light" panose="020F0302020204030204" pitchFamily="34" charset="0"/>
                        </a:rPr>
                        <a:t>TIME</a:t>
                      </a:r>
                      <a:r>
                        <a:rPr lang="en-GB" sz="1400" b="0" i="0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n-GB" sz="1400" b="0" i="0" dirty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>
                        <a:effectLst/>
                      </a:endParaRPr>
                    </a:p>
                    <a:p>
                      <a:pPr algn="ctr" rtl="0" fontAlgn="base"/>
                      <a:r>
                        <a:rPr lang="en-GB" sz="1400" b="1" i="0">
                          <a:effectLst/>
                          <a:latin typeface="Calibri Light" panose="020F0302020204030204" pitchFamily="34" charset="0"/>
                        </a:rPr>
                        <a:t>TOPIC</a:t>
                      </a:r>
                      <a:r>
                        <a:rPr lang="en-GB" sz="1400" b="0" i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n-GB" sz="1400" b="0" i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1549"/>
                  </a:ext>
                </a:extLst>
              </a:tr>
              <a:tr h="431846">
                <a:tc>
                  <a:txBody>
                    <a:bodyPr/>
                    <a:lstStyle/>
                    <a:p>
                      <a:pPr fontAlgn="ctr"/>
                      <a:endParaRPr lang="en-GB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 dirty="0">
                          <a:effectLst/>
                          <a:latin typeface="Calibri" panose="020F0502020204030204" pitchFamily="34" charset="0"/>
                        </a:rPr>
                        <a:t>9.30 – 9.40 </a:t>
                      </a:r>
                      <a:endParaRPr lang="en-GB" sz="1400" b="0" i="0" dirty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GB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 dirty="0">
                          <a:effectLst/>
                          <a:latin typeface="Calibri" panose="020F0502020204030204" pitchFamily="34" charset="0"/>
                        </a:rPr>
                        <a:t>Welcome remarks </a:t>
                      </a:r>
                      <a:endParaRPr lang="en-GB" sz="1400" b="0" i="0" dirty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599594"/>
                  </a:ext>
                </a:extLst>
              </a:tr>
              <a:tr h="431846">
                <a:tc>
                  <a:txBody>
                    <a:bodyPr/>
                    <a:lstStyle/>
                    <a:p>
                      <a:pPr fontAlgn="ctr"/>
                      <a:endParaRPr lang="en-GB" sz="1400"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9.40 – 10.00 </a:t>
                      </a:r>
                      <a:endParaRPr lang="en-GB" sz="1400" b="0" i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GB" sz="1400"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Project presentation and in depth results </a:t>
                      </a:r>
                      <a:endParaRPr lang="en-GB" sz="1400" b="0" i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120572"/>
                  </a:ext>
                </a:extLst>
              </a:tr>
              <a:tr h="964277">
                <a:tc>
                  <a:txBody>
                    <a:bodyPr/>
                    <a:lstStyle/>
                    <a:p>
                      <a:pPr fontAlgn="ctr"/>
                      <a:endParaRPr lang="en-GB" sz="1400"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10.00 – 10.45 </a:t>
                      </a:r>
                      <a:endParaRPr lang="en-GB" sz="1400" b="0" i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GB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 u="sng" dirty="0">
                          <a:effectLst/>
                          <a:latin typeface="Calibri" panose="020F0502020204030204" pitchFamily="34" charset="0"/>
                        </a:rPr>
                        <a:t>Panel 1</a:t>
                      </a:r>
                      <a:r>
                        <a:rPr lang="en-GB" sz="14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4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 dirty="0">
                          <a:effectLst/>
                          <a:latin typeface="Calibri" panose="020F0502020204030204" pitchFamily="34" charset="0"/>
                        </a:rPr>
                        <a:t>Alternative aviation fuels: overcoming the challenges - perspectives from stakeholders </a:t>
                      </a:r>
                      <a:endParaRPr lang="en-GB" sz="1400" b="0" i="0" dirty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173778"/>
                  </a:ext>
                </a:extLst>
              </a:tr>
              <a:tr h="456712">
                <a:tc>
                  <a:txBody>
                    <a:bodyPr/>
                    <a:lstStyle/>
                    <a:p>
                      <a:pPr fontAlgn="ctr"/>
                      <a:endParaRPr lang="en-GB" sz="1400"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10.45 – 11.00 </a:t>
                      </a:r>
                      <a:endParaRPr lang="en-GB" sz="1400" b="0" i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GB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 dirty="0" err="1">
                          <a:effectLst/>
                          <a:latin typeface="Calibri" panose="020F0502020204030204" pitchFamily="34" charset="0"/>
                        </a:rPr>
                        <a:t>Q&amp;a</a:t>
                      </a:r>
                      <a:r>
                        <a:rPr lang="en-GB" sz="1400" b="0" i="0" dirty="0">
                          <a:effectLst/>
                          <a:latin typeface="Calibri" panose="020F0502020204030204" pitchFamily="34" charset="0"/>
                        </a:rPr>
                        <a:t> session and discussion </a:t>
                      </a:r>
                      <a:endParaRPr lang="en-GB" sz="1400" b="0" i="0" dirty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0965316"/>
                  </a:ext>
                </a:extLst>
              </a:tr>
              <a:tr h="431846">
                <a:tc>
                  <a:txBody>
                    <a:bodyPr/>
                    <a:lstStyle/>
                    <a:p>
                      <a:pPr fontAlgn="ctr"/>
                      <a:endParaRPr lang="en-GB" sz="1400"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11.00 – 11.15 </a:t>
                      </a:r>
                      <a:endParaRPr lang="en-GB" sz="1400" b="0" i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GB" sz="1400"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Break </a:t>
                      </a:r>
                      <a:endParaRPr lang="en-GB" sz="1400" b="0" i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460317"/>
                  </a:ext>
                </a:extLst>
              </a:tr>
              <a:tr h="1016922">
                <a:tc>
                  <a:txBody>
                    <a:bodyPr/>
                    <a:lstStyle/>
                    <a:p>
                      <a:pPr fontAlgn="ctr"/>
                      <a:endParaRPr lang="en-GB" sz="1400"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11.15 – 12.00 </a:t>
                      </a:r>
                      <a:endParaRPr lang="en-GB" sz="1400" b="0" i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GB" sz="1400"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 u="sng">
                          <a:effectLst/>
                          <a:latin typeface="Calibri" panose="020F0502020204030204" pitchFamily="34" charset="0"/>
                        </a:rPr>
                        <a:t>Panel 2</a:t>
                      </a:r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400" b="0" i="0"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The impact of the green transition on workers in the aviation sector: skills needs, attractiveness of the sector and changes to working conditions </a:t>
                      </a:r>
                      <a:endParaRPr lang="en-GB" sz="1400" b="0" i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529239"/>
                  </a:ext>
                </a:extLst>
              </a:tr>
              <a:tr h="456712">
                <a:tc>
                  <a:txBody>
                    <a:bodyPr/>
                    <a:lstStyle/>
                    <a:p>
                      <a:pPr fontAlgn="ctr"/>
                      <a:endParaRPr lang="en-GB" sz="1400"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12.00 – 12.15 </a:t>
                      </a:r>
                      <a:endParaRPr lang="en-GB" sz="1400" b="0" i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GB" sz="1400"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Q&amp;a session and discussion </a:t>
                      </a:r>
                      <a:endParaRPr lang="en-GB" sz="1400" b="0" i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3696073"/>
                  </a:ext>
                </a:extLst>
              </a:tr>
              <a:tr h="431846">
                <a:tc>
                  <a:txBody>
                    <a:bodyPr/>
                    <a:lstStyle/>
                    <a:p>
                      <a:pPr fontAlgn="ctr"/>
                      <a:endParaRPr lang="en-GB" sz="1400"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12.15 – 12.30 </a:t>
                      </a:r>
                      <a:endParaRPr lang="en-GB" sz="1400" b="0" i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GB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 dirty="0">
                          <a:effectLst/>
                          <a:latin typeface="Calibri" panose="020F0502020204030204" pitchFamily="34" charset="0"/>
                        </a:rPr>
                        <a:t>Closing remarks, wrap up and next steps </a:t>
                      </a:r>
                      <a:endParaRPr lang="en-GB" sz="1400" b="0" i="0" dirty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818728"/>
                  </a:ext>
                </a:extLst>
              </a:tr>
            </a:tbl>
          </a:graphicData>
        </a:graphic>
      </p:graphicFrame>
      <p:sp>
        <p:nvSpPr>
          <p:cNvPr id="11" name="Arrow: Right 8">
            <a:extLst>
              <a:ext uri="{FF2B5EF4-FFF2-40B4-BE49-F238E27FC236}">
                <a16:creationId xmlns:a16="http://schemas.microsoft.com/office/drawing/2014/main" id="{441FFB51-3AAF-ECBA-305D-D33EC2E9DB1F}"/>
              </a:ext>
            </a:extLst>
          </p:cNvPr>
          <p:cNvSpPr/>
          <p:nvPr/>
        </p:nvSpPr>
        <p:spPr>
          <a:xfrm>
            <a:off x="1034865" y="2199442"/>
            <a:ext cx="973817" cy="438828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277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F12C77-A801-48F0-2C90-C7B0E157F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2398426"/>
            <a:ext cx="12192000" cy="250335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it-IT" dirty="0"/>
          </a:p>
          <a:p>
            <a:endParaRPr lang="it-IT" dirty="0"/>
          </a:p>
        </p:txBody>
      </p:sp>
      <p:pic>
        <p:nvPicPr>
          <p:cNvPr id="16" name="Immagine 1" descr="signature_1348126798">
            <a:extLst>
              <a:ext uri="{FF2B5EF4-FFF2-40B4-BE49-F238E27FC236}">
                <a16:creationId xmlns:a16="http://schemas.microsoft.com/office/drawing/2014/main" id="{01C6C323-4B17-2B59-C096-D42DD6F73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2407" y="6326612"/>
            <a:ext cx="1722109" cy="457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1C717DCF-8522-9CFE-A922-8D20B90F8722}"/>
              </a:ext>
            </a:extLst>
          </p:cNvPr>
          <p:cNvSpPr txBox="1"/>
          <p:nvPr/>
        </p:nvSpPr>
        <p:spPr>
          <a:xfrm>
            <a:off x="2708463" y="2988385"/>
            <a:ext cx="67750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chemeClr val="tx2"/>
                </a:solidFill>
                <a:latin typeface="Inter" panose="02000503000000020004"/>
              </a:rPr>
              <a:t>PROJECT PRESENTATION AND IN-DEPTH RESULTS</a:t>
            </a:r>
          </a:p>
        </p:txBody>
      </p:sp>
    </p:spTree>
    <p:extLst>
      <p:ext uri="{BB962C8B-B14F-4D97-AF65-F5344CB8AC3E}">
        <p14:creationId xmlns:p14="http://schemas.microsoft.com/office/powerpoint/2010/main" val="1519982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3DAB721F-0FED-86C6-0DFA-34D11EFEBCA3}"/>
              </a:ext>
            </a:extLst>
          </p:cNvPr>
          <p:cNvSpPr txBox="1"/>
          <p:nvPr/>
        </p:nvSpPr>
        <p:spPr>
          <a:xfrm>
            <a:off x="687782" y="2206191"/>
            <a:ext cx="10999943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GB" sz="2000" dirty="0">
              <a:solidFill>
                <a:srgbClr val="2D4A57"/>
              </a:solidFill>
              <a:latin typeface="Inter" panose="02000503000000020004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b="1" dirty="0">
                <a:solidFill>
                  <a:srgbClr val="2D4A57"/>
                </a:solidFill>
                <a:latin typeface="Inter" panose="02000503000000020004" pitchFamily="2" charset="0"/>
              </a:rPr>
              <a:t>Launch event</a:t>
            </a:r>
            <a:endParaRPr lang="en-GB" dirty="0">
              <a:solidFill>
                <a:srgbClr val="2D4A57"/>
              </a:solidFill>
              <a:latin typeface="Inter" panose="02000503000000020004" pitchFamily="2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b="1" dirty="0">
              <a:solidFill>
                <a:srgbClr val="2D4A57"/>
              </a:solidFill>
              <a:latin typeface="Inter" panose="02000503000000020004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b="1" dirty="0">
                <a:solidFill>
                  <a:srgbClr val="2D4A57"/>
                </a:solidFill>
                <a:latin typeface="Inter" panose="02000503000000020004" pitchFamily="2" charset="0"/>
              </a:rPr>
              <a:t>Research activity</a:t>
            </a:r>
            <a:r>
              <a:rPr lang="en-GB" dirty="0">
                <a:solidFill>
                  <a:srgbClr val="2D4A57"/>
                </a:solidFill>
                <a:latin typeface="Inter" panose="02000503000000020004" pitchFamily="2" charset="0"/>
              </a:rPr>
              <a:t>: mapping the impact on employment, skills and working conditions for building a Just Transition for mobility</a:t>
            </a:r>
          </a:p>
          <a:p>
            <a:pPr marL="457200" indent="-457200">
              <a:buFont typeface="+mj-lt"/>
              <a:buAutoNum type="arabicPeriod"/>
            </a:pPr>
            <a:endParaRPr lang="en-GB" dirty="0">
              <a:solidFill>
                <a:srgbClr val="2D4A57"/>
              </a:solidFill>
              <a:latin typeface="Inter" panose="02000503000000020004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b="1" dirty="0">
                <a:solidFill>
                  <a:srgbClr val="2D4A57"/>
                </a:solidFill>
                <a:latin typeface="Inter" panose="02000503000000020004" pitchFamily="2" charset="0"/>
              </a:rPr>
              <a:t>Validation</a:t>
            </a:r>
            <a:r>
              <a:rPr lang="en-GB" dirty="0">
                <a:solidFill>
                  <a:srgbClr val="2D4A57"/>
                </a:solidFill>
                <a:latin typeface="Inter" panose="02000503000000020004" pitchFamily="2" charset="0"/>
              </a:rPr>
              <a:t>, collection of evidence and reality-checking through </a:t>
            </a:r>
            <a:r>
              <a:rPr lang="en-GB" b="1" dirty="0">
                <a:solidFill>
                  <a:srgbClr val="2D4A57"/>
                </a:solidFill>
                <a:latin typeface="Inter" panose="02000503000000020004" pitchFamily="2" charset="0"/>
              </a:rPr>
              <a:t>workshops/roundtable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D4A57"/>
                </a:solidFill>
                <a:latin typeface="Inter" panose="02000503000000020004" pitchFamily="2" charset="0"/>
              </a:rPr>
              <a:t>First workshop (done 31 January 2023) </a:t>
            </a:r>
            <a:r>
              <a:rPr lang="en-GB" dirty="0">
                <a:solidFill>
                  <a:srgbClr val="2D4A57"/>
                </a:solidFill>
                <a:latin typeface="Inter" panose="02000503000000020004" pitchFamily="2" charset="0"/>
                <a:sym typeface="Wingdings" panose="05000000000000000000" pitchFamily="2" charset="2"/>
              </a:rPr>
              <a:t></a:t>
            </a:r>
            <a:r>
              <a:rPr lang="en-GB" dirty="0">
                <a:solidFill>
                  <a:srgbClr val="2D4A57"/>
                </a:solidFill>
                <a:latin typeface="Inter" panose="02000503000000020004" pitchFamily="2" charset="0"/>
              </a:rPr>
              <a:t> discussion on what Just Transition means for Aviation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D4A57"/>
                </a:solidFill>
                <a:latin typeface="Inter" panose="02000503000000020004" pitchFamily="2" charset="0"/>
              </a:rPr>
              <a:t>Second workshop (present) </a:t>
            </a:r>
            <a:r>
              <a:rPr lang="en-GB" dirty="0">
                <a:solidFill>
                  <a:srgbClr val="2D4A57"/>
                </a:solidFill>
                <a:latin typeface="Inter" panose="02000503000000020004" pitchFamily="2" charset="0"/>
                <a:sym typeface="Wingdings" panose="05000000000000000000" pitchFamily="2" charset="2"/>
              </a:rPr>
              <a:t> presentation of in-depth results and collection of sectoral expertise</a:t>
            </a:r>
            <a:endParaRPr lang="en-GB" dirty="0">
              <a:solidFill>
                <a:srgbClr val="2D4A57"/>
              </a:solidFill>
              <a:latin typeface="Inter" panose="02000503000000020004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2D4A57"/>
              </a:solidFill>
              <a:latin typeface="Inter" panose="02000503000000020004" pitchFamily="2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b="1" dirty="0">
              <a:solidFill>
                <a:srgbClr val="2D4A57"/>
              </a:solidFill>
              <a:latin typeface="Inter" panose="02000503000000020004" pitchFamily="2" charset="0"/>
            </a:endParaRPr>
          </a:p>
          <a:p>
            <a:r>
              <a:rPr lang="en-GB" b="1" dirty="0">
                <a:solidFill>
                  <a:srgbClr val="2D4A57"/>
                </a:solidFill>
                <a:latin typeface="Inter" panose="02000503000000020004" pitchFamily="2" charset="0"/>
              </a:rPr>
              <a:t>4.    Final conference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1174B93-1136-5304-E656-94324438CBF7}"/>
              </a:ext>
            </a:extLst>
          </p:cNvPr>
          <p:cNvSpPr txBox="1"/>
          <p:nvPr/>
        </p:nvSpPr>
        <p:spPr>
          <a:xfrm>
            <a:off x="537631" y="388795"/>
            <a:ext cx="8355982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3200" b="1" dirty="0">
                <a:solidFill>
                  <a:srgbClr val="2D4A57"/>
                </a:solidFill>
                <a:latin typeface="Inter" panose="02000503000000020004" pitchFamily="2" charset="0"/>
              </a:rPr>
              <a:t>PROJECT DEVELOPMENT - KEY STEPS</a:t>
            </a:r>
            <a:endParaRPr lang="en-GB" sz="3200" b="1" dirty="0">
              <a:solidFill>
                <a:srgbClr val="2D4A57"/>
              </a:solidFill>
              <a:latin typeface="Inter" panose="02000503000000020004" pitchFamily="2" charset="0"/>
            </a:endParaRPr>
          </a:p>
        </p:txBody>
      </p:sp>
      <p:cxnSp>
        <p:nvCxnSpPr>
          <p:cNvPr id="7" name="Connettore 1 2">
            <a:extLst>
              <a:ext uri="{FF2B5EF4-FFF2-40B4-BE49-F238E27FC236}">
                <a16:creationId xmlns:a16="http://schemas.microsoft.com/office/drawing/2014/main" id="{2778983B-57FB-B4DA-1630-53E7A087C4D5}"/>
              </a:ext>
            </a:extLst>
          </p:cNvPr>
          <p:cNvCxnSpPr/>
          <p:nvPr/>
        </p:nvCxnSpPr>
        <p:spPr>
          <a:xfrm>
            <a:off x="0" y="1749287"/>
            <a:ext cx="12192000" cy="0"/>
          </a:xfrm>
          <a:prstGeom prst="line">
            <a:avLst/>
          </a:prstGeom>
          <a:ln w="9525">
            <a:solidFill>
              <a:srgbClr val="2D4A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1" descr="signature_1348126798">
            <a:extLst>
              <a:ext uri="{FF2B5EF4-FFF2-40B4-BE49-F238E27FC236}">
                <a16:creationId xmlns:a16="http://schemas.microsoft.com/office/drawing/2014/main" id="{6084C00C-DB79-94F5-D234-F5D330A57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084" y="6190938"/>
            <a:ext cx="1722109" cy="457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B2BA1801-513A-B0CD-9A8F-A2E60CA446D9}"/>
              </a:ext>
            </a:extLst>
          </p:cNvPr>
          <p:cNvCxnSpPr/>
          <p:nvPr/>
        </p:nvCxnSpPr>
        <p:spPr>
          <a:xfrm>
            <a:off x="335513" y="4616970"/>
            <a:ext cx="70453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33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ccia a pentagono 3">
            <a:extLst>
              <a:ext uri="{FF2B5EF4-FFF2-40B4-BE49-F238E27FC236}">
                <a16:creationId xmlns:a16="http://schemas.microsoft.com/office/drawing/2014/main" id="{CC178208-D9B9-94A8-E68A-2BB5B9F54D90}"/>
              </a:ext>
            </a:extLst>
          </p:cNvPr>
          <p:cNvSpPr/>
          <p:nvPr/>
        </p:nvSpPr>
        <p:spPr>
          <a:xfrm>
            <a:off x="214572" y="2092711"/>
            <a:ext cx="11789330" cy="962660"/>
          </a:xfrm>
          <a:prstGeom prst="homePlate">
            <a:avLst>
              <a:gd name="adj" fmla="val 2177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0"/>
            <a:r>
              <a:rPr lang="it-IT"/>
              <a:t>EMPLOYMENT</a:t>
            </a:r>
          </a:p>
        </p:txBody>
      </p:sp>
      <p:sp>
        <p:nvSpPr>
          <p:cNvPr id="5" name="Freccia a pentagono 4">
            <a:extLst>
              <a:ext uri="{FF2B5EF4-FFF2-40B4-BE49-F238E27FC236}">
                <a16:creationId xmlns:a16="http://schemas.microsoft.com/office/drawing/2014/main" id="{F453FB41-C1A9-9E44-D9C1-77395F286FAC}"/>
              </a:ext>
            </a:extLst>
          </p:cNvPr>
          <p:cNvSpPr/>
          <p:nvPr/>
        </p:nvSpPr>
        <p:spPr>
          <a:xfrm>
            <a:off x="201334" y="3435983"/>
            <a:ext cx="11802567" cy="1062590"/>
          </a:xfrm>
          <a:prstGeom prst="homePlate">
            <a:avLst>
              <a:gd name="adj" fmla="val 2177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0"/>
            <a:r>
              <a:rPr lang="it-IT"/>
              <a:t>  SKILLS</a:t>
            </a:r>
          </a:p>
        </p:txBody>
      </p:sp>
      <p:sp>
        <p:nvSpPr>
          <p:cNvPr id="6" name="Freccia a pentagono 5">
            <a:extLst>
              <a:ext uri="{FF2B5EF4-FFF2-40B4-BE49-F238E27FC236}">
                <a16:creationId xmlns:a16="http://schemas.microsoft.com/office/drawing/2014/main" id="{CFEF41F3-04AD-984D-9ADF-4CB6516F9820}"/>
              </a:ext>
            </a:extLst>
          </p:cNvPr>
          <p:cNvSpPr/>
          <p:nvPr/>
        </p:nvSpPr>
        <p:spPr>
          <a:xfrm>
            <a:off x="214572" y="4861475"/>
            <a:ext cx="11802568" cy="901611"/>
          </a:xfrm>
          <a:prstGeom prst="homePlate">
            <a:avLst>
              <a:gd name="adj" fmla="val 23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0"/>
            <a:r>
              <a:rPr lang="it-IT"/>
              <a:t>WORKING CONDITIONS</a:t>
            </a:r>
          </a:p>
        </p:txBody>
      </p:sp>
      <p:sp>
        <p:nvSpPr>
          <p:cNvPr id="3" name="Freccia a pentagono 2">
            <a:extLst>
              <a:ext uri="{FF2B5EF4-FFF2-40B4-BE49-F238E27FC236}">
                <a16:creationId xmlns:a16="http://schemas.microsoft.com/office/drawing/2014/main" id="{6CE0854C-CD94-24AF-E839-7D6DE70C6C56}"/>
              </a:ext>
            </a:extLst>
          </p:cNvPr>
          <p:cNvSpPr/>
          <p:nvPr/>
        </p:nvSpPr>
        <p:spPr>
          <a:xfrm>
            <a:off x="188098" y="2092711"/>
            <a:ext cx="1496324" cy="3670375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z="2400" b="1">
                <a:latin typeface="Inter" panose="02000503000000020004"/>
              </a:rPr>
              <a:t>JUST TRANSITION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30D45F5-ED84-60FA-6E00-07381486CFEE}"/>
              </a:ext>
            </a:extLst>
          </p:cNvPr>
          <p:cNvSpPr txBox="1">
            <a:spLocks/>
          </p:cNvSpPr>
          <p:nvPr/>
        </p:nvSpPr>
        <p:spPr>
          <a:xfrm>
            <a:off x="4138864" y="1524541"/>
            <a:ext cx="1876987" cy="4556176"/>
          </a:xfrm>
          <a:prstGeom prst="roundRect">
            <a:avLst>
              <a:gd name="adj" fmla="val 6565"/>
            </a:avLst>
          </a:prstGeom>
          <a:solidFill>
            <a:schemeClr val="accent6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wrap="square" anchor="t" anchorCtr="1">
            <a:noAutofit/>
          </a:bodyPr>
          <a:lstStyle/>
          <a:p>
            <a:pPr algn="ctr"/>
            <a:r>
              <a:rPr lang="en-GB" b="1" i="1">
                <a:solidFill>
                  <a:schemeClr val="bg1"/>
                </a:solidFill>
                <a:latin typeface="Inter" panose="02000503000000020004" pitchFamily="2" charset="0"/>
              </a:rPr>
              <a:t>MARITIME</a:t>
            </a:r>
            <a:endParaRPr lang="en-GB" b="1">
              <a:solidFill>
                <a:schemeClr val="bg1"/>
              </a:solidFill>
              <a:latin typeface="Inter" panose="02000503000000020004" pitchFamily="2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b="1">
              <a:solidFill>
                <a:schemeClr val="accent6">
                  <a:lumMod val="75000"/>
                </a:schemeClr>
              </a:solidFill>
              <a:latin typeface="Inter" panose="02000503000000020004" pitchFamily="2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DD5EB43-CFA0-CABA-EEDA-DBDF67D7B846}"/>
              </a:ext>
            </a:extLst>
          </p:cNvPr>
          <p:cNvSpPr txBox="1"/>
          <p:nvPr/>
        </p:nvSpPr>
        <p:spPr>
          <a:xfrm>
            <a:off x="6068398" y="1524541"/>
            <a:ext cx="1816069" cy="4556176"/>
          </a:xfrm>
          <a:prstGeom prst="roundRect">
            <a:avLst>
              <a:gd name="adj" fmla="val 6084"/>
            </a:avLst>
          </a:prstGeom>
          <a:solidFill>
            <a:schemeClr val="bg1">
              <a:lumMod val="65000"/>
              <a:alpha val="80000"/>
            </a:schemeClr>
          </a:solidFill>
          <a:ln>
            <a:noFill/>
          </a:ln>
        </p:spPr>
        <p:txBody>
          <a:bodyPr wrap="square" anchor="t" anchorCtr="1">
            <a:noAutofit/>
          </a:bodyPr>
          <a:lstStyle/>
          <a:p>
            <a:pPr algn="ctr"/>
            <a:r>
              <a:rPr lang="it-IT" b="1" i="1">
                <a:solidFill>
                  <a:schemeClr val="bg1"/>
                </a:solidFill>
                <a:latin typeface="Inter" panose="02000503000000020004" pitchFamily="2" charset="0"/>
              </a:rPr>
              <a:t>AVIATION</a:t>
            </a:r>
          </a:p>
          <a:p>
            <a:pPr algn="ctr"/>
            <a:endParaRPr lang="en-GB" b="1">
              <a:solidFill>
                <a:schemeClr val="bg1"/>
              </a:solidFill>
              <a:latin typeface="Inter" panose="02000503000000020004" pitchFamily="2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27B7CB4-D528-176C-9FC5-42A5E7626AA2}"/>
              </a:ext>
            </a:extLst>
          </p:cNvPr>
          <p:cNvSpPr txBox="1">
            <a:spLocks/>
          </p:cNvSpPr>
          <p:nvPr/>
        </p:nvSpPr>
        <p:spPr>
          <a:xfrm>
            <a:off x="7937013" y="1524541"/>
            <a:ext cx="1816069" cy="4556176"/>
          </a:xfrm>
          <a:prstGeom prst="roundRect">
            <a:avLst>
              <a:gd name="adj" fmla="val 6565"/>
            </a:avLst>
          </a:pr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wrap="square" anchor="t" anchorCtr="1">
            <a:noAutofit/>
          </a:bodyPr>
          <a:lstStyle/>
          <a:p>
            <a:pPr algn="ctr"/>
            <a:r>
              <a:rPr lang="en-GB" b="1" i="1">
                <a:solidFill>
                  <a:schemeClr val="bg1"/>
                </a:solidFill>
                <a:latin typeface="Inter" panose="02000503000000020004" pitchFamily="2" charset="0"/>
              </a:rPr>
              <a:t>RAIL</a:t>
            </a:r>
            <a:endParaRPr lang="en-GB" b="1">
              <a:solidFill>
                <a:schemeClr val="bg1"/>
              </a:solidFill>
              <a:latin typeface="Inter" panose="02000503000000020004" pitchFamily="2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b="1">
              <a:solidFill>
                <a:schemeClr val="accent6">
                  <a:lumMod val="75000"/>
                </a:schemeClr>
              </a:solidFill>
              <a:latin typeface="Inter" panose="02000503000000020004" pitchFamily="2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5E1A9B9-B3B4-F7FE-2B4F-342B3AA125CC}"/>
              </a:ext>
            </a:extLst>
          </p:cNvPr>
          <p:cNvSpPr txBox="1"/>
          <p:nvPr/>
        </p:nvSpPr>
        <p:spPr>
          <a:xfrm>
            <a:off x="9805628" y="1524542"/>
            <a:ext cx="1816069" cy="4556176"/>
          </a:xfrm>
          <a:prstGeom prst="roundRect">
            <a:avLst>
              <a:gd name="adj" fmla="val 6084"/>
            </a:avLst>
          </a:prstGeom>
          <a:solidFill>
            <a:schemeClr val="accent4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wrap="square" anchor="t" anchorCtr="1">
            <a:noAutofit/>
          </a:bodyPr>
          <a:lstStyle/>
          <a:p>
            <a:pPr algn="ctr"/>
            <a:r>
              <a:rPr lang="it-IT" b="1" i="1">
                <a:solidFill>
                  <a:schemeClr val="bg1"/>
                </a:solidFill>
                <a:latin typeface="Inter" panose="02000503000000020004" pitchFamily="2" charset="0"/>
              </a:rPr>
              <a:t>ROAD</a:t>
            </a:r>
          </a:p>
          <a:p>
            <a:pPr algn="ctr"/>
            <a:endParaRPr lang="en-GB" b="1">
              <a:solidFill>
                <a:schemeClr val="bg1"/>
              </a:solidFill>
              <a:latin typeface="Inter" panose="02000503000000020004" pitchFamily="2" charset="0"/>
            </a:endParaRP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E41E2C08-5EA0-8573-0E9F-FECCBAC1D995}"/>
              </a:ext>
            </a:extLst>
          </p:cNvPr>
          <p:cNvCxnSpPr>
            <a:cxnSpLocks/>
            <a:stCxn id="9" idx="2"/>
          </p:cNvCxnSpPr>
          <p:nvPr/>
        </p:nvCxnSpPr>
        <p:spPr>
          <a:xfrm flipV="1">
            <a:off x="5077358" y="2092711"/>
            <a:ext cx="0" cy="3988006"/>
          </a:xfrm>
          <a:prstGeom prst="line">
            <a:avLst/>
          </a:prstGeom>
          <a:ln>
            <a:solidFill>
              <a:schemeClr val="bg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E3EE937F-B3D9-4576-20CF-B6CF95586930}"/>
              </a:ext>
            </a:extLst>
          </p:cNvPr>
          <p:cNvCxnSpPr>
            <a:cxnSpLocks/>
          </p:cNvCxnSpPr>
          <p:nvPr/>
        </p:nvCxnSpPr>
        <p:spPr>
          <a:xfrm flipV="1">
            <a:off x="6968259" y="2092711"/>
            <a:ext cx="0" cy="3988006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34288C78-30D1-3DE9-668E-E2883CCC1171}"/>
              </a:ext>
            </a:extLst>
          </p:cNvPr>
          <p:cNvCxnSpPr>
            <a:cxnSpLocks/>
          </p:cNvCxnSpPr>
          <p:nvPr/>
        </p:nvCxnSpPr>
        <p:spPr>
          <a:xfrm flipV="1">
            <a:off x="8879357" y="2092711"/>
            <a:ext cx="0" cy="3988006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165F8346-205A-E26F-5F7B-D03FD079F44B}"/>
              </a:ext>
            </a:extLst>
          </p:cNvPr>
          <p:cNvCxnSpPr>
            <a:cxnSpLocks/>
          </p:cNvCxnSpPr>
          <p:nvPr/>
        </p:nvCxnSpPr>
        <p:spPr>
          <a:xfrm flipV="1">
            <a:off x="10712460" y="2092711"/>
            <a:ext cx="1202" cy="3988006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C497AB60-8996-80B4-1077-E405BC1FDA40}"/>
              </a:ext>
            </a:extLst>
          </p:cNvPr>
          <p:cNvSpPr txBox="1"/>
          <p:nvPr/>
        </p:nvSpPr>
        <p:spPr>
          <a:xfrm>
            <a:off x="4462775" y="2476740"/>
            <a:ext cx="49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M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5E5A3841-1B9B-4C9F-9691-D92BD4D8EF76}"/>
              </a:ext>
            </a:extLst>
          </p:cNvPr>
          <p:cNvSpPr txBox="1"/>
          <p:nvPr/>
        </p:nvSpPr>
        <p:spPr>
          <a:xfrm>
            <a:off x="10081604" y="5179642"/>
            <a:ext cx="49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M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B7D5A170-C877-5B33-B6AD-E8DB48894954}"/>
              </a:ext>
            </a:extLst>
          </p:cNvPr>
          <p:cNvSpPr txBox="1"/>
          <p:nvPr/>
        </p:nvSpPr>
        <p:spPr>
          <a:xfrm>
            <a:off x="8248501" y="5153015"/>
            <a:ext cx="49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M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D17E6AD4-4D05-F3B5-C5F5-7093D744229E}"/>
              </a:ext>
            </a:extLst>
          </p:cNvPr>
          <p:cNvSpPr txBox="1"/>
          <p:nvPr/>
        </p:nvSpPr>
        <p:spPr>
          <a:xfrm>
            <a:off x="6346823" y="5148793"/>
            <a:ext cx="49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M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80321295-4F20-27EA-952E-94FDE289BE04}"/>
              </a:ext>
            </a:extLst>
          </p:cNvPr>
          <p:cNvSpPr txBox="1"/>
          <p:nvPr/>
        </p:nvSpPr>
        <p:spPr>
          <a:xfrm>
            <a:off x="4449868" y="5179642"/>
            <a:ext cx="49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M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7A489AE0-EF71-A290-AD04-8A03578324B2}"/>
              </a:ext>
            </a:extLst>
          </p:cNvPr>
          <p:cNvSpPr txBox="1"/>
          <p:nvPr/>
        </p:nvSpPr>
        <p:spPr>
          <a:xfrm>
            <a:off x="4467143" y="3823975"/>
            <a:ext cx="49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M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B4BA7A87-F195-B8A6-26F1-149010DFE7A7}"/>
              </a:ext>
            </a:extLst>
          </p:cNvPr>
          <p:cNvSpPr txBox="1"/>
          <p:nvPr/>
        </p:nvSpPr>
        <p:spPr>
          <a:xfrm>
            <a:off x="6336748" y="3773757"/>
            <a:ext cx="49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M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7FE1191A-5231-315C-C820-F1A43EA6174B}"/>
              </a:ext>
            </a:extLst>
          </p:cNvPr>
          <p:cNvSpPr txBox="1"/>
          <p:nvPr/>
        </p:nvSpPr>
        <p:spPr>
          <a:xfrm>
            <a:off x="8224219" y="3777720"/>
            <a:ext cx="49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M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E057912D-E7EF-9422-659D-548CFDDFE894}"/>
              </a:ext>
            </a:extLst>
          </p:cNvPr>
          <p:cNvSpPr txBox="1"/>
          <p:nvPr/>
        </p:nvSpPr>
        <p:spPr>
          <a:xfrm>
            <a:off x="10081604" y="3806611"/>
            <a:ext cx="49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M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8353EF4E-DE92-E92D-3FC4-1B480DA71709}"/>
              </a:ext>
            </a:extLst>
          </p:cNvPr>
          <p:cNvSpPr txBox="1"/>
          <p:nvPr/>
        </p:nvSpPr>
        <p:spPr>
          <a:xfrm>
            <a:off x="6345389" y="2489810"/>
            <a:ext cx="49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M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9923E37D-7D4A-0330-FA72-998592687664}"/>
              </a:ext>
            </a:extLst>
          </p:cNvPr>
          <p:cNvSpPr txBox="1"/>
          <p:nvPr/>
        </p:nvSpPr>
        <p:spPr>
          <a:xfrm>
            <a:off x="8251440" y="2489810"/>
            <a:ext cx="49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M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474494FA-7EBB-7946-8809-7F381B44BD3A}"/>
              </a:ext>
            </a:extLst>
          </p:cNvPr>
          <p:cNvSpPr txBox="1"/>
          <p:nvPr/>
        </p:nvSpPr>
        <p:spPr>
          <a:xfrm>
            <a:off x="10068366" y="2489810"/>
            <a:ext cx="49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M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A27DD545-CB05-4A90-A2DD-FAB60BF25479}"/>
              </a:ext>
            </a:extLst>
          </p:cNvPr>
          <p:cNvSpPr txBox="1"/>
          <p:nvPr/>
        </p:nvSpPr>
        <p:spPr>
          <a:xfrm>
            <a:off x="5340097" y="2476740"/>
            <a:ext cx="54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6E3A9F6F-9320-6B1C-C9D1-4962C34BF501}"/>
              </a:ext>
            </a:extLst>
          </p:cNvPr>
          <p:cNvSpPr txBox="1"/>
          <p:nvPr/>
        </p:nvSpPr>
        <p:spPr>
          <a:xfrm>
            <a:off x="7210472" y="2489810"/>
            <a:ext cx="54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652622C9-2ED3-00B3-46CF-7399D0E2D6E6}"/>
              </a:ext>
            </a:extLst>
          </p:cNvPr>
          <p:cNvSpPr txBox="1"/>
          <p:nvPr/>
        </p:nvSpPr>
        <p:spPr>
          <a:xfrm>
            <a:off x="9069923" y="2489810"/>
            <a:ext cx="54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0E1FABA5-9390-C163-AB58-C15693A9C00A}"/>
              </a:ext>
            </a:extLst>
          </p:cNvPr>
          <p:cNvSpPr txBox="1"/>
          <p:nvPr/>
        </p:nvSpPr>
        <p:spPr>
          <a:xfrm>
            <a:off x="10893954" y="2489810"/>
            <a:ext cx="54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E1B2FDAC-B4CD-CDBD-C25B-C3A061C2299E}"/>
              </a:ext>
            </a:extLst>
          </p:cNvPr>
          <p:cNvSpPr txBox="1"/>
          <p:nvPr/>
        </p:nvSpPr>
        <p:spPr>
          <a:xfrm>
            <a:off x="5332138" y="3801508"/>
            <a:ext cx="54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F5BCECB6-A3A6-FC72-D779-FFF2D2D28E66}"/>
              </a:ext>
            </a:extLst>
          </p:cNvPr>
          <p:cNvSpPr txBox="1"/>
          <p:nvPr/>
        </p:nvSpPr>
        <p:spPr>
          <a:xfrm>
            <a:off x="7210472" y="3773757"/>
            <a:ext cx="54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1C294628-4080-5346-A956-602036E4A72C}"/>
              </a:ext>
            </a:extLst>
          </p:cNvPr>
          <p:cNvSpPr txBox="1"/>
          <p:nvPr/>
        </p:nvSpPr>
        <p:spPr>
          <a:xfrm>
            <a:off x="9101541" y="3782612"/>
            <a:ext cx="54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5D22F90F-869B-2125-5882-28B50FAF180A}"/>
              </a:ext>
            </a:extLst>
          </p:cNvPr>
          <p:cNvSpPr txBox="1"/>
          <p:nvPr/>
        </p:nvSpPr>
        <p:spPr>
          <a:xfrm>
            <a:off x="10958333" y="3781887"/>
            <a:ext cx="54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5FD8C2E8-986A-17FE-278D-3994F44F60CA}"/>
              </a:ext>
            </a:extLst>
          </p:cNvPr>
          <p:cNvSpPr txBox="1"/>
          <p:nvPr/>
        </p:nvSpPr>
        <p:spPr>
          <a:xfrm>
            <a:off x="5299754" y="5179642"/>
            <a:ext cx="54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7F815518-3256-E753-73DD-BC018C8AA45A}"/>
              </a:ext>
            </a:extLst>
          </p:cNvPr>
          <p:cNvSpPr txBox="1"/>
          <p:nvPr/>
        </p:nvSpPr>
        <p:spPr>
          <a:xfrm>
            <a:off x="7210472" y="5146817"/>
            <a:ext cx="54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6B01E58D-D88D-404F-ACF9-ADC760D6118A}"/>
              </a:ext>
            </a:extLst>
          </p:cNvPr>
          <p:cNvSpPr txBox="1"/>
          <p:nvPr/>
        </p:nvSpPr>
        <p:spPr>
          <a:xfrm>
            <a:off x="9057291" y="5146817"/>
            <a:ext cx="54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2F6E1D81-CA61-BFE6-1F5E-A04F6BB95C00}"/>
              </a:ext>
            </a:extLst>
          </p:cNvPr>
          <p:cNvSpPr txBox="1"/>
          <p:nvPr/>
        </p:nvSpPr>
        <p:spPr>
          <a:xfrm>
            <a:off x="10878982" y="5179642"/>
            <a:ext cx="54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4A422C6D-5CB7-9CD2-3E08-5D94613406BE}"/>
              </a:ext>
            </a:extLst>
          </p:cNvPr>
          <p:cNvSpPr txBox="1"/>
          <p:nvPr/>
        </p:nvSpPr>
        <p:spPr>
          <a:xfrm>
            <a:off x="8075505" y="6158071"/>
            <a:ext cx="3941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/>
              <a:t>*M= Manufacturing</a:t>
            </a:r>
          </a:p>
          <a:p>
            <a:pPr algn="r"/>
            <a:r>
              <a:rPr lang="it-IT" sz="1600"/>
              <a:t>*TS= </a:t>
            </a:r>
            <a:r>
              <a:rPr lang="it-IT" sz="1600" err="1"/>
              <a:t>Transport</a:t>
            </a:r>
            <a:r>
              <a:rPr lang="it-IT" sz="1600"/>
              <a:t> Service</a:t>
            </a:r>
            <a:endParaRPr lang="en-GB" sz="1600"/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AAF477B1-B85B-8369-AEEF-B67D931CA7BC}"/>
              </a:ext>
            </a:extLst>
          </p:cNvPr>
          <p:cNvSpPr txBox="1"/>
          <p:nvPr/>
        </p:nvSpPr>
        <p:spPr>
          <a:xfrm>
            <a:off x="636105" y="537690"/>
            <a:ext cx="8355982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3200" b="1">
                <a:solidFill>
                  <a:srgbClr val="2D4A57"/>
                </a:solidFill>
                <a:latin typeface="Inter" panose="02000503000000020004" pitchFamily="2" charset="0"/>
              </a:rPr>
              <a:t>PROJECT DEVELOPMENT</a:t>
            </a:r>
          </a:p>
        </p:txBody>
      </p:sp>
      <p:cxnSp>
        <p:nvCxnSpPr>
          <p:cNvPr id="76" name="Connettore 1 2">
            <a:extLst>
              <a:ext uri="{FF2B5EF4-FFF2-40B4-BE49-F238E27FC236}">
                <a16:creationId xmlns:a16="http://schemas.microsoft.com/office/drawing/2014/main" id="{A83621AA-48DD-F006-AF7F-186590732001}"/>
              </a:ext>
            </a:extLst>
          </p:cNvPr>
          <p:cNvCxnSpPr/>
          <p:nvPr/>
        </p:nvCxnSpPr>
        <p:spPr>
          <a:xfrm>
            <a:off x="0" y="1293082"/>
            <a:ext cx="12192000" cy="0"/>
          </a:xfrm>
          <a:prstGeom prst="line">
            <a:avLst/>
          </a:prstGeom>
          <a:ln w="9525">
            <a:solidFill>
              <a:srgbClr val="2D4A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68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3" grpId="0" animBg="1"/>
      <p:bldP spid="9" grpId="0" animBg="1"/>
      <p:bldP spid="10" grpId="0" animBg="1"/>
      <p:bldP spid="11" grpId="0" animBg="1"/>
      <p:bldP spid="12" grpId="0" animBg="1"/>
      <p:bldP spid="28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F12C77-A801-48F0-2C90-C7B0E157F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34979" y="19197"/>
            <a:ext cx="8553163" cy="6858001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it-IT" dirty="0"/>
          </a:p>
          <a:p>
            <a:endParaRPr lang="it-IT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4C02D8-7CE7-3058-4638-E65889BEE182}"/>
              </a:ext>
            </a:extLst>
          </p:cNvPr>
          <p:cNvCxnSpPr>
            <a:cxnSpLocks/>
          </p:cNvCxnSpPr>
          <p:nvPr/>
        </p:nvCxnSpPr>
        <p:spPr>
          <a:xfrm flipV="1">
            <a:off x="-2" y="559369"/>
            <a:ext cx="8553158" cy="2149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DEF341-43B9-FE66-A024-2FDD2F59E4CE}"/>
              </a:ext>
            </a:extLst>
          </p:cNvPr>
          <p:cNvCxnSpPr>
            <a:cxnSpLocks/>
          </p:cNvCxnSpPr>
          <p:nvPr/>
        </p:nvCxnSpPr>
        <p:spPr>
          <a:xfrm>
            <a:off x="-4" y="1695660"/>
            <a:ext cx="8553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E49B8099-2FED-4E0A-EAC1-F6F962C628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136" y="580860"/>
            <a:ext cx="1162048" cy="1114800"/>
          </a:xfrm>
          <a:prstGeom prst="rect">
            <a:avLst/>
          </a:prstGeom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B39514BE-C520-B420-31B4-C1D22CC21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EC21836D-8804-D8A2-4FB0-77EA3F315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494131-173F-4E1A-8BC6-F7B6815937E1}"/>
              </a:ext>
            </a:extLst>
          </p:cNvPr>
          <p:cNvSpPr txBox="1"/>
          <p:nvPr/>
        </p:nvSpPr>
        <p:spPr>
          <a:xfrm>
            <a:off x="533919" y="818496"/>
            <a:ext cx="5130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tx2"/>
                </a:solidFill>
                <a:latin typeface="Inter" panose="02000503000000020004"/>
                <a:cs typeface="Times New Roman" panose="02020603050405020304" pitchFamily="18" charset="0"/>
              </a:rPr>
              <a:t>WHAT WE DID UNTIL NOW…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CDAC14-8083-B86D-9246-7637AB654CCC}"/>
              </a:ext>
            </a:extLst>
          </p:cNvPr>
          <p:cNvSpPr txBox="1"/>
          <p:nvPr/>
        </p:nvSpPr>
        <p:spPr>
          <a:xfrm>
            <a:off x="1919658" y="2005540"/>
            <a:ext cx="586622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2D4A57"/>
                </a:solidFill>
                <a:latin typeface="Inter" panose="02000503000000020004" pitchFamily="2" charset="0"/>
              </a:rPr>
              <a:t>UNDERLINED THE MAIN TRENDS OF THE SECTOR REGARDING EMPLOYMENT, WORKING CONDITIONS AND SKILLS AS BASIS FOR DISCUSSION </a:t>
            </a:r>
          </a:p>
        </p:txBody>
      </p:sp>
      <p:sp>
        <p:nvSpPr>
          <p:cNvPr id="17" name="Arrow: Curved Right 16">
            <a:extLst>
              <a:ext uri="{FF2B5EF4-FFF2-40B4-BE49-F238E27FC236}">
                <a16:creationId xmlns:a16="http://schemas.microsoft.com/office/drawing/2014/main" id="{322EEE8F-9538-2E61-8EC7-E85168091B0C}"/>
              </a:ext>
            </a:extLst>
          </p:cNvPr>
          <p:cNvSpPr/>
          <p:nvPr/>
        </p:nvSpPr>
        <p:spPr>
          <a:xfrm>
            <a:off x="1336008" y="2182835"/>
            <a:ext cx="534572" cy="122696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1E64DF2-C817-2E20-79DE-BEC491A5FD3D}"/>
              </a:ext>
            </a:extLst>
          </p:cNvPr>
          <p:cNvSpPr txBox="1"/>
          <p:nvPr/>
        </p:nvSpPr>
        <p:spPr>
          <a:xfrm>
            <a:off x="1919658" y="3225995"/>
            <a:ext cx="5866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2D4A57"/>
                </a:solidFill>
                <a:latin typeface="Inter" panose="02000503000000020004" pitchFamily="2" charset="0"/>
              </a:rPr>
              <a:t>UNDERSTOOD SUCH SECTORAL BIG PICTURE </a:t>
            </a:r>
            <a:r>
              <a:rPr lang="en-GB" sz="2000" b="1" i="1" dirty="0">
                <a:solidFill>
                  <a:srgbClr val="2D4A57"/>
                </a:solidFill>
                <a:latin typeface="Inter" panose="02000503000000020004" pitchFamily="2" charset="0"/>
              </a:rPr>
              <a:t>IN THE FRAMEWORK OF THE JUST TRANSITION</a:t>
            </a:r>
          </a:p>
        </p:txBody>
      </p:sp>
      <p:sp>
        <p:nvSpPr>
          <p:cNvPr id="23" name="Arrow: Curved Right 22">
            <a:extLst>
              <a:ext uri="{FF2B5EF4-FFF2-40B4-BE49-F238E27FC236}">
                <a16:creationId xmlns:a16="http://schemas.microsoft.com/office/drawing/2014/main" id="{1DB7CC3F-ADB0-59D7-E2D6-4359FB5D1C09}"/>
              </a:ext>
            </a:extLst>
          </p:cNvPr>
          <p:cNvSpPr/>
          <p:nvPr/>
        </p:nvSpPr>
        <p:spPr>
          <a:xfrm>
            <a:off x="1298190" y="4801865"/>
            <a:ext cx="534572" cy="122696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EF069D1-EA10-A36A-CBBD-B63DCF300AA8}"/>
              </a:ext>
            </a:extLst>
          </p:cNvPr>
          <p:cNvSpPr txBox="1"/>
          <p:nvPr/>
        </p:nvSpPr>
        <p:spPr>
          <a:xfrm>
            <a:off x="1919658" y="4362134"/>
            <a:ext cx="52197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2D4A57"/>
                </a:solidFill>
                <a:latin typeface="Inter" panose="02000503000000020004" pitchFamily="2" charset="0"/>
              </a:rPr>
              <a:t>CONDUCTED A FIRST DISCUSSION AND VALIDATION OF RESULTS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D6807B5-EC03-2BB6-E672-5E1685988561}"/>
              </a:ext>
            </a:extLst>
          </p:cNvPr>
          <p:cNvSpPr txBox="1"/>
          <p:nvPr/>
        </p:nvSpPr>
        <p:spPr>
          <a:xfrm>
            <a:off x="1832762" y="5531672"/>
            <a:ext cx="57522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tx2"/>
                </a:solidFill>
                <a:latin typeface="Inter" panose="02000503000000020004"/>
              </a:rPr>
              <a:t>GATHERED NEW PIVOTAL POINTS ON SPECIFIC JUST TRANSITION IMPACTS, CHALLENGES AND STRATEGIES FOR THE SECTOR</a:t>
            </a:r>
          </a:p>
        </p:txBody>
      </p:sp>
      <p:sp>
        <p:nvSpPr>
          <p:cNvPr id="5" name="Arrow: Curved Right 16">
            <a:extLst>
              <a:ext uri="{FF2B5EF4-FFF2-40B4-BE49-F238E27FC236}">
                <a16:creationId xmlns:a16="http://schemas.microsoft.com/office/drawing/2014/main" id="{680C4279-27FD-368B-AEB3-BAC0FDAE067A}"/>
              </a:ext>
            </a:extLst>
          </p:cNvPr>
          <p:cNvSpPr/>
          <p:nvPr/>
        </p:nvSpPr>
        <p:spPr>
          <a:xfrm>
            <a:off x="1317099" y="3448198"/>
            <a:ext cx="534572" cy="122696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19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/>
      <p:bldP spid="23" grpId="0" animBg="1"/>
      <p:bldP spid="25" grpId="0"/>
      <p:bldP spid="3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F07D6-370D-A31E-B36B-D4FFF5774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0"/>
            <a:ext cx="3932237" cy="2057400"/>
          </a:xfrm>
        </p:spPr>
        <p:txBody>
          <a:bodyPr/>
          <a:lstStyle/>
          <a:p>
            <a:br>
              <a:rPr lang="it-IT" sz="3200" b="1" dirty="0">
                <a:solidFill>
                  <a:srgbClr val="2D4A57"/>
                </a:solidFill>
                <a:latin typeface="Inter" panose="02000503000000020004" pitchFamily="2" charset="0"/>
              </a:rPr>
            </a:br>
            <a:endParaRPr lang="it-IT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F12C77-A801-48F0-2C90-C7B0E157F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7" y="0"/>
            <a:ext cx="8553163" cy="6858001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it-IT" dirty="0"/>
          </a:p>
          <a:p>
            <a:endParaRPr lang="it-IT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4C02D8-7CE7-3058-4638-E65889BEE182}"/>
              </a:ext>
            </a:extLst>
          </p:cNvPr>
          <p:cNvCxnSpPr>
            <a:cxnSpLocks/>
          </p:cNvCxnSpPr>
          <p:nvPr/>
        </p:nvCxnSpPr>
        <p:spPr>
          <a:xfrm flipV="1">
            <a:off x="-2" y="559369"/>
            <a:ext cx="8553158" cy="2149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DEF341-43B9-FE66-A024-2FDD2F59E4CE}"/>
              </a:ext>
            </a:extLst>
          </p:cNvPr>
          <p:cNvCxnSpPr>
            <a:cxnSpLocks/>
          </p:cNvCxnSpPr>
          <p:nvPr/>
        </p:nvCxnSpPr>
        <p:spPr>
          <a:xfrm>
            <a:off x="-4" y="1695660"/>
            <a:ext cx="8553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E49B8099-2FED-4E0A-EAC1-F6F962C628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977" y="580860"/>
            <a:ext cx="1162048" cy="1114800"/>
          </a:xfrm>
          <a:prstGeom prst="rect">
            <a:avLst/>
          </a:prstGeom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B39514BE-C520-B420-31B4-C1D22CC21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EC21836D-8804-D8A2-4FB0-77EA3F315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494131-173F-4E1A-8BC6-F7B6815937E1}"/>
              </a:ext>
            </a:extLst>
          </p:cNvPr>
          <p:cNvSpPr txBox="1"/>
          <p:nvPr/>
        </p:nvSpPr>
        <p:spPr>
          <a:xfrm>
            <a:off x="743870" y="842918"/>
            <a:ext cx="6419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2D4A57"/>
                </a:solidFill>
                <a:latin typeface="Inter" panose="02000503000000020004" pitchFamily="2" charset="0"/>
              </a:rPr>
              <a:t>… AND WHAT WE WILL DO NOW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CDAC14-8083-B86D-9246-7637AB654CCC}"/>
              </a:ext>
            </a:extLst>
          </p:cNvPr>
          <p:cNvSpPr txBox="1"/>
          <p:nvPr/>
        </p:nvSpPr>
        <p:spPr>
          <a:xfrm>
            <a:off x="1807886" y="2133406"/>
            <a:ext cx="58662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tx2"/>
                </a:solidFill>
                <a:latin typeface="Inter" panose="02000503000000020004" pitchFamily="2" charset="0"/>
              </a:rPr>
              <a:t>PRESENTING THE PIVOTAL POINTS EMERGED DURING THE PREVIOUS INTERACTIVE DISCUSSION</a:t>
            </a:r>
            <a:r>
              <a:rPr lang="en-GB" sz="2400" b="1" dirty="0">
                <a:solidFill>
                  <a:schemeClr val="tx2"/>
                </a:solidFill>
                <a:latin typeface="Inter" panose="02000503000000020004" pitchFamily="2" charset="0"/>
              </a:rPr>
              <a:t> </a:t>
            </a:r>
          </a:p>
        </p:txBody>
      </p:sp>
      <p:sp>
        <p:nvSpPr>
          <p:cNvPr id="17" name="Arrow: Curved Right 16">
            <a:extLst>
              <a:ext uri="{FF2B5EF4-FFF2-40B4-BE49-F238E27FC236}">
                <a16:creationId xmlns:a16="http://schemas.microsoft.com/office/drawing/2014/main" id="{322EEE8F-9538-2E61-8EC7-E85168091B0C}"/>
              </a:ext>
            </a:extLst>
          </p:cNvPr>
          <p:cNvSpPr/>
          <p:nvPr/>
        </p:nvSpPr>
        <p:spPr>
          <a:xfrm>
            <a:off x="1244452" y="2441778"/>
            <a:ext cx="534572" cy="122696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1E64DF2-C817-2E20-79DE-BEC491A5FD3D}"/>
              </a:ext>
            </a:extLst>
          </p:cNvPr>
          <p:cNvSpPr txBox="1"/>
          <p:nvPr/>
        </p:nvSpPr>
        <p:spPr>
          <a:xfrm>
            <a:off x="1779023" y="4652920"/>
            <a:ext cx="58662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Inter" panose="02000503000000020004" pitchFamily="2" charset="0"/>
              </a:rPr>
              <a:t>STARTING DEFINING WHICH CONCLUSIONS AND RECOMMENDATIONS WE CAN DRAW TO ENSURE A JUST TRANSITION</a:t>
            </a:r>
          </a:p>
          <a:p>
            <a:r>
              <a:rPr lang="en-US" sz="2400" b="1" dirty="0">
                <a:solidFill>
                  <a:schemeClr val="tx2"/>
                </a:solidFill>
                <a:latin typeface="Inter" panose="02000503000000020004" pitchFamily="2" charset="0"/>
                <a:sym typeface="Wingdings" panose="05000000000000000000" pitchFamily="2" charset="2"/>
              </a:rPr>
              <a:t> FINAL PROJECT REPORT</a:t>
            </a:r>
            <a:endParaRPr lang="it-IT" sz="2400" b="1" dirty="0">
              <a:solidFill>
                <a:schemeClr val="tx2"/>
              </a:solidFill>
              <a:latin typeface="Inter" panose="02000503000000020004" pitchFamily="2" charset="0"/>
            </a:endParaRPr>
          </a:p>
        </p:txBody>
      </p:sp>
      <p:sp>
        <p:nvSpPr>
          <p:cNvPr id="3" name="TextBox 15">
            <a:extLst>
              <a:ext uri="{FF2B5EF4-FFF2-40B4-BE49-F238E27FC236}">
                <a16:creationId xmlns:a16="http://schemas.microsoft.com/office/drawing/2014/main" id="{CCC34445-83BD-03CC-C415-D9D9310C4876}"/>
              </a:ext>
            </a:extLst>
          </p:cNvPr>
          <p:cNvSpPr txBox="1"/>
          <p:nvPr/>
        </p:nvSpPr>
        <p:spPr>
          <a:xfrm>
            <a:off x="1779024" y="3524266"/>
            <a:ext cx="586622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tx2"/>
                </a:solidFill>
                <a:latin typeface="Inter" panose="02000503000000020004" pitchFamily="2" charset="0"/>
              </a:rPr>
              <a:t>COLLECTING FURTHER EXTERNAL EXPERTISE AND BEST PRACTICES </a:t>
            </a:r>
            <a:r>
              <a:rPr lang="en-GB" sz="2400" b="1" dirty="0">
                <a:solidFill>
                  <a:schemeClr val="tx2"/>
                </a:solidFill>
                <a:latin typeface="Inter" panose="02000503000000020004" pitchFamily="2" charset="0"/>
              </a:rPr>
              <a:t> </a:t>
            </a:r>
          </a:p>
        </p:txBody>
      </p:sp>
      <p:sp>
        <p:nvSpPr>
          <p:cNvPr id="5" name="Arrow: Curved Right 16">
            <a:extLst>
              <a:ext uri="{FF2B5EF4-FFF2-40B4-BE49-F238E27FC236}">
                <a16:creationId xmlns:a16="http://schemas.microsoft.com/office/drawing/2014/main" id="{6FAC8E75-8CBE-CEF9-337C-8E3AD275A798}"/>
              </a:ext>
            </a:extLst>
          </p:cNvPr>
          <p:cNvSpPr/>
          <p:nvPr/>
        </p:nvSpPr>
        <p:spPr>
          <a:xfrm>
            <a:off x="1215589" y="3753059"/>
            <a:ext cx="534572" cy="122696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49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/>
      <p:bldP spid="3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6">
            <a:extLst>
              <a:ext uri="{FF2B5EF4-FFF2-40B4-BE49-F238E27FC236}">
                <a16:creationId xmlns:a16="http://schemas.microsoft.com/office/drawing/2014/main" id="{D212DEAE-E66B-01AE-6111-A49CEE5BC1E4}"/>
              </a:ext>
            </a:extLst>
          </p:cNvPr>
          <p:cNvSpPr txBox="1"/>
          <p:nvPr/>
        </p:nvSpPr>
        <p:spPr>
          <a:xfrm>
            <a:off x="2209690" y="2228671"/>
            <a:ext cx="77726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en-GB" sz="3600" b="1" dirty="0">
                <a:solidFill>
                  <a:srgbClr val="2D4A57"/>
                </a:solidFill>
                <a:latin typeface="Inter" panose="02000503000000020004" pitchFamily="2" charset="0"/>
              </a:rPr>
              <a:t>MAIN PIVOTAL POINTS EMERGED DURING OUR PREVIOUS DISCUSSIONS</a:t>
            </a:r>
          </a:p>
        </p:txBody>
      </p:sp>
      <p:pic>
        <p:nvPicPr>
          <p:cNvPr id="5" name="Picture 4" descr="Airplane Icon Vector Art, Icons, and Graphics for Free Download">
            <a:extLst>
              <a:ext uri="{FF2B5EF4-FFF2-40B4-BE49-F238E27FC236}">
                <a16:creationId xmlns:a16="http://schemas.microsoft.com/office/drawing/2014/main" id="{3C7EE50F-7D6B-E86C-4A0A-B438F43C91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235" y="3299150"/>
            <a:ext cx="619530" cy="61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87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EC78025-9312-7505-864F-01C0B1DF2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498" y="3822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Inter" panose="02000503000000020004"/>
              </a:rPr>
              <a:t>PROMOTING A JUST TRANSITION </a:t>
            </a:r>
            <a:endParaRPr lang="it-IT" b="1" dirty="0">
              <a:solidFill>
                <a:schemeClr val="tx2"/>
              </a:solidFill>
              <a:latin typeface="Inter" panose="020005030000000200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771D94-6AA8-45F9-5B7D-BC7BDD63620E}"/>
              </a:ext>
            </a:extLst>
          </p:cNvPr>
          <p:cNvSpPr txBox="1"/>
          <p:nvPr/>
        </p:nvSpPr>
        <p:spPr>
          <a:xfrm>
            <a:off x="295424" y="3181681"/>
            <a:ext cx="558487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>
              <a:solidFill>
                <a:schemeClr val="tx2"/>
              </a:solidFill>
              <a:latin typeface="Inter" panose="02000503000000020004"/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200" dirty="0">
                <a:solidFill>
                  <a:schemeClr val="tx2"/>
                </a:solidFill>
                <a:latin typeface="Inter" panose="02000503000000020004"/>
              </a:rPr>
              <a:t>NECESSITY OF GREENING: NEW TECHNOLOGICAL SOLUTIONS VS D</a:t>
            </a:r>
            <a:r>
              <a:rPr lang="en-GB" sz="2200" dirty="0">
                <a:solidFill>
                  <a:schemeClr val="tx2"/>
                </a:solidFill>
                <a:latin typeface="Inter" panose="02000503000000020004"/>
              </a:rPr>
              <a:t>EGROWTH OF AVIATION</a:t>
            </a:r>
          </a:p>
          <a:p>
            <a:pPr marL="457200" indent="-457200">
              <a:buFont typeface="+mj-lt"/>
              <a:buAutoNum type="arabicPeriod"/>
            </a:pPr>
            <a:endParaRPr lang="en-GB" sz="2200" dirty="0">
              <a:solidFill>
                <a:schemeClr val="tx2"/>
              </a:solidFill>
              <a:latin typeface="Inter" panose="02000503000000020004"/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200" dirty="0">
                <a:solidFill>
                  <a:schemeClr val="tx2"/>
                </a:solidFill>
                <a:latin typeface="Inter" panose="02000503000000020004"/>
              </a:rPr>
              <a:t>REDEPLOYMENT AND CONSEQUENCES </a:t>
            </a:r>
            <a:endParaRPr lang="en-GB" sz="2200" dirty="0">
              <a:solidFill>
                <a:schemeClr val="tx2"/>
              </a:solidFill>
              <a:latin typeface="Inter" panose="02000503000000020004"/>
            </a:endParaRPr>
          </a:p>
          <a:p>
            <a:endParaRPr lang="it-IT" sz="2000" dirty="0">
              <a:latin typeface="Inter" panose="02000503000000020004"/>
            </a:endParaRPr>
          </a:p>
          <a:p>
            <a:endParaRPr lang="it-IT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197613C5-E709-C95D-808F-74B733A3A4A9}"/>
              </a:ext>
            </a:extLst>
          </p:cNvPr>
          <p:cNvSpPr/>
          <p:nvPr/>
        </p:nvSpPr>
        <p:spPr>
          <a:xfrm>
            <a:off x="5531915" y="3833369"/>
            <a:ext cx="1237954" cy="9003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F4E0EDF5-5326-EE14-06B3-9115F3B664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526" y="85370"/>
            <a:ext cx="1885071" cy="188507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E3FFE8C-77FF-A251-9A2D-61B23C096D46}"/>
              </a:ext>
            </a:extLst>
          </p:cNvPr>
          <p:cNvSpPr txBox="1"/>
          <p:nvPr/>
        </p:nvSpPr>
        <p:spPr>
          <a:xfrm>
            <a:off x="7174523" y="2221433"/>
            <a:ext cx="47220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tx2"/>
                </a:solidFill>
                <a:latin typeface="Inter" panose="02000503000000020004"/>
              </a:rPr>
              <a:t>MAIN POINTS EMERGED</a:t>
            </a:r>
            <a:r>
              <a:rPr lang="it-IT" sz="3200" dirty="0">
                <a:solidFill>
                  <a:schemeClr val="accent2"/>
                </a:solidFill>
                <a:latin typeface="Inter" panose="02000503000000020004"/>
              </a:rPr>
              <a:t>: </a:t>
            </a:r>
          </a:p>
          <a:p>
            <a:endParaRPr lang="it-IT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6393E2-0F1F-1A9B-675C-915F81C0E590}"/>
              </a:ext>
            </a:extLst>
          </p:cNvPr>
          <p:cNvSpPr txBox="1"/>
          <p:nvPr/>
        </p:nvSpPr>
        <p:spPr>
          <a:xfrm>
            <a:off x="7174523" y="3556967"/>
            <a:ext cx="404018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dirty="0">
                <a:solidFill>
                  <a:schemeClr val="tx2"/>
                </a:solidFill>
                <a:latin typeface="Inter" panose="02000503000000020004"/>
              </a:rPr>
              <a:t>New </a:t>
            </a:r>
            <a:r>
              <a:rPr lang="it-IT" dirty="0" err="1">
                <a:solidFill>
                  <a:schemeClr val="tx2"/>
                </a:solidFill>
                <a:latin typeface="Inter" panose="02000503000000020004"/>
              </a:rPr>
              <a:t>technological</a:t>
            </a:r>
            <a:r>
              <a:rPr lang="it-IT" dirty="0">
                <a:solidFill>
                  <a:schemeClr val="tx2"/>
                </a:solidFill>
                <a:latin typeface="Inter" panose="02000503000000020004"/>
              </a:rPr>
              <a:t> </a:t>
            </a:r>
            <a:r>
              <a:rPr lang="it-IT" dirty="0" err="1">
                <a:solidFill>
                  <a:schemeClr val="tx2"/>
                </a:solidFill>
                <a:latin typeface="Inter" panose="02000503000000020004"/>
              </a:rPr>
              <a:t>solutions</a:t>
            </a:r>
            <a:r>
              <a:rPr lang="it-IT" dirty="0">
                <a:solidFill>
                  <a:schemeClr val="tx2"/>
                </a:solidFill>
                <a:latin typeface="Inter" panose="02000503000000020004"/>
              </a:rPr>
              <a:t> may  lead to a </a:t>
            </a:r>
            <a:r>
              <a:rPr lang="it-IT" dirty="0" err="1">
                <a:solidFill>
                  <a:schemeClr val="tx2"/>
                </a:solidFill>
                <a:latin typeface="Inter" panose="02000503000000020004"/>
              </a:rPr>
              <a:t>decrease</a:t>
            </a:r>
            <a:r>
              <a:rPr lang="it-IT" dirty="0">
                <a:solidFill>
                  <a:schemeClr val="tx2"/>
                </a:solidFill>
                <a:latin typeface="Inter" panose="02000503000000020004"/>
              </a:rPr>
              <a:t> in workers, as </a:t>
            </a:r>
            <a:r>
              <a:rPr lang="it-IT" dirty="0" err="1">
                <a:solidFill>
                  <a:schemeClr val="tx2"/>
                </a:solidFill>
                <a:latin typeface="Inter" panose="02000503000000020004"/>
              </a:rPr>
              <a:t>automation</a:t>
            </a:r>
            <a:r>
              <a:rPr lang="it-IT" dirty="0">
                <a:solidFill>
                  <a:schemeClr val="tx2"/>
                </a:solidFill>
                <a:latin typeface="Inter" panose="02000503000000020004"/>
              </a:rPr>
              <a:t> may be more common in the </a:t>
            </a:r>
            <a:r>
              <a:rPr lang="it-IT" dirty="0" err="1">
                <a:solidFill>
                  <a:schemeClr val="tx2"/>
                </a:solidFill>
                <a:latin typeface="Inter" panose="02000503000000020004"/>
              </a:rPr>
              <a:t>aviation</a:t>
            </a:r>
            <a:r>
              <a:rPr lang="it-IT" dirty="0">
                <a:solidFill>
                  <a:schemeClr val="tx2"/>
                </a:solidFill>
                <a:latin typeface="Inter" panose="02000503000000020004"/>
              </a:rPr>
              <a:t> </a:t>
            </a:r>
            <a:r>
              <a:rPr lang="it-IT" dirty="0" err="1">
                <a:solidFill>
                  <a:schemeClr val="tx2"/>
                </a:solidFill>
                <a:latin typeface="Inter" panose="02000503000000020004"/>
              </a:rPr>
              <a:t>sector</a:t>
            </a:r>
            <a:r>
              <a:rPr lang="it-IT" dirty="0">
                <a:solidFill>
                  <a:schemeClr val="tx2"/>
                </a:solidFill>
                <a:latin typeface="Inter" panose="02000503000000020004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endParaRPr lang="it-IT" dirty="0">
              <a:solidFill>
                <a:schemeClr val="tx2"/>
              </a:solidFill>
              <a:latin typeface="Inter" panose="02000503000000020004"/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dirty="0">
                <a:solidFill>
                  <a:schemeClr val="tx2"/>
                </a:solidFill>
                <a:latin typeface="Inter" panose="02000503000000020004"/>
              </a:rPr>
              <a:t>Planet </a:t>
            </a:r>
            <a:r>
              <a:rPr lang="it-IT" dirty="0" err="1">
                <a:solidFill>
                  <a:schemeClr val="tx2"/>
                </a:solidFill>
                <a:latin typeface="Inter" panose="02000503000000020004"/>
              </a:rPr>
              <a:t>limit</a:t>
            </a:r>
            <a:r>
              <a:rPr lang="it-IT" dirty="0">
                <a:solidFill>
                  <a:schemeClr val="tx2"/>
                </a:solidFill>
                <a:latin typeface="Inter" panose="02000503000000020004"/>
              </a:rPr>
              <a:t> and </a:t>
            </a:r>
            <a:r>
              <a:rPr lang="it-IT" dirty="0" err="1">
                <a:solidFill>
                  <a:schemeClr val="tx2"/>
                </a:solidFill>
                <a:latin typeface="Inter" panose="02000503000000020004"/>
              </a:rPr>
              <a:t>degrowth</a:t>
            </a:r>
            <a:r>
              <a:rPr lang="it-IT" dirty="0">
                <a:solidFill>
                  <a:schemeClr val="tx2"/>
                </a:solidFill>
                <a:latin typeface="Inter" panose="02000503000000020004"/>
              </a:rPr>
              <a:t> of </a:t>
            </a:r>
            <a:r>
              <a:rPr lang="it-IT" dirty="0" err="1">
                <a:solidFill>
                  <a:schemeClr val="tx2"/>
                </a:solidFill>
                <a:latin typeface="Inter" panose="02000503000000020004"/>
              </a:rPr>
              <a:t>aviation</a:t>
            </a:r>
            <a:endParaRPr lang="it-IT" dirty="0">
              <a:solidFill>
                <a:schemeClr val="tx2"/>
              </a:solidFill>
              <a:latin typeface="Inter" panose="02000503000000020004"/>
            </a:endParaRPr>
          </a:p>
          <a:p>
            <a:endParaRPr lang="it-IT" sz="1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79DC37-8504-296A-27C6-5CFCFAD2A550}"/>
              </a:ext>
            </a:extLst>
          </p:cNvPr>
          <p:cNvSpPr txBox="1"/>
          <p:nvPr/>
        </p:nvSpPr>
        <p:spPr>
          <a:xfrm>
            <a:off x="187573" y="2221433"/>
            <a:ext cx="5800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tx2"/>
                </a:solidFill>
              </a:rPr>
              <a:t>EMPLOYMENT</a:t>
            </a:r>
          </a:p>
        </p:txBody>
      </p:sp>
    </p:spTree>
    <p:extLst>
      <p:ext uri="{BB962C8B-B14F-4D97-AF65-F5344CB8AC3E}">
        <p14:creationId xmlns:p14="http://schemas.microsoft.com/office/powerpoint/2010/main" val="378467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cd069cf-350b-4847-a8c6-781bc6c2e38e">
      <Terms xmlns="http://schemas.microsoft.com/office/infopath/2007/PartnerControls"/>
    </lcf76f155ced4ddcb4097134ff3c332f>
    <TaxCatchAll xmlns="97feb5da-a3a4-4708-be5e-f67c394e504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9C1BB2C01F464F8EB142BAB059A89E" ma:contentTypeVersion="16" ma:contentTypeDescription="Create a new document." ma:contentTypeScope="" ma:versionID="c4450889bfd283dcb152c678ff773949">
  <xsd:schema xmlns:xsd="http://www.w3.org/2001/XMLSchema" xmlns:xs="http://www.w3.org/2001/XMLSchema" xmlns:p="http://schemas.microsoft.com/office/2006/metadata/properties" xmlns:ns2="5cd069cf-350b-4847-a8c6-781bc6c2e38e" xmlns:ns3="97feb5da-a3a4-4708-be5e-f67c394e5044" targetNamespace="http://schemas.microsoft.com/office/2006/metadata/properties" ma:root="true" ma:fieldsID="29d26f3ac0a49dab94deca814dccc8d5" ns2:_="" ns3:_="">
    <xsd:import namespace="5cd069cf-350b-4847-a8c6-781bc6c2e38e"/>
    <xsd:import namespace="97feb5da-a3a4-4708-be5e-f67c394e50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069cf-350b-4847-a8c6-781bc6c2e3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1e4b106-0c29-49b8-a713-d7be041e4d4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feb5da-a3a4-4708-be5e-f67c394e50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d306119-45ba-457e-888f-f016ec58640c}" ma:internalName="TaxCatchAll" ma:showField="CatchAllData" ma:web="97feb5da-a3a4-4708-be5e-f67c394e50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6275D1-3463-4452-8C14-89D653AD7B05}">
  <ds:schemaRefs>
    <ds:schemaRef ds:uri="http://schemas.microsoft.com/office/2006/metadata/properties"/>
    <ds:schemaRef ds:uri="http://schemas.microsoft.com/office/infopath/2007/PartnerControls"/>
    <ds:schemaRef ds:uri="5cd069cf-350b-4847-a8c6-781bc6c2e38e"/>
    <ds:schemaRef ds:uri="97feb5da-a3a4-4708-be5e-f67c394e5044"/>
  </ds:schemaRefs>
</ds:datastoreItem>
</file>

<file path=customXml/itemProps2.xml><?xml version="1.0" encoding="utf-8"?>
<ds:datastoreItem xmlns:ds="http://schemas.openxmlformats.org/officeDocument/2006/customXml" ds:itemID="{95482A78-9390-42C9-AF16-A97EDA709B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d069cf-350b-4847-a8c6-781bc6c2e38e"/>
    <ds:schemaRef ds:uri="97feb5da-a3a4-4708-be5e-f67c394e50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B7826D-AF77-4F51-91C2-A412AA41F8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867</Words>
  <Application>Microsoft Office PowerPoint</Application>
  <PresentationFormat>Widescreen</PresentationFormat>
  <Paragraphs>179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Inter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PROMOTING A JUST TRANSITION </vt:lpstr>
      <vt:lpstr>PROMOTING A JUST TRANSITION </vt:lpstr>
      <vt:lpstr>PROMOTING A JUST TRANSITION </vt:lpstr>
      <vt:lpstr>PROMOTING A JUST TRANSITION </vt:lpstr>
      <vt:lpstr>PROMOTING A JUST TRANSITION </vt:lpstr>
      <vt:lpstr>PROMOTING A JUST TRANSITION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Rambaldi</dc:creator>
  <cp:lastModifiedBy>Celia McClements</cp:lastModifiedBy>
  <cp:revision>2</cp:revision>
  <dcterms:created xsi:type="dcterms:W3CDTF">2023-03-03T08:37:07Z</dcterms:created>
  <dcterms:modified xsi:type="dcterms:W3CDTF">2023-03-20T11:20:16Z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0x010100509C1BB2C01F464F8EB142BAB059A89E</vt:lpwstr>
  </property>
</Properties>
</file>