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686" r:id="rId2"/>
    <p:sldId id="725" r:id="rId3"/>
    <p:sldId id="271" r:id="rId4"/>
    <p:sldId id="288" r:id="rId5"/>
    <p:sldId id="722" r:id="rId6"/>
    <p:sldId id="726" r:id="rId7"/>
    <p:sldId id="727" r:id="rId8"/>
    <p:sldId id="670" r:id="rId9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04D4D-FAC5-41FC-AD97-52BC5CE57B79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CBF6D-ADD6-4201-AFC1-AB2A433AB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80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FF8B-DB3B-9D4B-BB18-EECBDAF21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150AC-ED92-C64D-9DAB-B3E46FB50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92ECD-99C3-1544-A128-D25F88EF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1A6A-1721-7745-885A-4ABA4547E382}" type="datetime1"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913DB-BB40-C142-AB86-6C8ECC21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C07D7-F094-BB45-A0B2-101B45FA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7338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DB36-EE3D-7940-9F09-D52D4E85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DC961-0E4F-B34D-BD08-CDBFC38FB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1AEFC-2748-D245-B6D6-AA4F3B4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DB57-FB9F-DE45-B469-BC044377BF01}" type="datetime1"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52685-7EFA-A446-9E2C-B71D35F0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BFC2-2A90-A740-B182-1FFC4E3B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0896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2DF1F-8FB0-984D-82A7-36187273A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F6BC2-A2B0-994E-BF4D-DC65DF64E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0CC34-1C4E-3E49-89D9-E848AC1BB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8134-46B7-524C-94C6-FBDC7747A02E}" type="datetime1"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D3AEC-4C7B-7247-9A9D-820584FA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6C1F7-6F73-8E41-8547-0221C40A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8781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58A5-7245-B44B-BEAA-9D32EAD8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C036-6AF8-884E-91B0-12BC8AA2B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BEFBF-2D50-F04D-B118-51563E3A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A6EC-4CC1-1145-AB6A-9C847D9146D3}" type="datetime1"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688C3-7BE1-3C41-B370-D7090EE0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D808-04F5-4242-9109-9CF9764B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7335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7CCF-BD76-9C4B-A364-EC8A6B31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C27B7-66C8-0247-8210-9B22F4E73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C011A-4BBE-1347-A559-25BF6058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3502-7974-E848-BF2C-8F8C41E0FCF2}" type="datetime1"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7494F-4B0E-FE4A-9AA7-A9C140D3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21225-9BD3-5949-80D5-0380E6DA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5693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C73E-756A-F84F-920C-99EE0E35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AFA0-9FA0-7948-829B-24B5E3A15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F484D-D5EE-0541-84D5-D06077FB4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D262D-BFDB-804D-9B2C-BFE6E243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5C5B-6397-2247-A2D1-F084166880ED}" type="datetime1">
              <a:t>31/01/2023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DFFC7-4C66-6243-B14E-076CB6A4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94788-1D33-BB41-8125-B0B38D5B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761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22CE-AB31-2549-8E7F-E2FF3F8E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E2F9D-CBA8-C642-852C-234831803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2B825-55AE-F341-A436-994E60B32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B317A-E4FB-D64E-AB78-1C01EC268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9D19A-E7E8-1E4F-8A62-AC60247B2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35135-057F-3140-8147-C7C8C151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9145-8505-3342-8518-5FF9464AFCFE}" type="datetime1">
              <a:t>31/01/2023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84021A-1E6B-B74E-9EDE-1E8E072F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A19166-2173-F64A-B58D-40A4D149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2235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8A41-12FA-F94B-9833-20A8933B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236DB-4683-884B-A4EB-F52C7416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9033-B315-F444-9CB4-5677DC334A1B}" type="datetime1">
              <a:t>31/01/2023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4EEA5-B9F5-ED42-BF8C-AE823CF6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0A39F-F18D-9E47-8478-7FAC3AAB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0773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CD411-E45C-DF4B-BDE0-A856A3D9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2AD1-D91F-A346-B2C7-A091F1A73889}" type="datetime1">
              <a:t>31/01/2023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2C8E7-5A75-4741-A388-0477E489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A3A03-B59E-6D40-9D98-9475212B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4427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6D8F-9414-AD4F-B957-FC658E3B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45F65-7712-954F-BC86-B1C8598D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A1907-3435-CF41-B56A-5BAB0E773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AD01F-BDC8-AB49-898B-9B79DEFB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5FA-5E22-3840-AF0A-43DF2ED5C656}" type="datetime1">
              <a:t>31/01/2023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60099-1F48-9B40-9A87-F6A21586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B5FD3-852F-6349-8E8A-40B693B1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0978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0C14-B28B-5647-BF96-7F17D5B2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46F77-A201-7A41-BA5D-FC79C6C0E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8B736-F36A-B946-A200-884989351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3D450-C539-2943-8DA8-CBE4DAA2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882C-5515-B94D-AAAC-CE9700243530}" type="datetime1">
              <a:t>31/01/2023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23783-8C3A-6A43-873C-07BC6458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09713-4F4D-2D4B-AA99-F81EE3A2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7412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8D650-4F92-9843-A5FA-73F8ED4B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959A5-280F-5B4A-A0D2-2615E9C36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5B3ED-FC97-4843-9A62-AD17970B0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F369-F5B0-7E47-96EF-B8096C9B342A}" type="datetime1">
              <a:t>31/01/2023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1C1E-077A-324E-825A-E9F792B57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A4B4-BA7A-E948-AA1B-58E52C23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2551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ndustriall-europe.eu/index.asp#b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.ec.europa.eu/transport-themes/clean-transport-urban-transport/alternative-fuels-sustainable-mobility-europe/renewable-and-low-carbon-fuels-value-chain-industrial-alliance_en" TargetMode="External"/><Relationship Id="rId2" Type="http://schemas.openxmlformats.org/officeDocument/2006/relationships/hyperlink" Target="https://defence-industry-space.ec.europa.eu/eu-aeronautics-industry/alliance-zero-emission-aviation_en#:~:text=The%20Alliance%20is%20a%20voluntary,roll%2Dout%20of%20these%20aircraft.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industriall-europe.eu/Article/792" TargetMode="External"/><Relationship Id="rId2" Type="http://schemas.openxmlformats.org/officeDocument/2006/relationships/hyperlink" Target="https://news.industriall-europe.eu/Article/70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justtransition.industriall-europe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AAC6BF-7B43-D24A-A389-D5B9500C5029}"/>
              </a:ext>
            </a:extLst>
          </p:cNvPr>
          <p:cNvSpPr/>
          <p:nvPr/>
        </p:nvSpPr>
        <p:spPr>
          <a:xfrm>
            <a:off x="0" y="1736436"/>
            <a:ext cx="12192000" cy="51215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5E5822-2C9C-154C-8911-E36ACF62B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741" b="29591"/>
          <a:stretch/>
        </p:blipFill>
        <p:spPr>
          <a:xfrm>
            <a:off x="321673" y="2268000"/>
            <a:ext cx="6197600" cy="460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C03604-3D44-5A40-B44C-C43DB3F190A0}"/>
              </a:ext>
            </a:extLst>
          </p:cNvPr>
          <p:cNvSpPr/>
          <p:nvPr/>
        </p:nvSpPr>
        <p:spPr>
          <a:xfrm>
            <a:off x="0" y="0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A40B4-2813-4E4A-BA34-EDDCC63EF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218" y="1784599"/>
            <a:ext cx="9707418" cy="297212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+mn-lt"/>
              </a:rPr>
              <a:t>Just Transition for the Aviation Sector: Where Are We Now?</a:t>
            </a:r>
            <a:endParaRPr lang="en-BE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234BE-51E2-D645-A7C2-3BB5B1016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62812"/>
            <a:ext cx="9144000" cy="1655762"/>
          </a:xfrm>
        </p:spPr>
        <p:txBody>
          <a:bodyPr/>
          <a:lstStyle/>
          <a:p>
            <a:br>
              <a:rPr lang="fr-BE" i="1" dirty="0">
                <a:solidFill>
                  <a:srgbClr val="C00000"/>
                </a:solidFill>
              </a:rPr>
            </a:br>
            <a:r>
              <a:rPr lang="fr-BE" i="1" dirty="0">
                <a:solidFill>
                  <a:srgbClr val="C00000"/>
                </a:solidFill>
              </a:rPr>
              <a:t>JT4 </a:t>
            </a:r>
            <a:r>
              <a:rPr lang="fr-BE" i="1" dirty="0" err="1">
                <a:solidFill>
                  <a:srgbClr val="C00000"/>
                </a:solidFill>
              </a:rPr>
              <a:t>Mobility</a:t>
            </a:r>
            <a:r>
              <a:rPr lang="fr-BE" i="1" dirty="0">
                <a:solidFill>
                  <a:srgbClr val="C00000"/>
                </a:solidFill>
              </a:rPr>
              <a:t> 31 </a:t>
            </a:r>
            <a:r>
              <a:rPr lang="fr-BE" i="1" dirty="0" err="1">
                <a:solidFill>
                  <a:srgbClr val="C00000"/>
                </a:solidFill>
              </a:rPr>
              <a:t>January</a:t>
            </a:r>
            <a:r>
              <a:rPr lang="fr-BE" i="1" dirty="0">
                <a:solidFill>
                  <a:srgbClr val="C00000"/>
                </a:solidFill>
              </a:rPr>
              <a:t> 2022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260DA-81F6-734B-A4AE-9D0CBFF8B8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02528" y="623013"/>
            <a:ext cx="3908864" cy="9250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9FD86B-5480-FB43-8A07-3FFD27705C2B}"/>
              </a:ext>
            </a:extLst>
          </p:cNvPr>
          <p:cNvSpPr/>
          <p:nvPr/>
        </p:nvSpPr>
        <p:spPr>
          <a:xfrm>
            <a:off x="9134671" y="5735637"/>
            <a:ext cx="2563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heavy" strike="noStrike" kern="1200" cap="none" spc="-10" normalizeH="0" baseline="0" noProof="0" dirty="0">
                <a:ln>
                  <a:noFill/>
                </a:ln>
                <a:solidFill>
                  <a:srgbClr val="254A96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 Light"/>
                <a:ea typeface="+mn-ea"/>
                <a:cs typeface="Calibri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industriall-europe.eu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254A96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7385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Increased focus on decarbonisation at EU level</a:t>
            </a:r>
            <a:endParaRPr lang="en-B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438895" cy="4393982"/>
          </a:xfrm>
        </p:spPr>
        <p:txBody>
          <a:bodyPr>
            <a:normAutofit/>
          </a:bodyPr>
          <a:lstStyle/>
          <a:p>
            <a:r>
              <a:rPr lang="en-GB" sz="1900" b="1" dirty="0"/>
              <a:t>EU files: </a:t>
            </a:r>
          </a:p>
          <a:p>
            <a:pPr lvl="1"/>
            <a:r>
              <a:rPr lang="en-GB" sz="1900" dirty="0"/>
              <a:t>Sustainable Aviation Fuels (SAFs)</a:t>
            </a:r>
          </a:p>
          <a:p>
            <a:pPr lvl="1"/>
            <a:r>
              <a:rPr lang="en-GB" sz="1900" dirty="0"/>
              <a:t>EU Emissions Trading System (ETS)</a:t>
            </a:r>
          </a:p>
          <a:p>
            <a:r>
              <a:rPr lang="en-GB" sz="1900" b="1" dirty="0"/>
              <a:t>European Aviation Roundtable: </a:t>
            </a:r>
            <a:r>
              <a:rPr lang="en-GB" sz="1900" dirty="0"/>
              <a:t>ongoing demand for EU Pact for Sustainable Aviation.</a:t>
            </a:r>
          </a:p>
          <a:p>
            <a:r>
              <a:rPr lang="en-GB" sz="1900" b="1" dirty="0"/>
              <a:t>Two new EU Alliances: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9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 Alliance for Zero Emission Aviation</a:t>
            </a:r>
            <a:r>
              <a:rPr lang="en-GB" sz="1900" dirty="0"/>
              <a:t>: working groups now established.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Renewable and Low-Carbon Fuels Value Chain Industrial Alliance</a:t>
            </a:r>
            <a:r>
              <a:rPr lang="en-GB" sz="1900" dirty="0"/>
              <a:t>: working groups have started. </a:t>
            </a:r>
          </a:p>
          <a:p>
            <a:endParaRPr lang="en-GB" sz="1900" dirty="0"/>
          </a:p>
          <a:p>
            <a:pPr marL="457200" indent="-457200"/>
            <a:endParaRPr lang="en-GB" sz="1900" dirty="0"/>
          </a:p>
          <a:p>
            <a:pPr marL="457200" indent="-457200"/>
            <a:endParaRPr lang="en-GB" sz="1900" dirty="0"/>
          </a:p>
          <a:p>
            <a:pPr marL="457200" indent="-457200"/>
            <a:endParaRPr lang="en-GB" sz="1900" dirty="0"/>
          </a:p>
          <a:p>
            <a:pPr marL="0" indent="0">
              <a:buNone/>
            </a:pPr>
            <a:endParaRPr lang="en-GB" sz="1900" dirty="0"/>
          </a:p>
          <a:p>
            <a:pPr marL="457200" indent="-457200"/>
            <a:endParaRPr lang="en-GB" sz="19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D2F4624-85DD-D20C-259D-3618B6235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320" y="2205211"/>
            <a:ext cx="6253212" cy="351743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A0EEE5-D7C8-134E-8566-B8063E6CCBBD}" type="slidenum">
              <a:rPr lang="en-GB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5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Decarbonisation at International Level </a:t>
            </a:r>
            <a:endParaRPr lang="en-B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5452531" cy="4393982"/>
          </a:xfrm>
        </p:spPr>
        <p:txBody>
          <a:bodyPr>
            <a:normAutofit/>
          </a:bodyPr>
          <a:lstStyle/>
          <a:p>
            <a:r>
              <a:rPr lang="en-US" sz="2000" b="1" dirty="0"/>
              <a:t>Toulouse Summit (04/02/22):</a:t>
            </a:r>
          </a:p>
          <a:p>
            <a:pPr lvl="1"/>
            <a:r>
              <a:rPr lang="en-US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Toulouse declaration</a:t>
            </a:r>
            <a:r>
              <a:rPr lang="en-US" sz="2000" b="1" dirty="0"/>
              <a:t>: </a:t>
            </a:r>
            <a:r>
              <a:rPr lang="en-US" sz="2000" dirty="0"/>
              <a:t>includes Just Transition, social dialogue and re-/up-skilling of workers</a:t>
            </a:r>
          </a:p>
          <a:p>
            <a:pPr lvl="1"/>
            <a:endParaRPr lang="en-US" sz="2000" dirty="0"/>
          </a:p>
          <a:p>
            <a:r>
              <a:rPr lang="en-GB" sz="2000" b="1" dirty="0"/>
              <a:t>ICAO 41</a:t>
            </a:r>
            <a:r>
              <a:rPr lang="en-GB" sz="2000" b="1" baseline="30000" dirty="0"/>
              <a:t>st</a:t>
            </a:r>
            <a:r>
              <a:rPr lang="en-GB" sz="2000" b="1" dirty="0"/>
              <a:t> General Assembly (September 2022): </a:t>
            </a:r>
          </a:p>
          <a:p>
            <a:pPr lvl="1"/>
            <a:r>
              <a:rPr lang="en-GB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Joint working paper </a:t>
            </a:r>
            <a:r>
              <a:rPr lang="en-GB" sz="2000" dirty="0"/>
              <a:t>with IAG, EFT and ITF</a:t>
            </a:r>
          </a:p>
          <a:p>
            <a:pPr lvl="1"/>
            <a:r>
              <a:rPr lang="en-US" sz="2000" dirty="0"/>
              <a:t>ICAO States agreed to a net zero goal by 2050 for the aviation industry. </a:t>
            </a:r>
            <a:endParaRPr lang="en-GB" sz="2000" dirty="0"/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But not binding – how to increase </a:t>
            </a:r>
            <a:r>
              <a:rPr lang="en-GB" sz="2000" b="1" dirty="0">
                <a:solidFill>
                  <a:srgbClr val="FF0000"/>
                </a:solidFill>
              </a:rPr>
              <a:t>international </a:t>
            </a:r>
            <a:r>
              <a:rPr lang="en-GB" sz="2000" dirty="0">
                <a:solidFill>
                  <a:srgbClr val="FF0000"/>
                </a:solidFill>
              </a:rPr>
              <a:t>commitments? </a:t>
            </a:r>
          </a:p>
          <a:p>
            <a:endParaRPr lang="en-GB" sz="1700" dirty="0"/>
          </a:p>
          <a:p>
            <a:pPr marL="457200" indent="-457200"/>
            <a:endParaRPr lang="en-GB" sz="1700" dirty="0"/>
          </a:p>
          <a:p>
            <a:pPr marL="457200" indent="-457200"/>
            <a:endParaRPr lang="en-GB" sz="1700" dirty="0"/>
          </a:p>
          <a:p>
            <a:pPr marL="457200" indent="-457200"/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457200" indent="-457200"/>
            <a:endParaRPr lang="en-GB" sz="1700" dirty="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034" name="Isosceles Triangle 103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A new Secretary General for ICAO at a critical time for industry - ADS Group">
            <a:extLst>
              <a:ext uri="{FF2B5EF4-FFF2-40B4-BE49-F238E27FC236}">
                <a16:creationId xmlns:a16="http://schemas.microsoft.com/office/drawing/2014/main" id="{E89E3798-B190-1B13-492F-5BBAD07D6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718" y="2908172"/>
            <a:ext cx="4815813" cy="300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Isosceles Triangle 103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A0EEE5-D7C8-134E-8566-B8063E6CCBBD}" type="slidenum">
              <a:rPr lang="en-GB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3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GB" sz="3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ust Transition Manifesto and Website </a:t>
            </a:r>
            <a:endParaRPr lang="en-B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5151275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Just Transition Manifesto launched May 2022</a:t>
            </a:r>
          </a:p>
          <a:p>
            <a:pPr lvl="1"/>
            <a:r>
              <a:rPr lang="en-GB" sz="1800" dirty="0"/>
              <a:t>High level event with Commission and MEPs </a:t>
            </a:r>
          </a:p>
          <a:p>
            <a:pPr lvl="1"/>
            <a:r>
              <a:rPr lang="en-GB" sz="1800" dirty="0"/>
              <a:t>Just Transition </a:t>
            </a:r>
            <a:r>
              <a:rPr lang="en-GB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GB" sz="1800" dirty="0"/>
              <a:t>: sector/country info</a:t>
            </a:r>
          </a:p>
          <a:p>
            <a:pPr marL="0" indent="0">
              <a:buNone/>
            </a:pPr>
            <a:r>
              <a:rPr lang="en-GB" sz="1800" b="1" dirty="0"/>
              <a:t>Main demands: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An industrial policy fit for ambitious climate goals and good quality jobs</a:t>
            </a:r>
            <a:endParaRPr lang="en-GB" sz="1800" dirty="0"/>
          </a:p>
          <a:p>
            <a:pPr marL="457200" indent="-457200">
              <a:buFont typeface="+mj-lt"/>
              <a:buAutoNum type="arabicPeriod"/>
            </a:pPr>
            <a:r>
              <a:rPr lang="en-GB" sz="1800" dirty="0"/>
              <a:t>Funding the transition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Stronger collective bargaining and social dialogue</a:t>
            </a:r>
            <a:endParaRPr lang="en-GB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A toolbox of workers’ rights and companies’ duties to anticipate and shape the change</a:t>
            </a:r>
            <a:endParaRPr lang="en-GB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Tackling new skills needs and a right to quality training and life-long learning for every worker</a:t>
            </a:r>
            <a:endParaRPr lang="en-GB" sz="1800" dirty="0"/>
          </a:p>
          <a:p>
            <a:endParaRPr lang="en-GB" sz="1400" dirty="0"/>
          </a:p>
          <a:p>
            <a:pPr lvl="1"/>
            <a:endParaRPr lang="en-GB" sz="1400" dirty="0"/>
          </a:p>
          <a:p>
            <a:pPr marL="457200" indent="-457200">
              <a:buFont typeface="+mj-lt"/>
              <a:buAutoNum type="arabicPeriod"/>
            </a:pPr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marL="457200" indent="-457200"/>
            <a:endParaRPr lang="en-GB" sz="1400" dirty="0"/>
          </a:p>
          <a:p>
            <a:pPr marL="457200" indent="-457200"/>
            <a:endParaRPr lang="en-GB" sz="1400" dirty="0"/>
          </a:p>
          <a:p>
            <a:pPr marL="457200" indent="-457200"/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457200" indent="-457200"/>
            <a:endParaRPr lang="en-GB" sz="1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EEF82AC-9FAD-84F7-FB69-8E7488CF56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98"/>
          <a:stretch/>
        </p:blipFill>
        <p:spPr>
          <a:xfrm>
            <a:off x="6947750" y="1782981"/>
            <a:ext cx="2948351" cy="436189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A0EEE5-D7C8-134E-8566-B8063E6CCBBD}" type="slidenum">
              <a:rPr lang="en-GB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2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 fontScale="90000"/>
          </a:bodyPr>
          <a:lstStyle/>
          <a:p>
            <a:br>
              <a:rPr lang="en-GB" sz="3600" b="1" spc="-5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IAE Sustainability Paper: in progress </a:t>
            </a:r>
            <a:br>
              <a:rPr lang="en-GB" sz="2500" b="1" spc="-5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BE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5575475" cy="4393982"/>
          </a:xfrm>
        </p:spPr>
        <p:txBody>
          <a:bodyPr>
            <a:normAutofit/>
          </a:bodyPr>
          <a:lstStyle/>
          <a:p>
            <a:pPr marL="265113" lvl="1" indent="-265113"/>
            <a:r>
              <a:rPr lang="en-GB" sz="2000" dirty="0"/>
              <a:t>Outlines </a:t>
            </a:r>
            <a:r>
              <a:rPr lang="en-GB" sz="2000" b="1" dirty="0"/>
              <a:t>current situation and future challenges</a:t>
            </a:r>
          </a:p>
          <a:p>
            <a:pPr marL="265113" lvl="1" indent="-265113"/>
            <a:r>
              <a:rPr lang="en-GB" sz="2000" dirty="0"/>
              <a:t>Focuses on </a:t>
            </a:r>
            <a:r>
              <a:rPr lang="en-GB" sz="2000" b="1" dirty="0"/>
              <a:t>CO2 emissions </a:t>
            </a:r>
          </a:p>
          <a:p>
            <a:pPr marL="265113" lvl="1" indent="-265113"/>
            <a:r>
              <a:rPr lang="en-GB" sz="2000" dirty="0"/>
              <a:t>Summarises key pieces of </a:t>
            </a:r>
            <a:r>
              <a:rPr lang="en-GB" sz="2000" b="1" dirty="0"/>
              <a:t>EU legislation and EU initiatives </a:t>
            </a:r>
          </a:p>
          <a:p>
            <a:pPr marL="265113" lvl="1" indent="-265113"/>
            <a:r>
              <a:rPr lang="en-GB" sz="2000" dirty="0"/>
              <a:t>Stresses the need for a </a:t>
            </a:r>
            <a:r>
              <a:rPr lang="en-GB" sz="2000" b="1" dirty="0"/>
              <a:t>global approach</a:t>
            </a:r>
            <a:endParaRPr lang="en-GB" sz="2000" dirty="0"/>
          </a:p>
          <a:p>
            <a:pPr marL="265113" lvl="1" indent="-265113"/>
            <a:r>
              <a:rPr lang="en-GB" sz="2000" dirty="0"/>
              <a:t>Highlights the potential </a:t>
            </a:r>
            <a:r>
              <a:rPr lang="en-GB" sz="2000" b="1" dirty="0"/>
              <a:t>impact on workers</a:t>
            </a:r>
          </a:p>
          <a:p>
            <a:pPr marL="265113" lvl="1" indent="-265113"/>
            <a:r>
              <a:rPr lang="en-GB" sz="2000" dirty="0"/>
              <a:t>Sets out demands for: </a:t>
            </a:r>
          </a:p>
          <a:p>
            <a:pPr marL="712788" lvl="3" indent="-255588">
              <a:buFont typeface="+mj-lt"/>
              <a:buAutoNum type="arabicPeriod"/>
            </a:pPr>
            <a:r>
              <a:rPr lang="en-GB" sz="2000" dirty="0"/>
              <a:t> EU policy makers</a:t>
            </a:r>
          </a:p>
          <a:p>
            <a:pPr marL="712788" lvl="3" indent="-255588">
              <a:buFont typeface="+mj-lt"/>
              <a:buAutoNum type="arabicPeriod"/>
            </a:pPr>
            <a:r>
              <a:rPr lang="en-GB" sz="2000" dirty="0"/>
              <a:t>National governments and public authorities </a:t>
            </a:r>
          </a:p>
          <a:p>
            <a:pPr marL="712788" lvl="3" indent="-255588">
              <a:buFont typeface="+mj-lt"/>
              <a:buAutoNum type="arabicPeriod"/>
            </a:pPr>
            <a:r>
              <a:rPr lang="en-GB" sz="2000" dirty="0"/>
              <a:t>Aerospace companies, airlines and airports</a:t>
            </a:r>
          </a:p>
          <a:p>
            <a:pPr marL="285750" lvl="2" indent="-285750"/>
            <a:r>
              <a:rPr lang="en-GB" dirty="0">
                <a:solidFill>
                  <a:srgbClr val="FF0000"/>
                </a:solidFill>
              </a:rPr>
              <a:t>Discussed at last Aviation Sectoral Network meeting in Toulouse and in editing phase </a:t>
            </a:r>
          </a:p>
          <a:p>
            <a:pPr marL="712788" lvl="3" indent="-255588">
              <a:buFont typeface="+mj-lt"/>
              <a:buAutoNum type="arabicPeriod"/>
            </a:pPr>
            <a:endParaRPr lang="en-GB" sz="1700" dirty="0"/>
          </a:p>
          <a:p>
            <a:pPr marL="712788" lvl="3" indent="-255588">
              <a:buFont typeface="+mj-lt"/>
              <a:buAutoNum type="arabicPeriod"/>
            </a:pPr>
            <a:endParaRPr lang="en-GB" sz="1700" dirty="0"/>
          </a:p>
          <a:p>
            <a:pPr lvl="2"/>
            <a:endParaRPr lang="en-GB" sz="1700" dirty="0"/>
          </a:p>
          <a:p>
            <a:pPr lvl="1"/>
            <a:endParaRPr lang="en-GB" sz="1700" dirty="0"/>
          </a:p>
          <a:p>
            <a:pPr lvl="1"/>
            <a:endParaRPr lang="en-GB" sz="1700" dirty="0"/>
          </a:p>
          <a:p>
            <a:pPr marL="457200" indent="-457200"/>
            <a:endParaRPr lang="en-GB" sz="1700" dirty="0"/>
          </a:p>
          <a:p>
            <a:pPr marL="457200" indent="-457200"/>
            <a:endParaRPr lang="en-GB" sz="1700" dirty="0"/>
          </a:p>
          <a:p>
            <a:pPr marL="457200" indent="-457200"/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457200" indent="-457200"/>
            <a:endParaRPr lang="en-GB" sz="17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35D37B-589A-3604-20E9-20D9C33DB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056" y="2586438"/>
            <a:ext cx="5575475" cy="3136203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A0EEE5-D7C8-134E-8566-B8063E6CCBBD}" type="slidenum">
              <a:rPr lang="en-GB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5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 fontScale="90000"/>
          </a:bodyPr>
          <a:lstStyle/>
          <a:p>
            <a:br>
              <a:rPr lang="en-GB" sz="2500" b="1" spc="-5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Digital transition: impact on the workforce</a:t>
            </a:r>
            <a:br>
              <a:rPr lang="en-GB" sz="2500" b="1" spc="-5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BE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6405918" cy="4393982"/>
          </a:xfrm>
        </p:spPr>
        <p:txBody>
          <a:bodyPr>
            <a:normAutofit/>
          </a:bodyPr>
          <a:lstStyle/>
          <a:p>
            <a:pPr marL="371475" lvl="2" indent="-285750"/>
            <a:r>
              <a:rPr lang="en-GB" sz="1800" dirty="0"/>
              <a:t>Cannot forget digital transition. </a:t>
            </a:r>
          </a:p>
          <a:p>
            <a:pPr marL="371475" lvl="2" indent="-285750"/>
            <a:endParaRPr lang="en-GB" sz="1800" dirty="0"/>
          </a:p>
          <a:p>
            <a:pPr marL="371475" lvl="2" indent="-285750"/>
            <a:r>
              <a:rPr lang="en-GB" sz="1800" dirty="0"/>
              <a:t>Automation/robotisation important for manufacturing </a:t>
            </a:r>
            <a:r>
              <a:rPr lang="en-GB" sz="1800" dirty="0">
                <a:solidFill>
                  <a:srgbClr val="FF0000"/>
                </a:solidFill>
              </a:rPr>
              <a:t>but: </a:t>
            </a:r>
          </a:p>
          <a:p>
            <a:pPr marL="828675" lvl="3" indent="-285750"/>
            <a:r>
              <a:rPr lang="en-GB" b="1" dirty="0"/>
              <a:t>Impact on current processes?</a:t>
            </a:r>
          </a:p>
          <a:p>
            <a:pPr marL="828675" lvl="3" indent="-285750"/>
            <a:r>
              <a:rPr lang="en-GB" b="1" dirty="0"/>
              <a:t>Impact on job numbers/types?</a:t>
            </a:r>
          </a:p>
          <a:p>
            <a:pPr marL="828675" lvl="3" indent="-285750"/>
            <a:r>
              <a:rPr lang="en-GB" b="1" dirty="0"/>
              <a:t>Skilling needs? </a:t>
            </a:r>
          </a:p>
          <a:p>
            <a:pPr marL="828675" lvl="3" indent="-285750"/>
            <a:r>
              <a:rPr lang="en-GB" b="1" dirty="0"/>
              <a:t>How can workers benefit from increased productivity? </a:t>
            </a:r>
          </a:p>
          <a:p>
            <a:pPr marL="828675" lvl="3" indent="-285750"/>
            <a:r>
              <a:rPr lang="en-GB" b="1" dirty="0"/>
              <a:t>Storage/use of data? </a:t>
            </a:r>
          </a:p>
          <a:p>
            <a:pPr marL="828675" lvl="3" indent="-285750"/>
            <a:endParaRPr lang="en-GB" dirty="0"/>
          </a:p>
          <a:p>
            <a:pPr marL="371475" lvl="2" indent="-285750"/>
            <a:r>
              <a:rPr lang="en-GB" sz="1800" dirty="0"/>
              <a:t>Increased social dialogue needed:</a:t>
            </a:r>
          </a:p>
          <a:p>
            <a:pPr marL="828675" lvl="3" indent="-285750"/>
            <a:r>
              <a:rPr lang="en-GB" dirty="0"/>
              <a:t>Workforce planning </a:t>
            </a:r>
          </a:p>
          <a:p>
            <a:pPr marL="828675" lvl="3" indent="-285750"/>
            <a:r>
              <a:rPr lang="en-GB" dirty="0"/>
              <a:t>Anticipation of change</a:t>
            </a:r>
          </a:p>
          <a:p>
            <a:pPr marL="828675" lvl="3" indent="-285750"/>
            <a:r>
              <a:rPr lang="en-GB" dirty="0"/>
              <a:t>Job-to-job transitions</a:t>
            </a:r>
          </a:p>
          <a:p>
            <a:pPr marL="828675" lvl="3" indent="-285750"/>
            <a:r>
              <a:rPr lang="en-GB" dirty="0"/>
              <a:t>….</a:t>
            </a:r>
          </a:p>
          <a:p>
            <a:pPr marL="828675" lvl="3" indent="-285750"/>
            <a:endParaRPr lang="en-GB" sz="2000" b="1" dirty="0"/>
          </a:p>
          <a:p>
            <a:pPr marL="828675" lvl="3" indent="-285750"/>
            <a:endParaRPr lang="en-GB" sz="2000" dirty="0"/>
          </a:p>
          <a:p>
            <a:pPr marL="712788" lvl="3" indent="-255588">
              <a:buFont typeface="+mj-lt"/>
              <a:buAutoNum type="arabicPeriod"/>
            </a:pPr>
            <a:endParaRPr lang="en-GB" sz="2000" dirty="0"/>
          </a:p>
          <a:p>
            <a:pPr marL="712788" lvl="3" indent="-255588">
              <a:buFont typeface="+mj-lt"/>
              <a:buAutoNum type="arabicPeriod"/>
            </a:pPr>
            <a:endParaRPr lang="en-GB" sz="2000" dirty="0"/>
          </a:p>
          <a:p>
            <a:pPr lvl="2"/>
            <a:endParaRPr lang="en-GB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marL="457200" indent="-457200"/>
            <a:endParaRPr lang="en-GB" sz="2000" dirty="0"/>
          </a:p>
          <a:p>
            <a:pPr marL="457200" indent="-457200"/>
            <a:endParaRPr lang="en-GB" sz="2000" dirty="0"/>
          </a:p>
          <a:p>
            <a:pPr marL="457200" indent="-457200"/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457200" indent="-457200"/>
            <a:endParaRPr lang="en-GB" sz="20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FE60435-9757-FAD0-8B13-595F943A7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366" y="3011319"/>
            <a:ext cx="4701165" cy="2844203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A0EEE5-D7C8-134E-8566-B8063E6CCBBD}" type="slidenum">
              <a:rPr lang="en-GB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9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IAE/ETF work on JT: next steps </a:t>
            </a:r>
            <a:endParaRPr lang="en-B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5537988" cy="4393982"/>
          </a:xfrm>
        </p:spPr>
        <p:txBody>
          <a:bodyPr>
            <a:normAutofit/>
          </a:bodyPr>
          <a:lstStyle/>
          <a:p>
            <a:r>
              <a:rPr lang="en-US" sz="2000" dirty="0"/>
              <a:t>Already have good basis: </a:t>
            </a:r>
            <a:r>
              <a:rPr lang="en-US" sz="2000" b="1" dirty="0"/>
              <a:t>Toulouse declaration </a:t>
            </a:r>
            <a:r>
              <a:rPr lang="en-US" sz="2000" dirty="0"/>
              <a:t>and </a:t>
            </a:r>
            <a:r>
              <a:rPr lang="en-US" sz="2000" b="1" dirty="0"/>
              <a:t>ICAO working paper</a:t>
            </a:r>
            <a:r>
              <a:rPr lang="en-US" sz="2000" dirty="0"/>
              <a:t> </a:t>
            </a:r>
          </a:p>
          <a:p>
            <a:r>
              <a:rPr lang="en-US" sz="2000" b="1" dirty="0"/>
              <a:t>Previously identified joint demands: </a:t>
            </a:r>
          </a:p>
          <a:p>
            <a:pPr lvl="1"/>
            <a:r>
              <a:rPr lang="en-US" sz="2000" dirty="0"/>
              <a:t>Ensure environmentally, </a:t>
            </a:r>
            <a:r>
              <a:rPr lang="en-US" sz="2000" b="1" dirty="0"/>
              <a:t>socially</a:t>
            </a:r>
            <a:r>
              <a:rPr lang="en-US" sz="2000" dirty="0"/>
              <a:t> and economic connectivity in Europe </a:t>
            </a:r>
          </a:p>
          <a:p>
            <a:pPr lvl="1"/>
            <a:r>
              <a:rPr lang="en-US" sz="2000" dirty="0"/>
              <a:t>Foster </a:t>
            </a:r>
            <a:r>
              <a:rPr lang="en-US" sz="2000" b="1" dirty="0"/>
              <a:t>social sustainability </a:t>
            </a:r>
          </a:p>
          <a:p>
            <a:pPr lvl="1"/>
            <a:r>
              <a:rPr lang="en-US" sz="2000" dirty="0"/>
              <a:t>Adequate </a:t>
            </a:r>
            <a:r>
              <a:rPr lang="en-US" sz="2000" b="1" dirty="0"/>
              <a:t>social dialogue </a:t>
            </a:r>
            <a:r>
              <a:rPr lang="en-US" sz="2000" dirty="0"/>
              <a:t>at all stages </a:t>
            </a:r>
          </a:p>
          <a:p>
            <a:pPr lvl="1"/>
            <a:r>
              <a:rPr lang="en-US" sz="2000" b="1" dirty="0"/>
              <a:t>Reskilling and upskilling</a:t>
            </a:r>
          </a:p>
          <a:p>
            <a:pPr lvl="1"/>
            <a:r>
              <a:rPr lang="en-US" sz="2000" dirty="0"/>
              <a:t>Initiatives for regular &amp; constructive </a:t>
            </a:r>
            <a:r>
              <a:rPr lang="en-US" sz="2000" b="1" dirty="0"/>
              <a:t>dialogue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Development of </a:t>
            </a:r>
            <a:r>
              <a:rPr lang="en-US" sz="2000" b="1" dirty="0"/>
              <a:t>sectoral roadmaps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Proposal: build on the above and include examples of best practice? </a:t>
            </a:r>
            <a:endParaRPr lang="en-US" sz="2000" dirty="0"/>
          </a:p>
          <a:p>
            <a:endParaRPr lang="en-GB" sz="1700" dirty="0"/>
          </a:p>
          <a:p>
            <a:pPr marL="457200" indent="-457200"/>
            <a:endParaRPr lang="en-GB" sz="1700" dirty="0"/>
          </a:p>
          <a:p>
            <a:pPr marL="457200" indent="-457200"/>
            <a:endParaRPr lang="en-GB" sz="1700" dirty="0"/>
          </a:p>
          <a:p>
            <a:pPr marL="457200" indent="-457200"/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457200" indent="-457200"/>
            <a:endParaRPr lang="en-GB" sz="1700" dirty="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034" name="Isosceles Triangle 103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Isosceles Triangle 103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5CEC37B-1D6D-3640-8688-07DE547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A0EEE5-D7C8-134E-8566-B8063E6CCBBD}" type="slidenum">
              <a:rPr lang="en-GB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  <p:pic>
        <p:nvPicPr>
          <p:cNvPr id="2050" name="Picture 2" descr="What are the important next steps in your business? | News | Secure  Business Advisors Ltd">
            <a:extLst>
              <a:ext uri="{FF2B5EF4-FFF2-40B4-BE49-F238E27FC236}">
                <a16:creationId xmlns:a16="http://schemas.microsoft.com/office/drawing/2014/main" id="{08EAE6C7-678E-7BB1-0276-4FBB3E6C1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78" y="2387267"/>
            <a:ext cx="4762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17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8C6EC10-0DFB-4D1A-8B78-59FA772B6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fr-BE" dirty="0"/>
              <a:t>Questions? </a:t>
            </a:r>
            <a:endParaRPr lang="en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FBD6EA-232A-445A-865F-E23AAF5D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529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Steel</a:t>
            </a:r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0BF9BB-A41A-42B8-8057-DC6D91FA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7444" y="6356350"/>
            <a:ext cx="886355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0EEE5-D7C8-134E-8566-B8063E6CCBBD}" type="slidenum">
              <a:rPr kumimoji="0" lang="fr-B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026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dustriall">
      <a:dk1>
        <a:srgbClr val="000000"/>
      </a:dk1>
      <a:lt1>
        <a:srgbClr val="FFFFFF"/>
      </a:lt1>
      <a:dk2>
        <a:srgbClr val="3D5488"/>
      </a:dk2>
      <a:lt2>
        <a:srgbClr val="E7E6E6"/>
      </a:lt2>
      <a:accent1>
        <a:srgbClr val="244996"/>
      </a:accent1>
      <a:accent2>
        <a:srgbClr val="C83727"/>
      </a:accent2>
      <a:accent3>
        <a:srgbClr val="A5A5A5"/>
      </a:accent3>
      <a:accent4>
        <a:srgbClr val="477EC0"/>
      </a:accent4>
      <a:accent5>
        <a:srgbClr val="AECFF2"/>
      </a:accent5>
      <a:accent6>
        <a:srgbClr val="EAEAEA"/>
      </a:accent6>
      <a:hlink>
        <a:srgbClr val="005392"/>
      </a:hlink>
      <a:folHlink>
        <a:srgbClr val="C0C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Widescreen</PresentationFormat>
  <Paragraphs>112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Just Transition for the Aviation Sector: Where Are We Now?</vt:lpstr>
      <vt:lpstr>Increased focus on decarbonisation at EU level</vt:lpstr>
      <vt:lpstr>Decarbonisation at International Level </vt:lpstr>
      <vt:lpstr>Just Transition Manifesto and Website </vt:lpstr>
      <vt:lpstr> IAE Sustainability Paper: in progress  </vt:lpstr>
      <vt:lpstr> Digital transition: impact on the workforce </vt:lpstr>
      <vt:lpstr>IAE/ETF work on JT: next steps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Tackling rising energy prices  State of Play</dc:title>
  <dc:creator>Benjamin Denis</dc:creator>
  <cp:lastModifiedBy>Celia McClements</cp:lastModifiedBy>
  <cp:revision>41</cp:revision>
  <dcterms:created xsi:type="dcterms:W3CDTF">2022-03-08T09:54:32Z</dcterms:created>
  <dcterms:modified xsi:type="dcterms:W3CDTF">2023-01-31T16:12:13Z</dcterms:modified>
</cp:coreProperties>
</file>