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8" r:id="rId3"/>
    <p:sldId id="446" r:id="rId4"/>
    <p:sldId id="444" r:id="rId5"/>
    <p:sldId id="445" r:id="rId6"/>
    <p:sldId id="435" r:id="rId7"/>
    <p:sldId id="383" r:id="rId8"/>
    <p:sldId id="381" r:id="rId9"/>
    <p:sldId id="422" r:id="rId10"/>
    <p:sldId id="437" r:id="rId11"/>
    <p:sldId id="434" r:id="rId12"/>
    <p:sldId id="390" r:id="rId13"/>
    <p:sldId id="423" r:id="rId14"/>
    <p:sldId id="432" r:id="rId15"/>
    <p:sldId id="439" r:id="rId16"/>
    <p:sldId id="264" r:id="rId17"/>
    <p:sldId id="440" r:id="rId18"/>
    <p:sldId id="436" r:id="rId19"/>
    <p:sldId id="433" r:id="rId20"/>
    <p:sldId id="430" r:id="rId21"/>
  </p:sldIdLst>
  <p:sldSz cx="12192000" cy="6858000"/>
  <p:notesSz cx="6886575" cy="100171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84183" cy="502596"/>
          </a:xfrm>
          <a:prstGeom prst="rect">
            <a:avLst/>
          </a:prstGeom>
        </p:spPr>
        <p:txBody>
          <a:bodyPr vert="horz" lIns="96588" tIns="48294" rIns="96588" bIns="48294" rtlCol="0"/>
          <a:lstStyle>
            <a:lvl1pPr algn="l">
              <a:defRPr sz="1300"/>
            </a:lvl1pPr>
          </a:lstStyle>
          <a:p>
            <a:endParaRPr lang="nb-NO"/>
          </a:p>
        </p:txBody>
      </p:sp>
      <p:sp>
        <p:nvSpPr>
          <p:cNvPr id="3" name="Plassholder for dato 2"/>
          <p:cNvSpPr>
            <a:spLocks noGrp="1"/>
          </p:cNvSpPr>
          <p:nvPr>
            <p:ph type="dt" idx="1"/>
          </p:nvPr>
        </p:nvSpPr>
        <p:spPr>
          <a:xfrm>
            <a:off x="3900799" y="0"/>
            <a:ext cx="2984183" cy="502596"/>
          </a:xfrm>
          <a:prstGeom prst="rect">
            <a:avLst/>
          </a:prstGeom>
        </p:spPr>
        <p:txBody>
          <a:bodyPr vert="horz" lIns="96588" tIns="48294" rIns="96588" bIns="48294" rtlCol="0"/>
          <a:lstStyle>
            <a:lvl1pPr algn="r">
              <a:defRPr sz="1300"/>
            </a:lvl1pPr>
          </a:lstStyle>
          <a:p>
            <a:fld id="{2B8B6BEA-8EB7-44CB-8093-CE3C55D46ABD}" type="datetimeFigureOut">
              <a:rPr lang="nb-NO" smtClean="0"/>
              <a:t>18.06.2023</a:t>
            </a:fld>
            <a:endParaRPr lang="nb-NO"/>
          </a:p>
        </p:txBody>
      </p:sp>
      <p:sp>
        <p:nvSpPr>
          <p:cNvPr id="4" name="Plassholder for lysbilde 3"/>
          <p:cNvSpPr>
            <a:spLocks noGrp="1" noRot="1" noChangeAspect="1"/>
          </p:cNvSpPr>
          <p:nvPr>
            <p:ph type="sldImg" idx="2"/>
          </p:nvPr>
        </p:nvSpPr>
        <p:spPr>
          <a:xfrm>
            <a:off x="439738" y="1252538"/>
            <a:ext cx="6007100" cy="3379787"/>
          </a:xfrm>
          <a:prstGeom prst="rect">
            <a:avLst/>
          </a:prstGeom>
          <a:noFill/>
          <a:ln w="12700">
            <a:solidFill>
              <a:prstClr val="black"/>
            </a:solidFill>
          </a:ln>
        </p:spPr>
        <p:txBody>
          <a:bodyPr vert="horz" lIns="96588" tIns="48294" rIns="96588" bIns="48294" rtlCol="0" anchor="ctr"/>
          <a:lstStyle/>
          <a:p>
            <a:endParaRPr lang="nb-NO"/>
          </a:p>
        </p:txBody>
      </p:sp>
      <p:sp>
        <p:nvSpPr>
          <p:cNvPr id="5" name="Plassholder for notater 4"/>
          <p:cNvSpPr>
            <a:spLocks noGrp="1"/>
          </p:cNvSpPr>
          <p:nvPr>
            <p:ph type="body" sz="quarter" idx="3"/>
          </p:nvPr>
        </p:nvSpPr>
        <p:spPr>
          <a:xfrm>
            <a:off x="688658" y="4820741"/>
            <a:ext cx="5509260" cy="3944243"/>
          </a:xfrm>
          <a:prstGeom prst="rect">
            <a:avLst/>
          </a:prstGeom>
        </p:spPr>
        <p:txBody>
          <a:bodyPr vert="horz" lIns="96588" tIns="48294" rIns="96588" bIns="4829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514531"/>
            <a:ext cx="2984183" cy="502595"/>
          </a:xfrm>
          <a:prstGeom prst="rect">
            <a:avLst/>
          </a:prstGeom>
        </p:spPr>
        <p:txBody>
          <a:bodyPr vert="horz" lIns="96588" tIns="48294" rIns="96588" bIns="48294" rtlCol="0" anchor="b"/>
          <a:lstStyle>
            <a:lvl1pPr algn="l">
              <a:defRPr sz="1300"/>
            </a:lvl1pPr>
          </a:lstStyle>
          <a:p>
            <a:endParaRPr lang="nb-NO"/>
          </a:p>
        </p:txBody>
      </p:sp>
      <p:sp>
        <p:nvSpPr>
          <p:cNvPr id="7" name="Plassholder for lysbildenummer 6"/>
          <p:cNvSpPr>
            <a:spLocks noGrp="1"/>
          </p:cNvSpPr>
          <p:nvPr>
            <p:ph type="sldNum" sz="quarter" idx="5"/>
          </p:nvPr>
        </p:nvSpPr>
        <p:spPr>
          <a:xfrm>
            <a:off x="3900799" y="9514531"/>
            <a:ext cx="2984183" cy="502595"/>
          </a:xfrm>
          <a:prstGeom prst="rect">
            <a:avLst/>
          </a:prstGeom>
        </p:spPr>
        <p:txBody>
          <a:bodyPr vert="horz" lIns="96588" tIns="48294" rIns="96588" bIns="48294" rtlCol="0" anchor="b"/>
          <a:lstStyle>
            <a:lvl1pPr algn="r">
              <a:defRPr sz="1300"/>
            </a:lvl1pPr>
          </a:lstStyle>
          <a:p>
            <a:fld id="{6A630641-3BBE-4197-B526-6AAB1FD70FC7}" type="slidenum">
              <a:rPr lang="nb-NO" smtClean="0"/>
              <a:t>‹#›</a:t>
            </a:fld>
            <a:endParaRPr lang="nb-NO"/>
          </a:p>
        </p:txBody>
      </p:sp>
    </p:spTree>
    <p:extLst>
      <p:ext uri="{BB962C8B-B14F-4D97-AF65-F5344CB8AC3E}">
        <p14:creationId xmlns:p14="http://schemas.microsoft.com/office/powerpoint/2010/main" val="366128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7D7264E7-C55C-4C85-85A0-C938C2377FB0}" type="slidenum">
              <a:rPr lang="en-GB" smtClean="0"/>
              <a:t>2</a:t>
            </a:fld>
            <a:endParaRPr lang="en-GB"/>
          </a:p>
        </p:txBody>
      </p:sp>
    </p:spTree>
    <p:extLst>
      <p:ext uri="{BB962C8B-B14F-4D97-AF65-F5344CB8AC3E}">
        <p14:creationId xmlns:p14="http://schemas.microsoft.com/office/powerpoint/2010/main" val="304860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1a59e93a029_0_0:notes"/>
          <p:cNvSpPr>
            <a:spLocks noGrp="1" noRot="1" noChangeAspect="1"/>
          </p:cNvSpPr>
          <p:nvPr>
            <p:ph type="sldImg" idx="2"/>
          </p:nvPr>
        </p:nvSpPr>
        <p:spPr>
          <a:xfrm>
            <a:off x="-300038" y="815975"/>
            <a:ext cx="7296151" cy="4105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1a59e93a029_0_0:notes"/>
          <p:cNvSpPr txBox="1">
            <a:spLocks noGrp="1"/>
          </p:cNvSpPr>
          <p:nvPr>
            <p:ph type="body" idx="1"/>
          </p:nvPr>
        </p:nvSpPr>
        <p:spPr>
          <a:xfrm>
            <a:off x="351543" y="5165385"/>
            <a:ext cx="5993670" cy="4893536"/>
          </a:xfrm>
          <a:prstGeom prst="rect">
            <a:avLst/>
          </a:prstGeom>
        </p:spPr>
        <p:txBody>
          <a:bodyPr spcFirstLastPara="1" wrap="square" lIns="0" tIns="0" rIns="0" bIns="0" anchor="t" anchorCtr="0">
            <a:noAutofit/>
          </a:bodyPr>
          <a:lstStyle/>
          <a:p>
            <a:endParaRPr dirty="0"/>
          </a:p>
        </p:txBody>
      </p:sp>
      <p:sp>
        <p:nvSpPr>
          <p:cNvPr id="940" name="Google Shape;940;g1a59e93a029_0_0:notes"/>
          <p:cNvSpPr txBox="1">
            <a:spLocks noGrp="1"/>
          </p:cNvSpPr>
          <p:nvPr>
            <p:ph type="sldNum" idx="12"/>
          </p:nvPr>
        </p:nvSpPr>
        <p:spPr>
          <a:xfrm>
            <a:off x="4648690" y="10192448"/>
            <a:ext cx="1696640" cy="181741"/>
          </a:xfrm>
          <a:prstGeom prst="rect">
            <a:avLst/>
          </a:prstGeom>
        </p:spPr>
        <p:txBody>
          <a:bodyPr spcFirstLastPara="1" wrap="square" lIns="0" tIns="0" rIns="0" bIns="0" anchor="t" anchorCtr="0">
            <a:noAutofit/>
          </a:bodyPr>
          <a:lstStyle/>
          <a:p>
            <a:pPr>
              <a:buClr>
                <a:srgbClr val="000000"/>
              </a:buClr>
              <a:buSzPts val="800"/>
            </a:pPr>
            <a:fld id="{00000000-1234-1234-1234-123412341234}" type="slidenum">
              <a:rPr lang="en-GB"/>
              <a:pPr>
                <a:buClr>
                  <a:srgbClr val="000000"/>
                </a:buClr>
                <a:buSzPts val="800"/>
              </a:pPr>
              <a:t>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D7264E7-C55C-4C85-85A0-C938C2377FB0}" type="slidenum">
              <a:rPr lang="en-GB" smtClean="0"/>
              <a:t>15</a:t>
            </a:fld>
            <a:endParaRPr lang="en-GB"/>
          </a:p>
        </p:txBody>
      </p:sp>
    </p:spTree>
    <p:extLst>
      <p:ext uri="{BB962C8B-B14F-4D97-AF65-F5344CB8AC3E}">
        <p14:creationId xmlns:p14="http://schemas.microsoft.com/office/powerpoint/2010/main" val="300780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D7264E7-C55C-4C85-85A0-C938C2377FB0}" type="slidenum">
              <a:rPr lang="en-GB" smtClean="0"/>
              <a:t>16</a:t>
            </a:fld>
            <a:endParaRPr lang="en-GB"/>
          </a:p>
        </p:txBody>
      </p:sp>
    </p:spTree>
    <p:extLst>
      <p:ext uri="{BB962C8B-B14F-4D97-AF65-F5344CB8AC3E}">
        <p14:creationId xmlns:p14="http://schemas.microsoft.com/office/powerpoint/2010/main" val="115706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88FFB6-6746-4DB7-8406-A7EDB7F58E76}"/>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DA9C4BD-D9C2-4AF8-B2B8-7F9AF7C84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5CE9FAB-67A6-49F1-9F16-8F5C5F138D34}"/>
              </a:ext>
            </a:extLst>
          </p:cNvPr>
          <p:cNvSpPr>
            <a:spLocks noGrp="1"/>
          </p:cNvSpPr>
          <p:nvPr>
            <p:ph type="dt" sz="half" idx="10"/>
          </p:nvPr>
        </p:nvSpPr>
        <p:spPr/>
        <p:txBody>
          <a:bodyPr/>
          <a:lstStyle/>
          <a:p>
            <a:fld id="{F6FA2B21-3FCD-4721-B95C-427943F61125}" type="datetime1">
              <a:rPr lang="en-US" smtClean="0"/>
              <a:t>6/18/2023</a:t>
            </a:fld>
            <a:endParaRPr lang="en-US"/>
          </a:p>
        </p:txBody>
      </p:sp>
      <p:sp>
        <p:nvSpPr>
          <p:cNvPr id="5" name="Plassholder for bunntekst 4">
            <a:extLst>
              <a:ext uri="{FF2B5EF4-FFF2-40B4-BE49-F238E27FC236}">
                <a16:creationId xmlns:a16="http://schemas.microsoft.com/office/drawing/2014/main" id="{4FF446B7-8049-499D-8A3B-D607B2299AD9}"/>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5C2C2AC2-41ED-408A-A117-5C4411F45C0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8714589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E6E871-61F9-4CF4-B13F-D5DF5A4FE6BF}"/>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6E96A26-F297-48A8-93B9-DE1273DA949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F1760AA-EB6B-4586-BE79-0E2E60604030}"/>
              </a:ext>
            </a:extLst>
          </p:cNvPr>
          <p:cNvSpPr>
            <a:spLocks noGrp="1"/>
          </p:cNvSpPr>
          <p:nvPr>
            <p:ph type="dt" sz="half" idx="10"/>
          </p:nvPr>
        </p:nvSpPr>
        <p:spPr/>
        <p:txBody>
          <a:bodyPr/>
          <a:lstStyle/>
          <a:p>
            <a:fld id="{F6FA2B21-3FCD-4721-B95C-427943F61125}" type="datetime1">
              <a:rPr lang="en-US" smtClean="0"/>
              <a:t>6/18/2023</a:t>
            </a:fld>
            <a:endParaRPr lang="en-US"/>
          </a:p>
        </p:txBody>
      </p:sp>
      <p:sp>
        <p:nvSpPr>
          <p:cNvPr id="5" name="Plassholder for bunntekst 4">
            <a:extLst>
              <a:ext uri="{FF2B5EF4-FFF2-40B4-BE49-F238E27FC236}">
                <a16:creationId xmlns:a16="http://schemas.microsoft.com/office/drawing/2014/main" id="{F437CEC3-C9EA-4E00-88F1-969CEA95E837}"/>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C53CF5AD-9BAF-4850-A445-9C69F92981A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01878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D512727-01B2-4D33-8EDE-988B241E9F3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005CBB8-0D5D-4032-B4AF-0D7E6F34631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D14CCFC-D221-4507-A686-F677E28B7FF3}"/>
              </a:ext>
            </a:extLst>
          </p:cNvPr>
          <p:cNvSpPr>
            <a:spLocks noGrp="1"/>
          </p:cNvSpPr>
          <p:nvPr>
            <p:ph type="dt" sz="half" idx="10"/>
          </p:nvPr>
        </p:nvSpPr>
        <p:spPr/>
        <p:txBody>
          <a:bodyPr/>
          <a:lstStyle/>
          <a:p>
            <a:fld id="{F6FA2B21-3FCD-4721-B95C-427943F61125}" type="datetime1">
              <a:rPr lang="en-US" smtClean="0"/>
              <a:t>6/18/2023</a:t>
            </a:fld>
            <a:endParaRPr lang="en-US"/>
          </a:p>
        </p:txBody>
      </p:sp>
      <p:sp>
        <p:nvSpPr>
          <p:cNvPr id="5" name="Plassholder for bunntekst 4">
            <a:extLst>
              <a:ext uri="{FF2B5EF4-FFF2-40B4-BE49-F238E27FC236}">
                <a16:creationId xmlns:a16="http://schemas.microsoft.com/office/drawing/2014/main" id="{608400D2-651E-4B8A-B0CA-457FD45231F2}"/>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1CC2FD9B-4A74-4466-B612-2F6433DFC667}"/>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725099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2">
  <p:cSld name="02">
    <p:bg>
      <p:bgPr>
        <a:solidFill>
          <a:schemeClr val="lt1"/>
        </a:solidFill>
        <a:effectLst/>
      </p:bgPr>
    </p:bg>
    <p:spTree>
      <p:nvGrpSpPr>
        <p:cNvPr id="1" name="Shape 25"/>
        <p:cNvGrpSpPr/>
        <p:nvPr/>
      </p:nvGrpSpPr>
      <p:grpSpPr>
        <a:xfrm>
          <a:off x="0" y="0"/>
          <a:ext cx="0" cy="0"/>
          <a:chOff x="0" y="0"/>
          <a:chExt cx="0" cy="0"/>
        </a:xfrm>
      </p:grpSpPr>
      <p:sp>
        <p:nvSpPr>
          <p:cNvPr id="26" name="Google Shape;26;g13aa302bb6c_0_189"/>
          <p:cNvSpPr txBox="1">
            <a:spLocks noGrp="1"/>
          </p:cNvSpPr>
          <p:nvPr>
            <p:ph type="ctrTitle"/>
          </p:nvPr>
        </p:nvSpPr>
        <p:spPr>
          <a:xfrm>
            <a:off x="575094" y="691755"/>
            <a:ext cx="11172300" cy="6036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000"/>
              <a:buFont typeface="Arial"/>
              <a:buNone/>
              <a:defRPr sz="3000" b="0" i="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3aa302bb6c_0_189"/>
          <p:cNvSpPr txBox="1">
            <a:spLocks noGrp="1"/>
          </p:cNvSpPr>
          <p:nvPr>
            <p:ph type="subTitle" idx="1"/>
          </p:nvPr>
        </p:nvSpPr>
        <p:spPr>
          <a:xfrm>
            <a:off x="575094" y="1379796"/>
            <a:ext cx="11172300" cy="4792500"/>
          </a:xfrm>
          <a:prstGeom prst="rect">
            <a:avLst/>
          </a:prstGeom>
          <a:noFill/>
          <a:ln>
            <a:noFill/>
          </a:ln>
        </p:spPr>
        <p:txBody>
          <a:bodyPr spcFirstLastPara="1" wrap="square" lIns="91425" tIns="45700" rIns="91425" bIns="45700" anchor="t" anchorCtr="0">
            <a:noAutofit/>
          </a:bodyPr>
          <a:lstStyle>
            <a:lvl1pPr lvl="0" algn="l">
              <a:lnSpc>
                <a:spcPct val="90000"/>
              </a:lnSpc>
              <a:spcBef>
                <a:spcPts val="600"/>
              </a:spcBef>
              <a:spcAft>
                <a:spcPts val="0"/>
              </a:spcAft>
              <a:buClr>
                <a:srgbClr val="1E3250"/>
              </a:buClr>
              <a:buSzPts val="1600"/>
              <a:buNone/>
              <a:defRPr sz="1600" b="0" i="0" cap="none">
                <a:solidFill>
                  <a:srgbClr val="1E3250"/>
                </a:solidFill>
                <a:latin typeface="Mali Light"/>
                <a:ea typeface="Mali Light"/>
                <a:cs typeface="Mali Light"/>
                <a:sym typeface="Mali Light"/>
              </a:defRPr>
            </a:lvl1pPr>
            <a:lvl2pPr lvl="1" algn="ctr">
              <a:lnSpc>
                <a:spcPct val="100000"/>
              </a:lnSpc>
              <a:spcBef>
                <a:spcPts val="300"/>
              </a:spcBef>
              <a:spcAft>
                <a:spcPts val="0"/>
              </a:spcAft>
              <a:buClr>
                <a:srgbClr val="898D95"/>
              </a:buClr>
              <a:buSzPts val="1500"/>
              <a:buNone/>
              <a:defRPr>
                <a:solidFill>
                  <a:srgbClr val="898D95"/>
                </a:solidFill>
              </a:defRPr>
            </a:lvl2pPr>
            <a:lvl3pPr lvl="2" algn="ctr">
              <a:lnSpc>
                <a:spcPct val="100000"/>
              </a:lnSpc>
              <a:spcBef>
                <a:spcPts val="600"/>
              </a:spcBef>
              <a:spcAft>
                <a:spcPts val="0"/>
              </a:spcAft>
              <a:buClr>
                <a:srgbClr val="898D95"/>
              </a:buClr>
              <a:buSzPts val="1100"/>
              <a:buNone/>
              <a:defRPr>
                <a:solidFill>
                  <a:srgbClr val="898D95"/>
                </a:solidFill>
              </a:defRPr>
            </a:lvl3pPr>
            <a:lvl4pPr lvl="3" algn="ctr">
              <a:lnSpc>
                <a:spcPct val="100000"/>
              </a:lnSpc>
              <a:spcBef>
                <a:spcPts val="220"/>
              </a:spcBef>
              <a:spcAft>
                <a:spcPts val="0"/>
              </a:spcAft>
              <a:buClr>
                <a:srgbClr val="898D95"/>
              </a:buClr>
              <a:buSzPts val="1100"/>
              <a:buNone/>
              <a:defRPr>
                <a:solidFill>
                  <a:srgbClr val="898D95"/>
                </a:solidFill>
              </a:defRPr>
            </a:lvl4pPr>
            <a:lvl5pPr lvl="4" algn="ctr">
              <a:lnSpc>
                <a:spcPct val="100000"/>
              </a:lnSpc>
              <a:spcBef>
                <a:spcPts val="220"/>
              </a:spcBef>
              <a:spcAft>
                <a:spcPts val="0"/>
              </a:spcAft>
              <a:buClr>
                <a:srgbClr val="898D95"/>
              </a:buClr>
              <a:buSzPts val="1100"/>
              <a:buNone/>
              <a:defRPr>
                <a:solidFill>
                  <a:srgbClr val="898D95"/>
                </a:solidFill>
              </a:defRPr>
            </a:lvl5pPr>
            <a:lvl6pPr lvl="5" algn="ctr">
              <a:lnSpc>
                <a:spcPct val="100000"/>
              </a:lnSpc>
              <a:spcBef>
                <a:spcPts val="400"/>
              </a:spcBef>
              <a:spcAft>
                <a:spcPts val="0"/>
              </a:spcAft>
              <a:buClr>
                <a:srgbClr val="898D95"/>
              </a:buClr>
              <a:buSzPts val="2000"/>
              <a:buNone/>
              <a:defRPr>
                <a:solidFill>
                  <a:srgbClr val="898D95"/>
                </a:solidFill>
              </a:defRPr>
            </a:lvl6pPr>
            <a:lvl7pPr lvl="6" algn="ctr">
              <a:lnSpc>
                <a:spcPct val="100000"/>
              </a:lnSpc>
              <a:spcBef>
                <a:spcPts val="400"/>
              </a:spcBef>
              <a:spcAft>
                <a:spcPts val="0"/>
              </a:spcAft>
              <a:buClr>
                <a:srgbClr val="898D95"/>
              </a:buClr>
              <a:buSzPts val="2000"/>
              <a:buNone/>
              <a:defRPr>
                <a:solidFill>
                  <a:srgbClr val="898D95"/>
                </a:solidFill>
              </a:defRPr>
            </a:lvl7pPr>
            <a:lvl8pPr lvl="7" algn="ctr">
              <a:lnSpc>
                <a:spcPct val="100000"/>
              </a:lnSpc>
              <a:spcBef>
                <a:spcPts val="400"/>
              </a:spcBef>
              <a:spcAft>
                <a:spcPts val="0"/>
              </a:spcAft>
              <a:buClr>
                <a:srgbClr val="898D95"/>
              </a:buClr>
              <a:buSzPts val="2000"/>
              <a:buNone/>
              <a:defRPr>
                <a:solidFill>
                  <a:srgbClr val="898D95"/>
                </a:solidFill>
              </a:defRPr>
            </a:lvl8pPr>
            <a:lvl9pPr lvl="8" algn="ctr">
              <a:lnSpc>
                <a:spcPct val="100000"/>
              </a:lnSpc>
              <a:spcBef>
                <a:spcPts val="400"/>
              </a:spcBef>
              <a:spcAft>
                <a:spcPts val="0"/>
              </a:spcAft>
              <a:buClr>
                <a:srgbClr val="898D95"/>
              </a:buClr>
              <a:buSzPts val="2000"/>
              <a:buNone/>
              <a:defRPr>
                <a:solidFill>
                  <a:srgbClr val="898D95"/>
                </a:solidFill>
              </a:defRPr>
            </a:lvl9pPr>
          </a:lstStyle>
          <a:p>
            <a:endParaRPr/>
          </a:p>
        </p:txBody>
      </p:sp>
      <p:pic>
        <p:nvPicPr>
          <p:cNvPr id="28" name="Google Shape;28;g13aa302bb6c_0_189" descr="A close up of a person&#10;&#10;Description automatically generated"/>
          <p:cNvPicPr preferRelativeResize="0"/>
          <p:nvPr/>
        </p:nvPicPr>
        <p:blipFill rotWithShape="1">
          <a:blip r:embed="rId2">
            <a:alphaModFix/>
          </a:blip>
          <a:srcRect/>
          <a:stretch/>
        </p:blipFill>
        <p:spPr>
          <a:xfrm>
            <a:off x="0" y="13932"/>
            <a:ext cx="12192001" cy="6958784"/>
          </a:xfrm>
          <a:prstGeom prst="rect">
            <a:avLst/>
          </a:prstGeom>
          <a:noFill/>
          <a:ln>
            <a:noFill/>
          </a:ln>
        </p:spPr>
      </p:pic>
      <p:sp>
        <p:nvSpPr>
          <p:cNvPr id="29" name="Google Shape;29;g13aa302bb6c_0_189"/>
          <p:cNvSpPr/>
          <p:nvPr/>
        </p:nvSpPr>
        <p:spPr>
          <a:xfrm>
            <a:off x="0" y="13932"/>
            <a:ext cx="678815" cy="0"/>
          </a:xfrm>
          <a:custGeom>
            <a:avLst/>
            <a:gdLst/>
            <a:ahLst/>
            <a:cxnLst/>
            <a:rect l="l" t="t" r="r" b="b"/>
            <a:pathLst>
              <a:path w="678815" h="120000" extrusionOk="0">
                <a:moveTo>
                  <a:pt x="0" y="0"/>
                </a:moveTo>
                <a:lnTo>
                  <a:pt x="678662" y="0"/>
                </a:lnTo>
              </a:path>
            </a:pathLst>
          </a:custGeom>
          <a:noFill/>
          <a:ln w="51000" cap="flat" cmpd="sng">
            <a:solidFill>
              <a:srgbClr val="11334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30" name="Google Shape;30;g13aa302bb6c_0_189"/>
          <p:cNvSpPr/>
          <p:nvPr/>
        </p:nvSpPr>
        <p:spPr>
          <a:xfrm>
            <a:off x="678662" y="13932"/>
            <a:ext cx="721994" cy="0"/>
          </a:xfrm>
          <a:custGeom>
            <a:avLst/>
            <a:gdLst/>
            <a:ahLst/>
            <a:cxnLst/>
            <a:rect l="l" t="t" r="r" b="b"/>
            <a:pathLst>
              <a:path w="721994" h="120000" extrusionOk="0">
                <a:moveTo>
                  <a:pt x="0" y="0"/>
                </a:moveTo>
                <a:lnTo>
                  <a:pt x="721982" y="0"/>
                </a:lnTo>
              </a:path>
            </a:pathLst>
          </a:custGeom>
          <a:noFill/>
          <a:ln w="51000" cap="flat" cmpd="sng">
            <a:solidFill>
              <a:srgbClr val="CE16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31" name="Google Shape;31;g13aa302bb6c_0_189"/>
          <p:cNvSpPr/>
          <p:nvPr/>
        </p:nvSpPr>
        <p:spPr>
          <a:xfrm>
            <a:off x="1400594" y="13932"/>
            <a:ext cx="722630" cy="0"/>
          </a:xfrm>
          <a:custGeom>
            <a:avLst/>
            <a:gdLst/>
            <a:ahLst/>
            <a:cxnLst/>
            <a:rect l="l" t="t" r="r" b="b"/>
            <a:pathLst>
              <a:path w="722630" h="120000" extrusionOk="0">
                <a:moveTo>
                  <a:pt x="0" y="0"/>
                </a:moveTo>
                <a:lnTo>
                  <a:pt x="722007" y="0"/>
                </a:lnTo>
              </a:path>
            </a:pathLst>
          </a:custGeom>
          <a:noFill/>
          <a:ln w="51000" cap="flat" cmpd="sng">
            <a:solidFill>
              <a:srgbClr val="CC9E3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32" name="Google Shape;32;g13aa302bb6c_0_189"/>
          <p:cNvSpPr/>
          <p:nvPr/>
        </p:nvSpPr>
        <p:spPr>
          <a:xfrm>
            <a:off x="2122601" y="13932"/>
            <a:ext cx="721994" cy="0"/>
          </a:xfrm>
          <a:custGeom>
            <a:avLst/>
            <a:gdLst/>
            <a:ahLst/>
            <a:cxnLst/>
            <a:rect l="l" t="t" r="r" b="b"/>
            <a:pathLst>
              <a:path w="721994" h="120000" extrusionOk="0">
                <a:moveTo>
                  <a:pt x="0" y="0"/>
                </a:moveTo>
                <a:lnTo>
                  <a:pt x="721982" y="0"/>
                </a:lnTo>
              </a:path>
            </a:pathLst>
          </a:custGeom>
          <a:noFill/>
          <a:ln w="51000" cap="flat" cmpd="sng">
            <a:solidFill>
              <a:srgbClr val="388E3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33" name="Google Shape;33;g13aa302bb6c_0_189"/>
          <p:cNvSpPr/>
          <p:nvPr/>
        </p:nvSpPr>
        <p:spPr>
          <a:xfrm>
            <a:off x="2844609" y="13932"/>
            <a:ext cx="721995" cy="0"/>
          </a:xfrm>
          <a:custGeom>
            <a:avLst/>
            <a:gdLst/>
            <a:ahLst/>
            <a:cxnLst/>
            <a:rect l="l" t="t" r="r" b="b"/>
            <a:pathLst>
              <a:path w="721995" h="120000" extrusionOk="0">
                <a:moveTo>
                  <a:pt x="0" y="0"/>
                </a:moveTo>
                <a:lnTo>
                  <a:pt x="721995" y="0"/>
                </a:lnTo>
              </a:path>
            </a:pathLst>
          </a:custGeom>
          <a:noFill/>
          <a:ln w="51000" cap="flat" cmpd="sng">
            <a:solidFill>
              <a:srgbClr val="A314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34" name="Google Shape;34;g13aa302bb6c_0_189"/>
          <p:cNvSpPr/>
          <p:nvPr/>
        </p:nvSpPr>
        <p:spPr>
          <a:xfrm>
            <a:off x="3566566" y="13932"/>
            <a:ext cx="721995" cy="0"/>
          </a:xfrm>
          <a:custGeom>
            <a:avLst/>
            <a:gdLst/>
            <a:ahLst/>
            <a:cxnLst/>
            <a:rect l="l" t="t" r="r" b="b"/>
            <a:pathLst>
              <a:path w="721995" h="120000" extrusionOk="0">
                <a:moveTo>
                  <a:pt x="0" y="0"/>
                </a:moveTo>
                <a:lnTo>
                  <a:pt x="721982" y="0"/>
                </a:lnTo>
              </a:path>
            </a:pathLst>
          </a:custGeom>
          <a:noFill/>
          <a:ln w="51000" cap="flat" cmpd="sng">
            <a:solidFill>
              <a:srgbClr val="D1332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35" name="Google Shape;35;g13aa302bb6c_0_189"/>
          <p:cNvSpPr/>
          <p:nvPr/>
        </p:nvSpPr>
        <p:spPr>
          <a:xfrm>
            <a:off x="4288574" y="13932"/>
            <a:ext cx="721995" cy="0"/>
          </a:xfrm>
          <a:custGeom>
            <a:avLst/>
            <a:gdLst/>
            <a:ahLst/>
            <a:cxnLst/>
            <a:rect l="l" t="t" r="r" b="b"/>
            <a:pathLst>
              <a:path w="721995" h="120000" extrusionOk="0">
                <a:moveTo>
                  <a:pt x="0" y="0"/>
                </a:moveTo>
                <a:lnTo>
                  <a:pt x="721969" y="0"/>
                </a:lnTo>
              </a:path>
            </a:pathLst>
          </a:custGeom>
          <a:noFill/>
          <a:ln w="51000" cap="flat" cmpd="sng">
            <a:solidFill>
              <a:srgbClr val="23AA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36" name="Google Shape;36;g13aa302bb6c_0_189"/>
          <p:cNvSpPr/>
          <p:nvPr/>
        </p:nvSpPr>
        <p:spPr>
          <a:xfrm>
            <a:off x="5010530" y="13932"/>
            <a:ext cx="721995" cy="0"/>
          </a:xfrm>
          <a:custGeom>
            <a:avLst/>
            <a:gdLst/>
            <a:ahLst/>
            <a:cxnLst/>
            <a:rect l="l" t="t" r="r" b="b"/>
            <a:pathLst>
              <a:path w="721995" h="120000" extrusionOk="0">
                <a:moveTo>
                  <a:pt x="0" y="0"/>
                </a:moveTo>
                <a:lnTo>
                  <a:pt x="721995" y="0"/>
                </a:lnTo>
              </a:path>
            </a:pathLst>
          </a:custGeom>
          <a:noFill/>
          <a:ln w="51000" cap="flat" cmpd="sng">
            <a:solidFill>
              <a:srgbClr val="EDAF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37" name="Google Shape;37;g13aa302bb6c_0_189"/>
          <p:cNvSpPr/>
          <p:nvPr/>
        </p:nvSpPr>
        <p:spPr>
          <a:xfrm>
            <a:off x="5732513" y="13932"/>
            <a:ext cx="721995" cy="0"/>
          </a:xfrm>
          <a:custGeom>
            <a:avLst/>
            <a:gdLst/>
            <a:ahLst/>
            <a:cxnLst/>
            <a:rect l="l" t="t" r="r" b="b"/>
            <a:pathLst>
              <a:path w="721995" h="120000" extrusionOk="0">
                <a:moveTo>
                  <a:pt x="0" y="0"/>
                </a:moveTo>
                <a:lnTo>
                  <a:pt x="721969" y="0"/>
                </a:lnTo>
              </a:path>
            </a:pathLst>
          </a:custGeom>
          <a:noFill/>
          <a:ln w="51000" cap="flat" cmpd="sng">
            <a:solidFill>
              <a:srgbClr val="7511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38" name="Google Shape;38;g13aa302bb6c_0_189"/>
          <p:cNvSpPr/>
          <p:nvPr/>
        </p:nvSpPr>
        <p:spPr>
          <a:xfrm>
            <a:off x="6454470" y="13932"/>
            <a:ext cx="721995" cy="0"/>
          </a:xfrm>
          <a:custGeom>
            <a:avLst/>
            <a:gdLst/>
            <a:ahLst/>
            <a:cxnLst/>
            <a:rect l="l" t="t" r="r" b="b"/>
            <a:pathLst>
              <a:path w="721995" h="120000" extrusionOk="0">
                <a:moveTo>
                  <a:pt x="0" y="0"/>
                </a:moveTo>
                <a:lnTo>
                  <a:pt x="721995" y="0"/>
                </a:lnTo>
              </a:path>
            </a:pathLst>
          </a:custGeom>
          <a:noFill/>
          <a:ln w="51000" cap="flat" cmpd="sng">
            <a:solidFill>
              <a:srgbClr val="D8542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39" name="Google Shape;39;g13aa302bb6c_0_189"/>
          <p:cNvSpPr/>
          <p:nvPr/>
        </p:nvSpPr>
        <p:spPr>
          <a:xfrm>
            <a:off x="7176478" y="13932"/>
            <a:ext cx="721995" cy="0"/>
          </a:xfrm>
          <a:custGeom>
            <a:avLst/>
            <a:gdLst/>
            <a:ahLst/>
            <a:cxnLst/>
            <a:rect l="l" t="t" r="r" b="b"/>
            <a:pathLst>
              <a:path w="721995" h="120000" extrusionOk="0">
                <a:moveTo>
                  <a:pt x="0" y="0"/>
                </a:moveTo>
                <a:lnTo>
                  <a:pt x="721982" y="0"/>
                </a:lnTo>
              </a:path>
            </a:pathLst>
          </a:custGeom>
          <a:noFill/>
          <a:ln w="51000" cap="flat" cmpd="sng">
            <a:solidFill>
              <a:srgbClr val="C107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40" name="Google Shape;40;g13aa302bb6c_0_189"/>
          <p:cNvSpPr/>
          <p:nvPr/>
        </p:nvSpPr>
        <p:spPr>
          <a:xfrm>
            <a:off x="7898409" y="13932"/>
            <a:ext cx="721995" cy="0"/>
          </a:xfrm>
          <a:custGeom>
            <a:avLst/>
            <a:gdLst/>
            <a:ahLst/>
            <a:cxnLst/>
            <a:rect l="l" t="t" r="r" b="b"/>
            <a:pathLst>
              <a:path w="721995" h="120000" extrusionOk="0">
                <a:moveTo>
                  <a:pt x="0" y="0"/>
                </a:moveTo>
                <a:lnTo>
                  <a:pt x="721995" y="0"/>
                </a:lnTo>
              </a:path>
            </a:pathLst>
          </a:custGeom>
          <a:noFill/>
          <a:ln w="51000" cap="flat" cmpd="sng">
            <a:solidFill>
              <a:srgbClr val="E582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41" name="Google Shape;41;g13aa302bb6c_0_189"/>
          <p:cNvSpPr/>
          <p:nvPr/>
        </p:nvSpPr>
        <p:spPr>
          <a:xfrm>
            <a:off x="8620391" y="13932"/>
            <a:ext cx="722629" cy="0"/>
          </a:xfrm>
          <a:custGeom>
            <a:avLst/>
            <a:gdLst/>
            <a:ahLst/>
            <a:cxnLst/>
            <a:rect l="l" t="t" r="r" b="b"/>
            <a:pathLst>
              <a:path w="722629" h="120000" extrusionOk="0">
                <a:moveTo>
                  <a:pt x="0" y="0"/>
                </a:moveTo>
                <a:lnTo>
                  <a:pt x="722007" y="0"/>
                </a:lnTo>
              </a:path>
            </a:pathLst>
          </a:custGeom>
          <a:noFill/>
          <a:ln w="51000" cap="flat" cmpd="sng">
            <a:solidFill>
              <a:srgbClr val="A57C3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42" name="Google Shape;42;g13aa302bb6c_0_189"/>
          <p:cNvSpPr/>
          <p:nvPr/>
        </p:nvSpPr>
        <p:spPr>
          <a:xfrm>
            <a:off x="9342399" y="13932"/>
            <a:ext cx="721995" cy="0"/>
          </a:xfrm>
          <a:custGeom>
            <a:avLst/>
            <a:gdLst/>
            <a:ahLst/>
            <a:cxnLst/>
            <a:rect l="l" t="t" r="r" b="b"/>
            <a:pathLst>
              <a:path w="721995" h="120000" extrusionOk="0">
                <a:moveTo>
                  <a:pt x="0" y="0"/>
                </a:moveTo>
                <a:lnTo>
                  <a:pt x="721995" y="0"/>
                </a:lnTo>
              </a:path>
            </a:pathLst>
          </a:custGeom>
          <a:noFill/>
          <a:ln w="51000" cap="flat" cmpd="sng">
            <a:solidFill>
              <a:srgbClr val="30663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43" name="Google Shape;43;g13aa302bb6c_0_189"/>
          <p:cNvSpPr/>
          <p:nvPr/>
        </p:nvSpPr>
        <p:spPr>
          <a:xfrm>
            <a:off x="10064381" y="13932"/>
            <a:ext cx="722629" cy="0"/>
          </a:xfrm>
          <a:custGeom>
            <a:avLst/>
            <a:gdLst/>
            <a:ahLst/>
            <a:cxnLst/>
            <a:rect l="l" t="t" r="r" b="b"/>
            <a:pathLst>
              <a:path w="722629" h="120000" extrusionOk="0">
                <a:moveTo>
                  <a:pt x="0" y="0"/>
                </a:moveTo>
                <a:lnTo>
                  <a:pt x="722007" y="0"/>
                </a:lnTo>
              </a:path>
            </a:pathLst>
          </a:custGeom>
          <a:noFill/>
          <a:ln w="51000" cap="flat" cmpd="sng">
            <a:solidFill>
              <a:srgbClr val="1677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44" name="Google Shape;44;g13aa302bb6c_0_189"/>
          <p:cNvSpPr/>
          <p:nvPr/>
        </p:nvSpPr>
        <p:spPr>
          <a:xfrm>
            <a:off x="10786338" y="13932"/>
            <a:ext cx="721995" cy="0"/>
          </a:xfrm>
          <a:custGeom>
            <a:avLst/>
            <a:gdLst/>
            <a:ahLst/>
            <a:cxnLst/>
            <a:rect l="l" t="t" r="r" b="b"/>
            <a:pathLst>
              <a:path w="721995" h="120000" extrusionOk="0">
                <a:moveTo>
                  <a:pt x="0" y="0"/>
                </a:moveTo>
                <a:lnTo>
                  <a:pt x="721995" y="0"/>
                </a:lnTo>
              </a:path>
            </a:pathLst>
          </a:custGeom>
          <a:noFill/>
          <a:ln w="51000" cap="flat" cmpd="sng">
            <a:solidFill>
              <a:srgbClr val="49A53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45" name="Google Shape;45;g13aa302bb6c_0_189"/>
          <p:cNvSpPr/>
          <p:nvPr/>
        </p:nvSpPr>
        <p:spPr>
          <a:xfrm>
            <a:off x="11508346" y="13932"/>
            <a:ext cx="680720" cy="0"/>
          </a:xfrm>
          <a:custGeom>
            <a:avLst/>
            <a:gdLst/>
            <a:ahLst/>
            <a:cxnLst/>
            <a:rect l="l" t="t" r="r" b="b"/>
            <a:pathLst>
              <a:path w="680720" h="120000" extrusionOk="0">
                <a:moveTo>
                  <a:pt x="0" y="0"/>
                </a:moveTo>
                <a:lnTo>
                  <a:pt x="680605" y="0"/>
                </a:lnTo>
              </a:path>
            </a:pathLst>
          </a:custGeom>
          <a:noFill/>
          <a:ln w="51000" cap="flat" cmpd="sng">
            <a:solidFill>
              <a:srgbClr val="114F7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46" name="Google Shape;46;g13aa302bb6c_0_189"/>
          <p:cNvSpPr txBox="1"/>
          <p:nvPr/>
        </p:nvSpPr>
        <p:spPr>
          <a:xfrm>
            <a:off x="11318107" y="6360258"/>
            <a:ext cx="399600" cy="341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7" name="Google Shape;47;g13aa302bb6c_0_189"/>
          <p:cNvSpPr/>
          <p:nvPr/>
        </p:nvSpPr>
        <p:spPr>
          <a:xfrm>
            <a:off x="380145" y="6361647"/>
            <a:ext cx="339300" cy="339300"/>
          </a:xfrm>
          <a:prstGeom prst="rect">
            <a:avLst/>
          </a:prstGeom>
          <a:solidFill>
            <a:srgbClr val="1E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8" name="Google Shape;48;g13aa302bb6c_0_189"/>
          <p:cNvSpPr/>
          <p:nvPr/>
        </p:nvSpPr>
        <p:spPr>
          <a:xfrm>
            <a:off x="761040" y="6510349"/>
            <a:ext cx="190500" cy="190500"/>
          </a:xfrm>
          <a:prstGeom prst="rect">
            <a:avLst/>
          </a:prstGeom>
          <a:solidFill>
            <a:srgbClr val="AECF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9" name="Google Shape;49;g13aa302bb6c_0_189"/>
          <p:cNvSpPr txBox="1"/>
          <p:nvPr/>
        </p:nvSpPr>
        <p:spPr>
          <a:xfrm>
            <a:off x="344452" y="6360258"/>
            <a:ext cx="399600" cy="341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pic>
        <p:nvPicPr>
          <p:cNvPr id="50" name="Google Shape;50;g13aa302bb6c_0_189" descr="A picture containing light, sitting, lit, dark&#10;&#10;Description automatically generated"/>
          <p:cNvPicPr preferRelativeResize="0"/>
          <p:nvPr/>
        </p:nvPicPr>
        <p:blipFill rotWithShape="1">
          <a:blip r:embed="rId3">
            <a:alphaModFix/>
          </a:blip>
          <a:srcRect/>
          <a:stretch/>
        </p:blipFill>
        <p:spPr>
          <a:xfrm>
            <a:off x="11253336" y="6183660"/>
            <a:ext cx="509993" cy="517189"/>
          </a:xfrm>
          <a:prstGeom prst="rect">
            <a:avLst/>
          </a:prstGeom>
          <a:noFill/>
          <a:ln>
            <a:noFill/>
          </a:ln>
        </p:spPr>
      </p:pic>
    </p:spTree>
    <p:extLst>
      <p:ext uri="{BB962C8B-B14F-4D97-AF65-F5344CB8AC3E}">
        <p14:creationId xmlns:p14="http://schemas.microsoft.com/office/powerpoint/2010/main" val="35606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193ABF-0725-48DB-A045-390536C52BE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37AEDED-4987-4867-8D3A-DD6789EB171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B84B120-BA55-4B75-8F61-684EEAC034F6}"/>
              </a:ext>
            </a:extLst>
          </p:cNvPr>
          <p:cNvSpPr>
            <a:spLocks noGrp="1"/>
          </p:cNvSpPr>
          <p:nvPr>
            <p:ph type="dt" sz="half" idx="10"/>
          </p:nvPr>
        </p:nvSpPr>
        <p:spPr/>
        <p:txBody>
          <a:bodyPr/>
          <a:lstStyle/>
          <a:p>
            <a:fld id="{F6FA2B21-3FCD-4721-B95C-427943F61125}" type="datetime1">
              <a:rPr lang="en-US" smtClean="0"/>
              <a:t>6/18/2023</a:t>
            </a:fld>
            <a:endParaRPr lang="en-US"/>
          </a:p>
        </p:txBody>
      </p:sp>
      <p:sp>
        <p:nvSpPr>
          <p:cNvPr id="5" name="Plassholder for bunntekst 4">
            <a:extLst>
              <a:ext uri="{FF2B5EF4-FFF2-40B4-BE49-F238E27FC236}">
                <a16:creationId xmlns:a16="http://schemas.microsoft.com/office/drawing/2014/main" id="{31631464-8ACA-4C34-B6B0-CA56A1421E14}"/>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9452B99D-C45F-4749-B4E0-DCCA960D373E}"/>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4787275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3C53E3-0B02-4384-BB0E-B96DA00FED6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89715B5-B8E8-4EE1-92C8-C0EC50E717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84F674F-BF2D-4A38-81F1-F87509F26FB0}"/>
              </a:ext>
            </a:extLst>
          </p:cNvPr>
          <p:cNvSpPr>
            <a:spLocks noGrp="1"/>
          </p:cNvSpPr>
          <p:nvPr>
            <p:ph type="dt" sz="half" idx="10"/>
          </p:nvPr>
        </p:nvSpPr>
        <p:spPr/>
        <p:txBody>
          <a:bodyPr/>
          <a:lstStyle/>
          <a:p>
            <a:fld id="{F6FA2B21-3FCD-4721-B95C-427943F61125}" type="datetime1">
              <a:rPr lang="en-US" smtClean="0"/>
              <a:t>6/18/2023</a:t>
            </a:fld>
            <a:endParaRPr lang="en-US"/>
          </a:p>
        </p:txBody>
      </p:sp>
      <p:sp>
        <p:nvSpPr>
          <p:cNvPr id="5" name="Plassholder for bunntekst 4">
            <a:extLst>
              <a:ext uri="{FF2B5EF4-FFF2-40B4-BE49-F238E27FC236}">
                <a16:creationId xmlns:a16="http://schemas.microsoft.com/office/drawing/2014/main" id="{DB44C1A2-2525-4AC1-A5F4-3176D55F0C63}"/>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0E3BB959-81DF-4363-A638-01845978115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7183249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31A6D7-2C75-4794-B984-BD1E6879615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4CE7F4B-1337-4335-8C82-C530173D844C}"/>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4D1910E-D1C9-4824-9482-4A9D27183B4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1546CD4-1163-4737-8961-1BF2793E1053}"/>
              </a:ext>
            </a:extLst>
          </p:cNvPr>
          <p:cNvSpPr>
            <a:spLocks noGrp="1"/>
          </p:cNvSpPr>
          <p:nvPr>
            <p:ph type="dt" sz="half" idx="10"/>
          </p:nvPr>
        </p:nvSpPr>
        <p:spPr/>
        <p:txBody>
          <a:bodyPr/>
          <a:lstStyle/>
          <a:p>
            <a:fld id="{F6FA2B21-3FCD-4721-B95C-427943F61125}" type="datetime1">
              <a:rPr lang="en-US" smtClean="0"/>
              <a:t>6/18/2023</a:t>
            </a:fld>
            <a:endParaRPr lang="en-US"/>
          </a:p>
        </p:txBody>
      </p:sp>
      <p:sp>
        <p:nvSpPr>
          <p:cNvPr id="6" name="Plassholder for bunntekst 5">
            <a:extLst>
              <a:ext uri="{FF2B5EF4-FFF2-40B4-BE49-F238E27FC236}">
                <a16:creationId xmlns:a16="http://schemas.microsoft.com/office/drawing/2014/main" id="{7AEBCD9D-68CF-4FE5-B09B-13C02DDCC5FF}"/>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4C2CE21E-8404-4546-9A7E-95399FCF26D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5351982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E742B8-0750-4CFC-AF24-4CF94121043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B5A79F9-B672-4018-B445-90F8871C02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CF2CAA7-953E-4723-9893-DCAFA2BFE0EB}"/>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B810833-2D63-4A25-828F-E134A513F8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EC058609-16AC-4F36-9991-4C493D80541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C60EAB6-53F7-474A-A547-0711A17B67A8}"/>
              </a:ext>
            </a:extLst>
          </p:cNvPr>
          <p:cNvSpPr>
            <a:spLocks noGrp="1"/>
          </p:cNvSpPr>
          <p:nvPr>
            <p:ph type="dt" sz="half" idx="10"/>
          </p:nvPr>
        </p:nvSpPr>
        <p:spPr/>
        <p:txBody>
          <a:bodyPr/>
          <a:lstStyle/>
          <a:p>
            <a:fld id="{F6FA2B21-3FCD-4721-B95C-427943F61125}" type="datetime1">
              <a:rPr lang="en-US" smtClean="0"/>
              <a:t>6/18/2023</a:t>
            </a:fld>
            <a:endParaRPr lang="en-US"/>
          </a:p>
        </p:txBody>
      </p:sp>
      <p:sp>
        <p:nvSpPr>
          <p:cNvPr id="8" name="Plassholder for bunntekst 7">
            <a:extLst>
              <a:ext uri="{FF2B5EF4-FFF2-40B4-BE49-F238E27FC236}">
                <a16:creationId xmlns:a16="http://schemas.microsoft.com/office/drawing/2014/main" id="{DC785564-2AD0-4BF2-9372-2C3FA0877214}"/>
              </a:ext>
            </a:extLst>
          </p:cNvPr>
          <p:cNvSpPr>
            <a:spLocks noGrp="1"/>
          </p:cNvSpPr>
          <p:nvPr>
            <p:ph type="ftr" sz="quarter" idx="11"/>
          </p:nvPr>
        </p:nvSpPr>
        <p:spPr/>
        <p:txBody>
          <a:bodyPr/>
          <a:lstStyle/>
          <a:p>
            <a:endParaRPr lang="en-US" dirty="0"/>
          </a:p>
        </p:txBody>
      </p:sp>
      <p:sp>
        <p:nvSpPr>
          <p:cNvPr id="9" name="Plassholder for lysbildenummer 8">
            <a:extLst>
              <a:ext uri="{FF2B5EF4-FFF2-40B4-BE49-F238E27FC236}">
                <a16:creationId xmlns:a16="http://schemas.microsoft.com/office/drawing/2014/main" id="{243D3418-74C1-47B0-8105-125E23E162A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909998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32F515-E52D-44D3-9FF4-BF06345EAF9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70031EEC-43FD-4132-A2F4-0A3EFE1CBC24}"/>
              </a:ext>
            </a:extLst>
          </p:cNvPr>
          <p:cNvSpPr>
            <a:spLocks noGrp="1"/>
          </p:cNvSpPr>
          <p:nvPr>
            <p:ph type="dt" sz="half" idx="10"/>
          </p:nvPr>
        </p:nvSpPr>
        <p:spPr/>
        <p:txBody>
          <a:bodyPr/>
          <a:lstStyle/>
          <a:p>
            <a:fld id="{F6FA2B21-3FCD-4721-B95C-427943F61125}" type="datetime1">
              <a:rPr lang="en-US" smtClean="0"/>
              <a:t>6/18/2023</a:t>
            </a:fld>
            <a:endParaRPr lang="en-US"/>
          </a:p>
        </p:txBody>
      </p:sp>
      <p:sp>
        <p:nvSpPr>
          <p:cNvPr id="4" name="Plassholder for bunntekst 3">
            <a:extLst>
              <a:ext uri="{FF2B5EF4-FFF2-40B4-BE49-F238E27FC236}">
                <a16:creationId xmlns:a16="http://schemas.microsoft.com/office/drawing/2014/main" id="{B4F1FCB2-85F0-4B43-8D19-F4B89ED70AD8}"/>
              </a:ext>
            </a:extLst>
          </p:cNvPr>
          <p:cNvSpPr>
            <a:spLocks noGrp="1"/>
          </p:cNvSpPr>
          <p:nvPr>
            <p:ph type="ftr" sz="quarter" idx="11"/>
          </p:nvPr>
        </p:nvSpPr>
        <p:spPr/>
        <p:txBody>
          <a:bodyPr/>
          <a:lstStyle/>
          <a:p>
            <a:endParaRPr lang="en-US" dirty="0"/>
          </a:p>
        </p:txBody>
      </p:sp>
      <p:sp>
        <p:nvSpPr>
          <p:cNvPr id="5" name="Plassholder for lysbildenummer 4">
            <a:extLst>
              <a:ext uri="{FF2B5EF4-FFF2-40B4-BE49-F238E27FC236}">
                <a16:creationId xmlns:a16="http://schemas.microsoft.com/office/drawing/2014/main" id="{DD05F357-9BAE-43D1-AC52-7F4511638EF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074380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62633AA-003A-48A6-A6F4-D07A56371170}"/>
              </a:ext>
            </a:extLst>
          </p:cNvPr>
          <p:cNvSpPr>
            <a:spLocks noGrp="1"/>
          </p:cNvSpPr>
          <p:nvPr>
            <p:ph type="dt" sz="half" idx="10"/>
          </p:nvPr>
        </p:nvSpPr>
        <p:spPr/>
        <p:txBody>
          <a:bodyPr/>
          <a:lstStyle/>
          <a:p>
            <a:fld id="{F6FA2B21-3FCD-4721-B95C-427943F61125}" type="datetime1">
              <a:rPr lang="en-US" smtClean="0"/>
              <a:t>6/18/2023</a:t>
            </a:fld>
            <a:endParaRPr lang="en-US"/>
          </a:p>
        </p:txBody>
      </p:sp>
      <p:sp>
        <p:nvSpPr>
          <p:cNvPr id="3" name="Plassholder for bunntekst 2">
            <a:extLst>
              <a:ext uri="{FF2B5EF4-FFF2-40B4-BE49-F238E27FC236}">
                <a16:creationId xmlns:a16="http://schemas.microsoft.com/office/drawing/2014/main" id="{526C4C55-1275-4AC8-80A2-2ADF8F71B7B0}"/>
              </a:ext>
            </a:extLst>
          </p:cNvPr>
          <p:cNvSpPr>
            <a:spLocks noGrp="1"/>
          </p:cNvSpPr>
          <p:nvPr>
            <p:ph type="ftr" sz="quarter" idx="11"/>
          </p:nvPr>
        </p:nvSpPr>
        <p:spPr/>
        <p:txBody>
          <a:bodyPr/>
          <a:lstStyle/>
          <a:p>
            <a:endParaRPr lang="en-US" dirty="0"/>
          </a:p>
        </p:txBody>
      </p:sp>
      <p:sp>
        <p:nvSpPr>
          <p:cNvPr id="4" name="Plassholder for lysbildenummer 3">
            <a:extLst>
              <a:ext uri="{FF2B5EF4-FFF2-40B4-BE49-F238E27FC236}">
                <a16:creationId xmlns:a16="http://schemas.microsoft.com/office/drawing/2014/main" id="{BBB0FAA6-9AE9-46E7-812E-D3121D898BCE}"/>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413015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73E8CE-4B79-47EE-8812-156D9B6D89E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8250FDE-9359-4920-AAF6-00FFD9286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531E4FA-DB9F-45ED-9E47-7EC5884CA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DA534AD-47E0-4FD0-8BC2-F69DA87CCB66}"/>
              </a:ext>
            </a:extLst>
          </p:cNvPr>
          <p:cNvSpPr>
            <a:spLocks noGrp="1"/>
          </p:cNvSpPr>
          <p:nvPr>
            <p:ph type="dt" sz="half" idx="10"/>
          </p:nvPr>
        </p:nvSpPr>
        <p:spPr/>
        <p:txBody>
          <a:bodyPr/>
          <a:lstStyle/>
          <a:p>
            <a:fld id="{F6FA2B21-3FCD-4721-B95C-427943F61125}" type="datetime1">
              <a:rPr lang="en-US" smtClean="0"/>
              <a:t>6/18/2023</a:t>
            </a:fld>
            <a:endParaRPr lang="en-US"/>
          </a:p>
        </p:txBody>
      </p:sp>
      <p:sp>
        <p:nvSpPr>
          <p:cNvPr id="6" name="Plassholder for bunntekst 5">
            <a:extLst>
              <a:ext uri="{FF2B5EF4-FFF2-40B4-BE49-F238E27FC236}">
                <a16:creationId xmlns:a16="http://schemas.microsoft.com/office/drawing/2014/main" id="{B59EA7FC-F455-475C-858E-8E4CF825D63E}"/>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946307CE-59F6-4C9C-A5D8-2F5B3799802E}"/>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9588497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BFE86A-CC01-4E11-A682-BAE3B51707C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4F362DE-F435-4D06-B6EE-31EA6B4235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852D4A39-7408-4ACD-9720-F5388BAC8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8DAC759-0E29-4474-845A-30387457F158}"/>
              </a:ext>
            </a:extLst>
          </p:cNvPr>
          <p:cNvSpPr>
            <a:spLocks noGrp="1"/>
          </p:cNvSpPr>
          <p:nvPr>
            <p:ph type="dt" sz="half" idx="10"/>
          </p:nvPr>
        </p:nvSpPr>
        <p:spPr/>
        <p:txBody>
          <a:bodyPr/>
          <a:lstStyle/>
          <a:p>
            <a:fld id="{F6FA2B21-3FCD-4721-B95C-427943F61125}" type="datetime1">
              <a:rPr lang="en-US" smtClean="0"/>
              <a:t>6/18/2023</a:t>
            </a:fld>
            <a:endParaRPr lang="en-US"/>
          </a:p>
        </p:txBody>
      </p:sp>
      <p:sp>
        <p:nvSpPr>
          <p:cNvPr id="6" name="Plassholder for bunntekst 5">
            <a:extLst>
              <a:ext uri="{FF2B5EF4-FFF2-40B4-BE49-F238E27FC236}">
                <a16:creationId xmlns:a16="http://schemas.microsoft.com/office/drawing/2014/main" id="{EC95C19D-7FB8-4F9E-AF2B-5EF4B8275819}"/>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20CDB1F2-324B-408D-8437-B97A228C1CC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0096047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1FF6E8A-4ABB-4A28-A3A9-D678FE4E9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0EA060E-DF68-4011-ACE9-19FA5DEC9A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10C993B-7F99-4F28-9489-919DE21AAA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6/18/2023</a:t>
            </a:fld>
            <a:endParaRPr lang="en-US"/>
          </a:p>
        </p:txBody>
      </p:sp>
      <p:sp>
        <p:nvSpPr>
          <p:cNvPr id="5" name="Plassholder for bunntekst 4">
            <a:extLst>
              <a:ext uri="{FF2B5EF4-FFF2-40B4-BE49-F238E27FC236}">
                <a16:creationId xmlns:a16="http://schemas.microsoft.com/office/drawing/2014/main" id="{8405FDC5-F4BB-4D2A-8968-E0AC7E866B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Plassholder for lysbildenummer 5">
            <a:extLst>
              <a:ext uri="{FF2B5EF4-FFF2-40B4-BE49-F238E27FC236}">
                <a16:creationId xmlns:a16="http://schemas.microsoft.com/office/drawing/2014/main" id="{DB9AB5C9-A2BF-43B7-8F97-8F3B2E13B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512001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mailto:orm@dnmf.n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puc.overheid.nl/nsi/doc/PUC_1648_14/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imo.org/en/About/Events/Pages/World-Maritime-theme-2023.aspx" TargetMode="External"/><Relationship Id="rId3" Type="http://schemas.openxmlformats.org/officeDocument/2006/relationships/hyperlink" Target="https://www.dnv.com/services/energy-efficiency-design-index-calculator-140598" TargetMode="External"/><Relationship Id="rId7" Type="http://schemas.openxmlformats.org/officeDocument/2006/relationships/image" Target="../media/image69.jpg"/><Relationship Id="rId2" Type="http://schemas.openxmlformats.org/officeDocument/2006/relationships/image" Target="../media/image67.jpg"/><Relationship Id="rId1" Type="http://schemas.openxmlformats.org/officeDocument/2006/relationships/slideLayout" Target="../slideLayouts/slideLayout2.xml"/><Relationship Id="rId6" Type="http://schemas.openxmlformats.org/officeDocument/2006/relationships/hyperlink" Target="https://www.imo.org/en/about/Conventions/Pages/International-Convention-for-the-Prevention-of-Pollution-from-Ships-(MARPOL).aspx" TargetMode="External"/><Relationship Id="rId5" Type="http://schemas.openxmlformats.org/officeDocument/2006/relationships/image" Target="../media/image68.png"/><Relationship Id="rId4" Type="http://schemas.openxmlformats.org/officeDocument/2006/relationships/hyperlink" Target="https://www.dnv.com/maritime/insights/topics/eexi/" TargetMode="External"/><Relationship Id="rId9" Type="http://schemas.openxmlformats.org/officeDocument/2006/relationships/image" Target="../media/image70.png"/></Relationships>
</file>

<file path=ppt/slides/_rels/slide12.xml.rels><?xml version="1.0" encoding="UTF-8" standalone="yes"?>
<Relationships xmlns="http://schemas.openxmlformats.org/package/2006/relationships"><Relationship Id="rId2" Type="http://schemas.openxmlformats.org/officeDocument/2006/relationships/hyperlink" Target="https://www.ilo.org/dyn/normlex/en/f?p=NORMLEXPUB:91:0::NO::P91_SECTION:MLCA_AMEND_A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chrome-extension://efaidnbmnnnibpcajpcglclefindmkaj/https:/www.itfglobal.org/sites/default/files/node/page/files/2021%20ITF%20Maritime%20Safety%20Committee%20Consolidated%20documents.pdf" TargetMode="External"/><Relationship Id="rId13" Type="http://schemas.openxmlformats.org/officeDocument/2006/relationships/hyperlink" Target="https://www.dnmf.no/fag/fagnytt/endring-i-stcw-pa-plass" TargetMode="External"/><Relationship Id="rId18" Type="http://schemas.openxmlformats.org/officeDocument/2006/relationships/hyperlink" Target="https://www.imo.org/en/MediaCentre/HotTopics/Pages/Sulphur-2020.aspx" TargetMode="External"/><Relationship Id="rId3" Type="http://schemas.openxmlformats.org/officeDocument/2006/relationships/hyperlink" Target="https://www.sdir.no/en/shipping/accidents-and-safety/safety-investigations-and-reports/focus-on-safety-culture-and-risk-understanding-in-2021/" TargetMode="External"/><Relationship Id="rId21" Type="http://schemas.openxmlformats.org/officeDocument/2006/relationships/hyperlink" Target="https://www.itfglobal.org/en/sector/seafarers/criminalisation" TargetMode="External"/><Relationship Id="rId7" Type="http://schemas.openxmlformats.org/officeDocument/2006/relationships/hyperlink" Target="https://www.itfglobal.org/en/reports-publications/beyond-limit" TargetMode="External"/><Relationship Id="rId12" Type="http://schemas.openxmlformats.org/officeDocument/2006/relationships/hyperlink" Target="https://www.dnv.com/expert-story/maritime-impact/DNV-GL-study-looks-at-challenges-in-scrubber-operations.html" TargetMode="External"/><Relationship Id="rId17" Type="http://schemas.openxmlformats.org/officeDocument/2006/relationships/hyperlink" Target="https://www.imo.org/en/OurWork/Safety/Pages/FireProtection-default.aspx" TargetMode="External"/><Relationship Id="rId2" Type="http://schemas.openxmlformats.org/officeDocument/2006/relationships/hyperlink" Target="https://www.sdir.no/aktuelt/nyheter/sikkerhetskultur-og-risikoforstaelse-er-fokusomrade-i-2021/" TargetMode="External"/><Relationship Id="rId16" Type="http://schemas.openxmlformats.org/officeDocument/2006/relationships/hyperlink" Target="https://www.health.ny.gov/environmental/emergency/chemical_terrorism/ammonia_general.htm" TargetMode="External"/><Relationship Id="rId20" Type="http://schemas.openxmlformats.org/officeDocument/2006/relationships/hyperlink" Target="https://www.amot.com/blog/what-causes-engine-derating.html" TargetMode="External"/><Relationship Id="rId1" Type="http://schemas.openxmlformats.org/officeDocument/2006/relationships/slideLayout" Target="../slideLayouts/slideLayout2.xml"/><Relationship Id="rId6" Type="http://schemas.openxmlformats.org/officeDocument/2006/relationships/hyperlink" Target="https://www.dnv.com/Publications/seafarer-training-and-skills-for-decarbonized-shipping-235124" TargetMode="External"/><Relationship Id="rId11" Type="http://schemas.openxmlformats.org/officeDocument/2006/relationships/hyperlink" Target="https://www.dnv.com/expert-story/maritime-impact/Building-battery-confidence-Project-unites-stakeholders-around-battery-fire-facts.html" TargetMode="External"/><Relationship Id="rId24" Type="http://schemas.openxmlformats.org/officeDocument/2006/relationships/hyperlink" Target="https://www.imo.org/en/MediaCentre/HotTopics/Pages/Implementing-the-BWM-Convention.aspx" TargetMode="External"/><Relationship Id="rId5" Type="http://schemas.openxmlformats.org/officeDocument/2006/relationships/hyperlink" Target="https://www.imo.org/en/MediaCentre/HotTopics/Pages/Reducing-greenhouse-gas-emissions-from-ships.aspx" TargetMode="External"/><Relationship Id="rId15" Type="http://schemas.openxmlformats.org/officeDocument/2006/relationships/hyperlink" Target="https://www.engineeringtoolbox.com/hydrogen-d_1419.html" TargetMode="External"/><Relationship Id="rId23" Type="http://schemas.openxmlformats.org/officeDocument/2006/relationships/hyperlink" Target="https://www.forbes.com/sites/nishandegnarain/2020/10/11/wakashios-skeleton-crew-mauritius-oil-spill-ship-was-17-understaffed/?sh=45fceb3c618f" TargetMode="External"/><Relationship Id="rId10" Type="http://schemas.openxmlformats.org/officeDocument/2006/relationships/hyperlink" Target="https://www.nautilusint.org/en/news-insight/telegraph/clearing-the-air--how-unions-are-working-to-ensure-battery-powered-engines-are-safe-as-well-as-green/" TargetMode="External"/><Relationship Id="rId19" Type="http://schemas.openxmlformats.org/officeDocument/2006/relationships/hyperlink" Target="https://www.wartsila.com/marine/products/ship-electrification-solutions/shore-power/charging" TargetMode="External"/><Relationship Id="rId4" Type="http://schemas.openxmlformats.org/officeDocument/2006/relationships/hyperlink" Target="https://www.itfglobal.org/sites/default/files/node/resources/files/Information%20paper%20New%20fuels%20and%20Seafarers%20competences.pdf" TargetMode="External"/><Relationship Id="rId9" Type="http://schemas.openxmlformats.org/officeDocument/2006/relationships/hyperlink" Target="https://www.dnmf.no/research-from-the-world-maritime-university-wmu/qa-session-report-a-culture-of-adjustment-article514-989.html" TargetMode="External"/><Relationship Id="rId14" Type="http://schemas.openxmlformats.org/officeDocument/2006/relationships/hyperlink" Target="https://www.forbes.com/sites/nishandegnarain/2021/01/20/calls-grow-for-full-investigation-into-bp-linked-fuel-causing-ship-incidents-around-world/?utm_source=newsletter&amp;utm_medium=email&amp;utm_campaign=follow&amp;cdlcid=5f85bcc16be319c3c38f0a96&amp;sh=36e0adfbfd66" TargetMode="External"/><Relationship Id="rId22" Type="http://schemas.openxmlformats.org/officeDocument/2006/relationships/hyperlink" Target="https://en.wikipedia.org/wiki/Flash_poin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mo.org/en/ourwork/humanelement/pages/stcw-f-convention.aspx" TargetMode="External"/><Relationship Id="rId2" Type="http://schemas.openxmlformats.org/officeDocument/2006/relationships/hyperlink" Target="https://www.imo.org/en/ourwork/humanelement/pages/stcw-conv-link.aspx" TargetMode="Externa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hyperlink" Target="https://www.regjeringen.no/contentassets/8ffd54808d7e42e8bce81340b13b6b7d/hydrogenstrategien-engelsk.pdf" TargetMode="External"/><Relationship Id="rId5" Type="http://schemas.openxmlformats.org/officeDocument/2006/relationships/image" Target="../media/image77.png"/><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dnv.com/expert-story/maritime-impact/How-newbuilds-can-comply-with-IMOs-2030-CO2-reduction-targets.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mailto:orm@dnmf.no" TargetMode="Externa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image" Target="../media/image6.png"/><Relationship Id="rId21" Type="http://schemas.openxmlformats.org/officeDocument/2006/relationships/image" Target="../media/image22.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hyperlink" Target="https://www.dnmf.no/nmf/safety-dynamics-of-ship-s-energy-sources-article3227-1024.html" TargetMode="External"/><Relationship Id="rId2" Type="http://schemas.openxmlformats.org/officeDocument/2006/relationships/hyperlink" Target="https://www.itfglobal.org/en/reports-publications?search_api_fulltext=&amp;field_year=All&amp;field_sector=23&amp;field_in_focus=All&amp;field_region=All&amp;sort_by=created" TargetMode="External"/><Relationship Id="rId16" Type="http://schemas.openxmlformats.org/officeDocument/2006/relationships/image" Target="../media/image19.png"/><Relationship Id="rId20" Type="http://schemas.openxmlformats.org/officeDocument/2006/relationships/hyperlink" Target="https://www.nautilusint.org/en/search/?searchQuery=malterud" TargetMode="Externa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5.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4.sv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https://www.skillsea.eu/"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bimco.org/news/priority-news/20160517_bimco_manpower_report" TargetMode="Externa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30.jpg"/><Relationship Id="rId10" Type="http://schemas.openxmlformats.org/officeDocument/2006/relationships/image" Target="../media/image32.png"/><Relationship Id="rId4" Type="http://schemas.openxmlformats.org/officeDocument/2006/relationships/hyperlink" Target="https://unglobalcompact.org/take-action/think-labs/just-transition/about" TargetMode="External"/><Relationship Id="rId9" Type="http://schemas.openxmlformats.org/officeDocument/2006/relationships/hyperlink" Target="https://cefor.no/about-cefor/News/2023-annual-seminar-and-dinner-13-april/presentat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s://www.dnmf.no/nmf/safety-dynamics-of-ship-s-energy-sources-article3227-1024.html" TargetMode="Externa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2.png"/><Relationship Id="rId26" Type="http://schemas.openxmlformats.org/officeDocument/2006/relationships/image" Target="../media/image60.png"/><Relationship Id="rId3" Type="http://schemas.openxmlformats.org/officeDocument/2006/relationships/image" Target="../media/image38.png"/><Relationship Id="rId21" Type="http://schemas.openxmlformats.org/officeDocument/2006/relationships/image" Target="../media/image55.sv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1.svg"/><Relationship Id="rId25" Type="http://schemas.openxmlformats.org/officeDocument/2006/relationships/image" Target="../media/image59.svg"/><Relationship Id="rId2" Type="http://schemas.openxmlformats.org/officeDocument/2006/relationships/image" Target="../media/image37.png"/><Relationship Id="rId16" Type="http://schemas.openxmlformats.org/officeDocument/2006/relationships/image" Target="../media/image50.png"/><Relationship Id="rId20" Type="http://schemas.openxmlformats.org/officeDocument/2006/relationships/image" Target="../media/image54.png"/><Relationship Id="rId29" Type="http://schemas.openxmlformats.org/officeDocument/2006/relationships/image" Target="../media/image63.svg"/><Relationship Id="rId1" Type="http://schemas.openxmlformats.org/officeDocument/2006/relationships/slideLayout" Target="../slideLayouts/slideLayout2.xml"/><Relationship Id="rId6" Type="http://schemas.openxmlformats.org/officeDocument/2006/relationships/image" Target="../media/image41.svg"/><Relationship Id="rId11" Type="http://schemas.openxmlformats.org/officeDocument/2006/relationships/image" Target="../media/image46.png"/><Relationship Id="rId24" Type="http://schemas.openxmlformats.org/officeDocument/2006/relationships/image" Target="../media/image58.png"/><Relationship Id="rId5" Type="http://schemas.openxmlformats.org/officeDocument/2006/relationships/image" Target="../media/image40.png"/><Relationship Id="rId15" Type="http://schemas.openxmlformats.org/officeDocument/2006/relationships/image" Target="../media/image49.png"/><Relationship Id="rId23" Type="http://schemas.openxmlformats.org/officeDocument/2006/relationships/image" Target="../media/image57.svg"/><Relationship Id="rId28" Type="http://schemas.openxmlformats.org/officeDocument/2006/relationships/image" Target="../media/image62.png"/><Relationship Id="rId10" Type="http://schemas.openxmlformats.org/officeDocument/2006/relationships/image" Target="../media/image45.svg"/><Relationship Id="rId19" Type="http://schemas.openxmlformats.org/officeDocument/2006/relationships/image" Target="../media/image53.svg"/><Relationship Id="rId31" Type="http://schemas.openxmlformats.org/officeDocument/2006/relationships/image" Target="../media/image65.sv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hyperlink" Target="https://www.imo.org/en/OurWork/PartnershipsProjects/Pages/SMART-Conference.aspx" TargetMode="External"/><Relationship Id="rId22" Type="http://schemas.openxmlformats.org/officeDocument/2006/relationships/image" Target="../media/image56.png"/><Relationship Id="rId27" Type="http://schemas.openxmlformats.org/officeDocument/2006/relationships/image" Target="../media/image61.svg"/><Relationship Id="rId30" Type="http://schemas.openxmlformats.org/officeDocument/2006/relationships/image" Target="../media/image64.png"/></Relationships>
</file>

<file path=ppt/slides/_rels/slide8.xml.rels><?xml version="1.0" encoding="UTF-8" standalone="yes"?>
<Relationships xmlns="http://schemas.openxmlformats.org/package/2006/relationships"><Relationship Id="rId2" Type="http://schemas.openxmlformats.org/officeDocument/2006/relationships/hyperlink" Target="https://www.jus.uio.no/english/services/library/treaties/08/8-01/unclos.x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gister-iri.com/wp-content/uploads/A_27_Resolution_1047.pdf" TargetMode="External"/><Relationship Id="rId2" Type="http://schemas.openxmlformats.org/officeDocument/2006/relationships/hyperlink" Target="https://www.imo.org/en/OurWork/HumanElement/Pages/ISMCode.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on 3D-sirkel grafikk">
            <a:extLst>
              <a:ext uri="{FF2B5EF4-FFF2-40B4-BE49-F238E27FC236}">
                <a16:creationId xmlns:a16="http://schemas.microsoft.com/office/drawing/2014/main" id="{4E60E4C6-E29A-B4E7-64D3-22ABA82B4100}"/>
              </a:ext>
            </a:extLst>
          </p:cNvPr>
          <p:cNvPicPr>
            <a:picLocks noChangeAspect="1"/>
          </p:cNvPicPr>
          <p:nvPr/>
        </p:nvPicPr>
        <p:blipFill rotWithShape="1">
          <a:blip r:embed="rId2"/>
          <a:srcRect l="20058" r="17776"/>
          <a:stretch/>
        </p:blipFill>
        <p:spPr>
          <a:xfrm>
            <a:off x="6229215" y="44835"/>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6" name="Bilde 15">
            <a:extLst>
              <a:ext uri="{FF2B5EF4-FFF2-40B4-BE49-F238E27FC236}">
                <a16:creationId xmlns:a16="http://schemas.microsoft.com/office/drawing/2014/main" id="{0C966AD9-6470-40CD-845A-2A2E8CEAFAAC}"/>
              </a:ext>
            </a:extLst>
          </p:cNvPr>
          <p:cNvPicPr>
            <a:picLocks noChangeAspect="1"/>
          </p:cNvPicPr>
          <p:nvPr/>
        </p:nvPicPr>
        <p:blipFill>
          <a:blip r:embed="rId3"/>
          <a:stretch>
            <a:fillRect/>
          </a:stretch>
        </p:blipFill>
        <p:spPr>
          <a:xfrm>
            <a:off x="8433899" y="2781833"/>
            <a:ext cx="1395901" cy="1390673"/>
          </a:xfrm>
          <a:prstGeom prst="rect">
            <a:avLst/>
          </a:prstGeom>
          <a:ln>
            <a:noFill/>
          </a:ln>
          <a:effectLst>
            <a:softEdge rad="112500"/>
          </a:effectLst>
        </p:spPr>
      </p:pic>
      <p:sp>
        <p:nvSpPr>
          <p:cNvPr id="3" name="Undertittel 2">
            <a:extLst>
              <a:ext uri="{FF2B5EF4-FFF2-40B4-BE49-F238E27FC236}">
                <a16:creationId xmlns:a16="http://schemas.microsoft.com/office/drawing/2014/main" id="{A848FCDD-2D77-42C4-B297-0DA5D9A19D27}"/>
              </a:ext>
            </a:extLst>
          </p:cNvPr>
          <p:cNvSpPr>
            <a:spLocks noGrp="1"/>
          </p:cNvSpPr>
          <p:nvPr>
            <p:ph type="subTitle" idx="1"/>
          </p:nvPr>
        </p:nvSpPr>
        <p:spPr>
          <a:xfrm>
            <a:off x="7581013" y="5853951"/>
            <a:ext cx="4839685" cy="869579"/>
          </a:xfrm>
        </p:spPr>
        <p:txBody>
          <a:bodyPr>
            <a:normAutofit fontScale="47500" lnSpcReduction="20000"/>
          </a:bodyPr>
          <a:lstStyle/>
          <a:p>
            <a:pPr algn="l"/>
            <a:r>
              <a:rPr lang="en-US" sz="2100" b="0" i="1" dirty="0">
                <a:solidFill>
                  <a:schemeClr val="bg1"/>
                </a:solidFill>
                <a:effectLst/>
                <a:latin typeface="Arial" panose="020B0604020202020204" pitchFamily="34" charset="0"/>
              </a:rPr>
              <a:t>Odd Rune Malterud - </a:t>
            </a:r>
            <a:r>
              <a:rPr lang="en-US" sz="2100" b="0" i="1"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orm@dnmf.no</a:t>
            </a:r>
            <a:endParaRPr lang="en-US" sz="2100" b="0" i="1" dirty="0">
              <a:solidFill>
                <a:schemeClr val="bg1"/>
              </a:solidFill>
              <a:effectLst/>
              <a:latin typeface="Arial" panose="020B0604020202020204" pitchFamily="34" charset="0"/>
            </a:endParaRPr>
          </a:p>
          <a:p>
            <a:pPr algn="l"/>
            <a:r>
              <a:rPr lang="en-US" sz="2100" b="0" i="1" dirty="0">
                <a:solidFill>
                  <a:schemeClr val="bg1"/>
                </a:solidFill>
                <a:effectLst/>
                <a:latin typeface="Arial" panose="020B0604020202020204" pitchFamily="34" charset="0"/>
              </a:rPr>
              <a:t>Assistant Director &amp; Technical Manager Norwegian Union of Marine Engineers</a:t>
            </a:r>
          </a:p>
          <a:p>
            <a:pPr algn="l"/>
            <a:r>
              <a:rPr lang="en-US" sz="2100" b="0" i="1" dirty="0">
                <a:solidFill>
                  <a:schemeClr val="bg1"/>
                </a:solidFill>
                <a:effectLst/>
                <a:latin typeface="Arial" panose="020B0604020202020204" pitchFamily="34" charset="0"/>
              </a:rPr>
              <a:t>Chair ITF Maritime Safety Committee</a:t>
            </a:r>
            <a:br>
              <a:rPr lang="en-US" sz="2100" b="0" i="0" dirty="0">
                <a:solidFill>
                  <a:schemeClr val="bg1"/>
                </a:solidFill>
                <a:effectLst/>
                <a:latin typeface="Arial" panose="020B0604020202020204" pitchFamily="34" charset="0"/>
              </a:rPr>
            </a:br>
            <a:r>
              <a:rPr lang="en-US" sz="2100" b="0" i="0" dirty="0">
                <a:solidFill>
                  <a:schemeClr val="bg1"/>
                </a:solidFill>
                <a:effectLst/>
                <a:latin typeface="Arial" panose="020B0604020202020204" pitchFamily="34" charset="0"/>
              </a:rPr>
              <a:t> </a:t>
            </a:r>
            <a:br>
              <a:rPr lang="en-US" sz="1000" b="0" i="0" dirty="0">
                <a:solidFill>
                  <a:schemeClr val="bg1"/>
                </a:solidFill>
                <a:effectLst/>
                <a:latin typeface="Arial" panose="020B0604020202020204" pitchFamily="34" charset="0"/>
              </a:rPr>
            </a:br>
            <a:endParaRPr lang="nb-NO" sz="1000" dirty="0">
              <a:solidFill>
                <a:schemeClr val="bg1"/>
              </a:solidFill>
            </a:endParaRPr>
          </a:p>
        </p:txBody>
      </p:sp>
      <p:sp>
        <p:nvSpPr>
          <p:cNvPr id="6" name="Tittel 5">
            <a:extLst>
              <a:ext uri="{FF2B5EF4-FFF2-40B4-BE49-F238E27FC236}">
                <a16:creationId xmlns:a16="http://schemas.microsoft.com/office/drawing/2014/main" id="{A99E760F-2771-544E-D618-F3D36FA4C107}"/>
              </a:ext>
            </a:extLst>
          </p:cNvPr>
          <p:cNvSpPr>
            <a:spLocks noGrp="1"/>
          </p:cNvSpPr>
          <p:nvPr>
            <p:ph type="ctrTitle"/>
          </p:nvPr>
        </p:nvSpPr>
        <p:spPr>
          <a:xfrm>
            <a:off x="259977" y="4697224"/>
            <a:ext cx="6037907" cy="1842528"/>
          </a:xfrm>
        </p:spPr>
        <p:txBody>
          <a:bodyPr>
            <a:normAutofit fontScale="90000"/>
          </a:bodyPr>
          <a:lstStyle/>
          <a:p>
            <a:r>
              <a:rPr lang="en-GB" sz="3600" b="1" i="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How ensure social standards </a:t>
            </a:r>
            <a:br>
              <a:rPr lang="en-GB" sz="3600" b="1" i="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br>
            <a:r>
              <a:rPr lang="en-GB" sz="3600" b="1" i="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in a Just Transition for Professional Mariners</a:t>
            </a:r>
            <a:br>
              <a:rPr lang="en-GB" sz="3100" b="1" dirty="0">
                <a:effectLst/>
                <a:latin typeface="Arial" panose="020B0604020202020204" pitchFamily="34" charset="0"/>
                <a:ea typeface="Calibri" panose="020F0502020204030204" pitchFamily="34" charset="0"/>
                <a:cs typeface="Times New Roman" panose="02020603050405020304" pitchFamily="18" charset="0"/>
              </a:rPr>
            </a:br>
            <a:br>
              <a:rPr lang="en-GB" sz="3100" b="1" dirty="0">
                <a:effectLst/>
                <a:latin typeface="Arial" panose="020B0604020202020204" pitchFamily="34" charset="0"/>
                <a:ea typeface="Calibri" panose="020F0502020204030204" pitchFamily="34" charset="0"/>
                <a:cs typeface="Times New Roman" panose="02020603050405020304" pitchFamily="18" charset="0"/>
              </a:rPr>
            </a:br>
            <a:br>
              <a:rPr lang="en-GB" sz="3100" b="1" dirty="0">
                <a:effectLst/>
                <a:latin typeface="Arial" panose="020B0604020202020204" pitchFamily="34" charset="0"/>
                <a:ea typeface="Calibri" panose="020F0502020204030204" pitchFamily="34" charset="0"/>
                <a:cs typeface="Times New Roman" panose="02020603050405020304" pitchFamily="18" charset="0"/>
              </a:rPr>
            </a:br>
            <a:r>
              <a:rPr lang="en-US" sz="1600" b="1" dirty="0">
                <a:effectLst/>
                <a:latin typeface="Arial" panose="020B0604020202020204" pitchFamily="34" charset="0"/>
                <a:ea typeface="Calibri" panose="020F0502020204030204" pitchFamily="34" charset="0"/>
                <a:cs typeface="Times New Roman" panose="02020603050405020304" pitchFamily="18" charset="0"/>
              </a:rPr>
              <a:t>Maritime Workshop </a:t>
            </a:r>
            <a:br>
              <a:rPr lang="en-US" sz="1600" b="1" dirty="0">
                <a:effectLst/>
                <a:latin typeface="Arial" panose="020B0604020202020204" pitchFamily="34" charset="0"/>
                <a:ea typeface="Calibri" panose="020F0502020204030204" pitchFamily="34" charset="0"/>
                <a:cs typeface="Times New Roman" panose="02020603050405020304" pitchFamily="18" charset="0"/>
              </a:rPr>
            </a:br>
            <a:r>
              <a:rPr lang="en-US" sz="1600" b="1" dirty="0">
                <a:effectLst/>
                <a:latin typeface="Arial" panose="020B0604020202020204" pitchFamily="34" charset="0"/>
                <a:ea typeface="Calibri" panose="020F0502020204030204" pitchFamily="34" charset="0"/>
                <a:cs typeface="Times New Roman" panose="02020603050405020304" pitchFamily="18" charset="0"/>
              </a:rPr>
              <a:t>Bilbao, Spain</a:t>
            </a:r>
            <a:br>
              <a:rPr lang="en-US" sz="1600" b="1" dirty="0">
                <a:effectLst/>
                <a:latin typeface="Arial" panose="020B0604020202020204" pitchFamily="34" charset="0"/>
                <a:ea typeface="Calibri" panose="020F0502020204030204" pitchFamily="34" charset="0"/>
                <a:cs typeface="Times New Roman" panose="02020603050405020304" pitchFamily="18" charset="0"/>
              </a:rPr>
            </a:br>
            <a:r>
              <a:rPr lang="en-US" sz="1600" b="1" dirty="0">
                <a:effectLst/>
                <a:latin typeface="Arial" panose="020B0604020202020204" pitchFamily="34" charset="0"/>
                <a:ea typeface="Calibri" panose="020F0502020204030204" pitchFamily="34" charset="0"/>
                <a:cs typeface="Times New Roman" panose="02020603050405020304" pitchFamily="18" charset="0"/>
              </a:rPr>
              <a:t>15 June 2023</a:t>
            </a:r>
            <a:br>
              <a:rPr lang="en-US" sz="1600" b="1" dirty="0">
                <a:effectLst/>
                <a:latin typeface="Arial" panose="020B0604020202020204" pitchFamily="34" charset="0"/>
                <a:ea typeface="Calibri" panose="020F0502020204030204" pitchFamily="34" charset="0"/>
                <a:cs typeface="Times New Roman" panose="02020603050405020304" pitchFamily="18" charset="0"/>
              </a:rPr>
            </a:br>
            <a:br>
              <a:rPr lang="en-US" sz="1600" b="1" dirty="0">
                <a:effectLst/>
                <a:latin typeface="Arial" panose="020B0604020202020204" pitchFamily="34" charset="0"/>
                <a:ea typeface="Calibri" panose="020F0502020204030204" pitchFamily="34" charset="0"/>
                <a:cs typeface="Times New Roman" panose="02020603050405020304" pitchFamily="18" charset="0"/>
              </a:rPr>
            </a:br>
            <a:br>
              <a:rPr lang="nb-NO" sz="6000" b="1" dirty="0">
                <a:effectLst/>
                <a:latin typeface="Arial" panose="020B0604020202020204" pitchFamily="34" charset="0"/>
                <a:ea typeface="Calibri" panose="020F0502020204030204" pitchFamily="34" charset="0"/>
                <a:cs typeface="Times New Roman" panose="02020603050405020304" pitchFamily="18" charset="0"/>
              </a:rPr>
            </a:br>
            <a:endParaRPr lang="nb-NO" dirty="0"/>
          </a:p>
        </p:txBody>
      </p:sp>
    </p:spTree>
    <p:extLst>
      <p:ext uri="{BB962C8B-B14F-4D97-AF65-F5344CB8AC3E}">
        <p14:creationId xmlns:p14="http://schemas.microsoft.com/office/powerpoint/2010/main" val="40900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4F99CE-681C-3704-D9EF-F757EF4C6072}"/>
              </a:ext>
            </a:extLst>
          </p:cNvPr>
          <p:cNvSpPr>
            <a:spLocks noGrp="1"/>
          </p:cNvSpPr>
          <p:nvPr>
            <p:ph type="title"/>
          </p:nvPr>
        </p:nvSpPr>
        <p:spPr>
          <a:xfrm>
            <a:off x="3639126" y="632979"/>
            <a:ext cx="7668491" cy="277091"/>
          </a:xfrm>
        </p:spPr>
        <p:txBody>
          <a:bodyPr>
            <a:normAutofit fontScale="90000"/>
          </a:bodyPr>
          <a:lstStyle/>
          <a:p>
            <a:r>
              <a:rPr lang="en-GB" sz="2200" b="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 </a:t>
            </a:r>
            <a:r>
              <a:rPr lang="en-GB" sz="2200" b="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Alternative design and arrangements for SOLAS chapter II-1</a:t>
            </a:r>
            <a:br>
              <a:rPr lang="nb-NO" sz="4400" b="1" dirty="0">
                <a:effectLst/>
                <a:latin typeface="Arial" panose="020B060402020202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25CDB3F0-F7C0-8435-BDF0-8BAD87004CE6}"/>
              </a:ext>
            </a:extLst>
          </p:cNvPr>
          <p:cNvSpPr>
            <a:spLocks noGrp="1"/>
          </p:cNvSpPr>
          <p:nvPr>
            <p:ph idx="1"/>
          </p:nvPr>
        </p:nvSpPr>
        <p:spPr>
          <a:xfrm>
            <a:off x="341745" y="1008668"/>
            <a:ext cx="11490037" cy="5077807"/>
          </a:xfrm>
        </p:spPr>
        <p:txBody>
          <a:bodyPr>
            <a:normAutofit fontScale="77500" lnSpcReduction="20000"/>
          </a:bodyPr>
          <a:lstStyle/>
          <a:p>
            <a:pPr marL="0" indent="0">
              <a:lnSpc>
                <a:spcPct val="107000"/>
              </a:lnSpc>
              <a:spcAft>
                <a:spcPts val="800"/>
              </a:spcAft>
              <a:buNone/>
            </a:pPr>
            <a:r>
              <a:rPr lang="en-GB" sz="2300" dirty="0">
                <a:effectLst/>
                <a:latin typeface="Arial" panose="020B0604020202020204" pitchFamily="34" charset="0"/>
                <a:ea typeface="Calibri" panose="020F0502020204030204" pitchFamily="34" charset="0"/>
                <a:cs typeface="Arial" panose="020B0604020202020204" pitchFamily="34" charset="0"/>
              </a:rPr>
              <a:t>In relation to regulatory gaps on energy sources for propulsion and manoeuvring, or ships with reduced, zero crew or remotely controlled ships, the ISM Code 1.2.3 and 6.2.2 require the participation of the Chief engineer in the team* to ensure that technical competence on all operational safety aspects - regarding construction and engineering in order to obtain the necessary certificate for the ship expected operation.</a:t>
            </a:r>
            <a:endParaRPr lang="nb-NO" sz="23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2300" dirty="0">
                <a:effectLst/>
                <a:latin typeface="Arial" panose="020B0604020202020204" pitchFamily="34" charset="0"/>
                <a:ea typeface="Calibri" panose="020F0502020204030204" pitchFamily="34" charset="0"/>
                <a:cs typeface="Arial" panose="020B0604020202020204" pitchFamily="34" charset="0"/>
              </a:rPr>
              <a:t>The </a:t>
            </a:r>
            <a:r>
              <a:rPr lang="en-GB" sz="23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Risk and Hazard </a:t>
            </a:r>
            <a:r>
              <a:rPr lang="en-GB" sz="2300" dirty="0">
                <a:effectLst/>
                <a:latin typeface="Arial" panose="020B0604020202020204" pitchFamily="34" charset="0"/>
                <a:ea typeface="Calibri" panose="020F0502020204030204" pitchFamily="34" charset="0"/>
                <a:cs typeface="Arial" panose="020B0604020202020204" pitchFamily="34" charset="0"/>
              </a:rPr>
              <a:t>analysis must consider UNCLOS 94 and the Chief engineer's responsibility to comply with SOLAS and MARPOL specific emission requirements in relation to the ship specific construction, design, characteristics for all energy sources on board, including environmental efficiency, as well ensure that all equipment and competence to safeguard the ships, the human and the environment is present - under all conditions, to avoid loss of life and criminalisation.</a:t>
            </a:r>
            <a:endParaRPr lang="nb-NO" sz="23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2100" b="1" i="1" dirty="0">
                <a:effectLst/>
                <a:latin typeface="Arial" panose="020B0604020202020204" pitchFamily="34" charset="0"/>
                <a:ea typeface="Calibri" panose="020F0502020204030204" pitchFamily="34" charset="0"/>
                <a:cs typeface="Times New Roman" panose="02020603050405020304" pitchFamily="18" charset="0"/>
              </a:rPr>
              <a:t>* 4 - Design team </a:t>
            </a:r>
            <a:r>
              <a:rPr lang="en-GB" sz="2100" b="0" i="1" dirty="0">
                <a:effectLst/>
                <a:latin typeface="Arial" panose="020B0604020202020204" pitchFamily="34" charset="0"/>
                <a:ea typeface="Calibri" panose="020F0502020204030204" pitchFamily="34" charset="0"/>
                <a:cs typeface="Times New Roman" panose="02020603050405020304" pitchFamily="18" charset="0"/>
              </a:rPr>
              <a:t>4.1 A design </a:t>
            </a:r>
            <a:r>
              <a:rPr lang="en-GB" sz="21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team</a:t>
            </a:r>
            <a:r>
              <a:rPr lang="en-GB" sz="2100" b="0"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GB" sz="21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acceptable to the Administration </a:t>
            </a:r>
            <a:r>
              <a:rPr lang="en-GB" sz="2100" b="0" i="1" dirty="0">
                <a:effectLst/>
                <a:latin typeface="Arial" panose="020B0604020202020204" pitchFamily="34" charset="0"/>
                <a:ea typeface="Calibri" panose="020F0502020204030204" pitchFamily="34" charset="0"/>
                <a:cs typeface="Times New Roman" panose="02020603050405020304" pitchFamily="18" charset="0"/>
              </a:rPr>
              <a:t>should be established by the owner, builder or designer and may include, as the alternative design and arrangements demand, a representative of the owner, builder or designer, and </a:t>
            </a:r>
            <a:r>
              <a:rPr lang="en-GB" sz="2100" b="1" i="1" dirty="0">
                <a:effectLst/>
                <a:latin typeface="Arial" panose="020B0604020202020204" pitchFamily="34" charset="0"/>
                <a:ea typeface="Calibri" panose="020F0502020204030204" pitchFamily="34" charset="0"/>
                <a:cs typeface="Times New Roman" panose="02020603050405020304" pitchFamily="18" charset="0"/>
              </a:rPr>
              <a:t>expert(s) </a:t>
            </a:r>
            <a:r>
              <a:rPr lang="en-GB" sz="2100" b="0" i="1" dirty="0">
                <a:effectLst/>
                <a:latin typeface="Arial" panose="020B0604020202020204" pitchFamily="34" charset="0"/>
                <a:ea typeface="Calibri" panose="020F0502020204030204" pitchFamily="34" charset="0"/>
                <a:cs typeface="Times New Roman" panose="02020603050405020304" pitchFamily="18" charset="0"/>
              </a:rPr>
              <a:t>having the </a:t>
            </a:r>
            <a:r>
              <a:rPr lang="en-GB" sz="21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necessary knowledge and experience in safety</a:t>
            </a:r>
            <a:r>
              <a:rPr lang="en-GB" sz="2100" b="0" i="1" dirty="0">
                <a:effectLst/>
                <a:latin typeface="Arial" panose="020B0604020202020204" pitchFamily="34" charset="0"/>
                <a:ea typeface="Calibri" panose="020F0502020204030204" pitchFamily="34" charset="0"/>
                <a:cs typeface="Times New Roman" panose="02020603050405020304" pitchFamily="18" charset="0"/>
              </a:rPr>
              <a:t>, design and/or </a:t>
            </a:r>
            <a:r>
              <a:rPr lang="en-GB" sz="21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operation</a:t>
            </a:r>
            <a:r>
              <a:rPr lang="en-GB" sz="2100" b="0" i="1" dirty="0">
                <a:effectLst/>
                <a:latin typeface="Arial" panose="020B0604020202020204" pitchFamily="34" charset="0"/>
                <a:ea typeface="Calibri" panose="020F0502020204030204" pitchFamily="34" charset="0"/>
                <a:cs typeface="Times New Roman" panose="02020603050405020304" pitchFamily="18" charset="0"/>
              </a:rPr>
              <a:t> as necessary for the specific evaluation at hand.  Other members may include marine surveyors, ship operators, safety engineers, equipment manufacturers,  </a:t>
            </a:r>
            <a:r>
              <a:rPr lang="en-GB" sz="2100" b="1" i="1" dirty="0">
                <a:effectLst/>
                <a:latin typeface="Arial" panose="020B0604020202020204" pitchFamily="34" charset="0"/>
                <a:ea typeface="Calibri" panose="020F0502020204030204" pitchFamily="34" charset="0"/>
                <a:cs typeface="Times New Roman" panose="02020603050405020304" pitchFamily="18" charset="0"/>
              </a:rPr>
              <a:t>human factors experts</a:t>
            </a:r>
            <a:r>
              <a:rPr lang="en-GB" sz="2100" b="0" i="1" dirty="0">
                <a:effectLst/>
                <a:latin typeface="Arial" panose="020B0604020202020204" pitchFamily="34" charset="0"/>
                <a:ea typeface="Calibri" panose="020F0502020204030204" pitchFamily="34" charset="0"/>
                <a:cs typeface="Times New Roman" panose="02020603050405020304" pitchFamily="18" charset="0"/>
              </a:rPr>
              <a:t>, naval architects                                                                                           and </a:t>
            </a:r>
            <a:r>
              <a:rPr lang="en-GB" sz="21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marine engineers.</a:t>
            </a:r>
          </a:p>
          <a:p>
            <a:pPr marL="0" indent="0">
              <a:lnSpc>
                <a:spcPct val="107000"/>
              </a:lnSpc>
              <a:spcAft>
                <a:spcPts val="800"/>
              </a:spcAft>
              <a:buNone/>
            </a:pPr>
            <a:endParaRPr lang="en-GB" sz="1800" b="1" i="1"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600" b="1" i="1" dirty="0">
                <a:solidFill>
                  <a:srgbClr val="FF0000"/>
                </a:solidFill>
                <a:latin typeface="Arial" panose="020B0604020202020204" pitchFamily="34" charset="0"/>
                <a:ea typeface="Calibri" panose="020F0502020204030204" pitchFamily="34" charset="0"/>
                <a:cs typeface="Times New Roman" panose="02020603050405020304" pitchFamily="18" charset="0"/>
              </a:rPr>
              <a:t>Why don't we practice this safety regulations?</a:t>
            </a:r>
            <a:endParaRPr lang="nb-NO" sz="2600" b="1" dirty="0">
              <a:effectLst/>
              <a:latin typeface="Arial" panose="020B0604020202020204" pitchFamily="34" charset="0"/>
              <a:ea typeface="Calibri" panose="020F0502020204030204" pitchFamily="34" charset="0"/>
              <a:cs typeface="Times New Roman" panose="02020603050405020304" pitchFamily="18" charset="0"/>
            </a:endParaRPr>
          </a:p>
          <a:p>
            <a:endParaRPr lang="nb-NO" dirty="0"/>
          </a:p>
        </p:txBody>
      </p:sp>
      <p:pic>
        <p:nvPicPr>
          <p:cNvPr id="7" name="Bilde 6">
            <a:extLst>
              <a:ext uri="{FF2B5EF4-FFF2-40B4-BE49-F238E27FC236}">
                <a16:creationId xmlns:a16="http://schemas.microsoft.com/office/drawing/2014/main" id="{4065AB12-E800-FEFD-36DB-BD132E22053A}"/>
              </a:ext>
            </a:extLst>
          </p:cNvPr>
          <p:cNvPicPr>
            <a:picLocks noChangeAspect="1"/>
          </p:cNvPicPr>
          <p:nvPr/>
        </p:nvPicPr>
        <p:blipFill>
          <a:blip r:embed="rId3"/>
          <a:stretch>
            <a:fillRect/>
          </a:stretch>
        </p:blipFill>
        <p:spPr>
          <a:xfrm>
            <a:off x="6666764" y="4635040"/>
            <a:ext cx="5525236" cy="2222960"/>
          </a:xfrm>
          <a:prstGeom prst="rect">
            <a:avLst/>
          </a:prstGeom>
        </p:spPr>
      </p:pic>
      <p:sp>
        <p:nvSpPr>
          <p:cNvPr id="8" name="TekstSylinder 7">
            <a:extLst>
              <a:ext uri="{FF2B5EF4-FFF2-40B4-BE49-F238E27FC236}">
                <a16:creationId xmlns:a16="http://schemas.microsoft.com/office/drawing/2014/main" id="{C4B7B6CD-7DBD-77BE-0610-C62F90F1AB2E}"/>
              </a:ext>
            </a:extLst>
          </p:cNvPr>
          <p:cNvSpPr txBox="1"/>
          <p:nvPr/>
        </p:nvSpPr>
        <p:spPr>
          <a:xfrm>
            <a:off x="489527" y="295564"/>
            <a:ext cx="2586182" cy="369332"/>
          </a:xfrm>
          <a:prstGeom prst="rect">
            <a:avLst/>
          </a:prstGeom>
          <a:noFill/>
        </p:spPr>
        <p:txBody>
          <a:bodyPr wrap="square" rtlCol="0">
            <a:spAutoFit/>
          </a:bodyPr>
          <a:lstStyle/>
          <a:p>
            <a:r>
              <a:rPr lang="nb-NO" b="1" i="1" dirty="0"/>
              <a:t>Team </a:t>
            </a:r>
            <a:r>
              <a:rPr lang="nb-NO" b="1" i="1" dirty="0" err="1"/>
              <a:t>Opportunity</a:t>
            </a:r>
            <a:r>
              <a:rPr lang="nb-NO" b="1" i="1" dirty="0"/>
              <a:t> </a:t>
            </a:r>
          </a:p>
        </p:txBody>
      </p:sp>
      <p:sp>
        <p:nvSpPr>
          <p:cNvPr id="9" name="TekstSylinder 8">
            <a:extLst>
              <a:ext uri="{FF2B5EF4-FFF2-40B4-BE49-F238E27FC236}">
                <a16:creationId xmlns:a16="http://schemas.microsoft.com/office/drawing/2014/main" id="{3A8C30B5-A378-A38C-1995-3ACAF0105898}"/>
              </a:ext>
            </a:extLst>
          </p:cNvPr>
          <p:cNvSpPr txBox="1"/>
          <p:nvPr/>
        </p:nvSpPr>
        <p:spPr>
          <a:xfrm>
            <a:off x="6871855" y="6012873"/>
            <a:ext cx="1431636" cy="276999"/>
          </a:xfrm>
          <a:prstGeom prst="rect">
            <a:avLst/>
          </a:prstGeom>
          <a:noFill/>
        </p:spPr>
        <p:txBody>
          <a:bodyPr wrap="square" rtlCol="0">
            <a:spAutoFit/>
          </a:bodyPr>
          <a:lstStyle/>
          <a:p>
            <a:r>
              <a:rPr lang="nb-NO" sz="1200" dirty="0">
                <a:solidFill>
                  <a:srgbClr val="FF0000"/>
                </a:solidFill>
              </a:rPr>
              <a:t>SDC 9/ WP.4 01.23</a:t>
            </a:r>
          </a:p>
        </p:txBody>
      </p:sp>
      <p:sp>
        <p:nvSpPr>
          <p:cNvPr id="4" name="TekstSylinder 3">
            <a:extLst>
              <a:ext uri="{FF2B5EF4-FFF2-40B4-BE49-F238E27FC236}">
                <a16:creationId xmlns:a16="http://schemas.microsoft.com/office/drawing/2014/main" id="{CE6601A9-119E-E561-6916-87ED6D4D6EE2}"/>
              </a:ext>
            </a:extLst>
          </p:cNvPr>
          <p:cNvSpPr txBox="1"/>
          <p:nvPr/>
        </p:nvSpPr>
        <p:spPr>
          <a:xfrm>
            <a:off x="412378" y="6442727"/>
            <a:ext cx="8484144" cy="276999"/>
          </a:xfrm>
          <a:prstGeom prst="rect">
            <a:avLst/>
          </a:prstGeom>
          <a:noFill/>
        </p:spPr>
        <p:txBody>
          <a:bodyPr wrap="square" rtlCol="0">
            <a:spAutoFit/>
          </a:bodyPr>
          <a:lstStyle/>
          <a:p>
            <a:r>
              <a:rPr lang="en-US" sz="1200" dirty="0">
                <a:solidFill>
                  <a:srgbClr val="FF0000"/>
                </a:solidFill>
              </a:rPr>
              <a:t>Hazard: something that could potentially cause harm. Risk: the degree of likelihood that harm will be caused.</a:t>
            </a:r>
            <a:endParaRPr lang="nb-NO" sz="1200" dirty="0">
              <a:solidFill>
                <a:srgbClr val="FF0000"/>
              </a:solidFill>
            </a:endParaRPr>
          </a:p>
        </p:txBody>
      </p:sp>
    </p:spTree>
    <p:extLst>
      <p:ext uri="{BB962C8B-B14F-4D97-AF65-F5344CB8AC3E}">
        <p14:creationId xmlns:p14="http://schemas.microsoft.com/office/powerpoint/2010/main" val="207999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beholder&#10;&#10;Automatisk generert beskrivelse">
            <a:extLst>
              <a:ext uri="{FF2B5EF4-FFF2-40B4-BE49-F238E27FC236}">
                <a16:creationId xmlns:a16="http://schemas.microsoft.com/office/drawing/2014/main" id="{D11838E2-3DC7-486B-A2E9-E3D078543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59873">
            <a:off x="84249" y="80911"/>
            <a:ext cx="708041" cy="708041"/>
          </a:xfrm>
          <a:prstGeom prst="rect">
            <a:avLst/>
          </a:prstGeom>
        </p:spPr>
      </p:pic>
      <p:sp>
        <p:nvSpPr>
          <p:cNvPr id="3" name="Plassholder for innhold 2"/>
          <p:cNvSpPr>
            <a:spLocks noGrp="1"/>
          </p:cNvSpPr>
          <p:nvPr>
            <p:ph idx="1"/>
          </p:nvPr>
        </p:nvSpPr>
        <p:spPr>
          <a:xfrm>
            <a:off x="338977" y="1468493"/>
            <a:ext cx="11853023" cy="3454863"/>
          </a:xfrm>
        </p:spPr>
        <p:txBody>
          <a:bodyPr>
            <a:noAutofit/>
          </a:bodyPr>
          <a:lstStyle/>
          <a:p>
            <a:pPr marL="0" indent="0">
              <a:buNone/>
            </a:pPr>
            <a:r>
              <a:rPr lang="en-US" sz="1600" dirty="0">
                <a:latin typeface="Arial" panose="020B0604020202020204" pitchFamily="34" charset="0"/>
                <a:cs typeface="Arial" panose="020B0604020202020204" pitchFamily="34" charset="0"/>
              </a:rPr>
              <a:t>Protocol I - Provisions concerning reports on incidents involving harmful substances (in accordance with Article 8 of the Convention)</a:t>
            </a:r>
          </a:p>
          <a:p>
            <a:pPr marL="0" indent="0">
              <a:buNone/>
            </a:pPr>
            <a:r>
              <a:rPr lang="en-US" sz="1600" dirty="0">
                <a:latin typeface="Arial" panose="020B0604020202020204" pitchFamily="34" charset="0"/>
                <a:cs typeface="Arial" panose="020B0604020202020204" pitchFamily="34" charset="0"/>
              </a:rPr>
              <a:t>Article I Duty to report</a:t>
            </a:r>
          </a:p>
          <a:p>
            <a:pPr marL="0" indent="0">
              <a:buNone/>
            </a:pPr>
            <a:r>
              <a:rPr lang="en-US" sz="1400" i="1" dirty="0">
                <a:latin typeface="Arial" panose="020B0604020202020204" pitchFamily="34" charset="0"/>
                <a:cs typeface="Arial" panose="020B0604020202020204" pitchFamily="34" charset="0"/>
              </a:rPr>
              <a:t>1. </a:t>
            </a:r>
            <a:r>
              <a:rPr lang="en-US" sz="1400" b="1" i="1" dirty="0">
                <a:latin typeface="Arial" panose="020B0604020202020204" pitchFamily="34" charset="0"/>
                <a:cs typeface="Arial" panose="020B0604020202020204" pitchFamily="34" charset="0"/>
              </a:rPr>
              <a:t>The Master </a:t>
            </a:r>
            <a:r>
              <a:rPr lang="en-US" sz="1400" i="1" dirty="0">
                <a:latin typeface="Arial" panose="020B0604020202020204" pitchFamily="34" charset="0"/>
                <a:cs typeface="Arial" panose="020B0604020202020204" pitchFamily="34" charset="0"/>
              </a:rPr>
              <a:t>or other person having charge of any ship involved in an incident referred to in Article II of this Protocol shall </a:t>
            </a:r>
            <a:r>
              <a:rPr lang="en-US" sz="1400" b="1" i="1" dirty="0">
                <a:latin typeface="Arial" panose="020B0604020202020204" pitchFamily="34" charset="0"/>
                <a:cs typeface="Arial" panose="020B0604020202020204" pitchFamily="34" charset="0"/>
              </a:rPr>
              <a:t>report</a:t>
            </a:r>
            <a:r>
              <a:rPr lang="en-US" sz="1400" i="1" dirty="0">
                <a:latin typeface="Arial" panose="020B0604020202020204" pitchFamily="34" charset="0"/>
                <a:cs typeface="Arial" panose="020B0604020202020204" pitchFamily="34" charset="0"/>
              </a:rPr>
              <a:t> the particulars of such incident without delay and to the fullest extent possible in accordance with the provisions of this Protocol.</a:t>
            </a:r>
          </a:p>
          <a:p>
            <a:pPr marL="0" indent="0">
              <a:buNone/>
            </a:pPr>
            <a:r>
              <a:rPr lang="en-US" sz="1600" b="1" dirty="0">
                <a:latin typeface="Arial" panose="020B0604020202020204" pitchFamily="34" charset="0"/>
                <a:cs typeface="Arial" panose="020B0604020202020204" pitchFamily="34" charset="0"/>
              </a:rPr>
              <a:t>ROLE OF CHIEF ENGINEER IN IMPLEMENTATION OF MARPOL 73/78</a:t>
            </a:r>
          </a:p>
          <a:p>
            <a:pPr marL="0" indent="0">
              <a:buNone/>
            </a:pPr>
            <a:r>
              <a:rPr lang="en-US" sz="1600" dirty="0">
                <a:latin typeface="Arial" panose="020B0604020202020204" pitchFamily="34" charset="0"/>
                <a:cs typeface="Arial" panose="020B0604020202020204" pitchFamily="34" charset="0"/>
              </a:rPr>
              <a:t>MARPOL 73/78 deals with pollution caused by merchant vessels. The </a:t>
            </a:r>
            <a:r>
              <a:rPr lang="en-US" sz="1600" b="1" dirty="0">
                <a:latin typeface="Arial" panose="020B0604020202020204" pitchFamily="34" charset="0"/>
                <a:cs typeface="Arial" panose="020B0604020202020204" pitchFamily="34" charset="0"/>
              </a:rPr>
              <a:t>Chief Engineer </a:t>
            </a:r>
            <a:r>
              <a:rPr lang="en-US" sz="1600" dirty="0">
                <a:latin typeface="Arial" panose="020B0604020202020204" pitchFamily="34" charset="0"/>
                <a:cs typeface="Arial" panose="020B0604020202020204" pitchFamily="34" charset="0"/>
              </a:rPr>
              <a:t>has huge responsibility that </a:t>
            </a:r>
            <a:r>
              <a:rPr lang="en-US" sz="1600" u="sng" dirty="0">
                <a:solidFill>
                  <a:srgbClr val="FF0000"/>
                </a:solidFill>
                <a:latin typeface="Arial" panose="020B0604020202020204" pitchFamily="34" charset="0"/>
                <a:cs typeface="Arial" panose="020B0604020202020204" pitchFamily="34" charset="0"/>
              </a:rPr>
              <a:t>vessel</a:t>
            </a:r>
            <a:r>
              <a:rPr lang="en-US" sz="1600" dirty="0">
                <a:latin typeface="Arial" panose="020B0604020202020204" pitchFamily="34" charset="0"/>
                <a:cs typeface="Arial" panose="020B0604020202020204" pitchFamily="34" charset="0"/>
              </a:rPr>
              <a:t> is </a:t>
            </a:r>
            <a:r>
              <a:rPr lang="en-US" sz="1600" b="1" dirty="0">
                <a:latin typeface="Arial" panose="020B0604020202020204" pitchFamily="34" charset="0"/>
                <a:cs typeface="Arial" panose="020B0604020202020204" pitchFamily="34" charset="0"/>
              </a:rPr>
              <a:t>complying with </a:t>
            </a:r>
            <a:r>
              <a:rPr lang="en-US" sz="1600" dirty="0">
                <a:latin typeface="Arial" panose="020B0604020202020204" pitchFamily="34" charset="0"/>
                <a:cs typeface="Arial" panose="020B0604020202020204" pitchFamily="34" charset="0"/>
              </a:rPr>
              <a:t>all the regulations of MARPOL. </a:t>
            </a:r>
          </a:p>
          <a:p>
            <a:pPr marL="0" indent="0">
              <a:buNone/>
            </a:pPr>
            <a:r>
              <a:rPr lang="en-US" sz="1600" b="1" dirty="0">
                <a:latin typeface="Arial" panose="020B0604020202020204" pitchFamily="34" charset="0"/>
                <a:cs typeface="Arial" panose="020B0604020202020204" pitchFamily="34" charset="0"/>
              </a:rPr>
              <a:t>Certificates</a:t>
            </a:r>
          </a:p>
          <a:p>
            <a:pPr marL="0" indent="0">
              <a:buNone/>
            </a:pPr>
            <a:r>
              <a:rPr lang="en-US" sz="1100" b="1" dirty="0">
                <a:latin typeface="Arial" panose="020B0604020202020204" pitchFamily="34" charset="0"/>
                <a:cs typeface="Arial" panose="020B0604020202020204" pitchFamily="34" charset="0"/>
              </a:rPr>
              <a:t>Energy Efficiency Design Index (</a:t>
            </a:r>
            <a:r>
              <a:rPr lang="en-US" sz="1100" b="1" dirty="0">
                <a:latin typeface="Arial" panose="020B0604020202020204" pitchFamily="34" charset="0"/>
                <a:cs typeface="Arial" panose="020B0604020202020204" pitchFamily="34" charset="0"/>
                <a:hlinkClick r:id="rId3"/>
              </a:rPr>
              <a:t>EEDI)</a:t>
            </a:r>
            <a:r>
              <a:rPr lang="en-US" sz="1100" b="1" dirty="0">
                <a:latin typeface="Arial" panose="020B0604020202020204" pitchFamily="34" charset="0"/>
                <a:cs typeface="Arial" panose="020B0604020202020204" pitchFamily="34" charset="0"/>
              </a:rPr>
              <a:t>, Energy Efficiency Existing Ship Index (</a:t>
            </a:r>
            <a:r>
              <a:rPr lang="en-US" sz="1100" b="1" dirty="0">
                <a:latin typeface="Arial" panose="020B0604020202020204" pitchFamily="34" charset="0"/>
                <a:cs typeface="Arial" panose="020B0604020202020204" pitchFamily="34" charset="0"/>
                <a:hlinkClick r:id="rId4"/>
              </a:rPr>
              <a:t>EEXI</a:t>
            </a:r>
            <a:r>
              <a:rPr lang="en-US" sz="1100" b="1" dirty="0">
                <a:latin typeface="Arial" panose="020B0604020202020204" pitchFamily="34" charset="0"/>
                <a:cs typeface="Arial" panose="020B0604020202020204" pitchFamily="34" charset="0"/>
              </a:rPr>
              <a:t>) ,IOPP Certificate (MARPOL I) NLS Certificate (MARPOL II) ISPP Certificate (MARPOL IV) Garbage Certificate of Compliance (MARPOL V) IEE Certificate (MARPOL VI) ,IAPP Certificate (MARPOL VI) EIAPP Certificate (MARPOL VI and NOx Technical Code) for marine diesel engines </a:t>
            </a:r>
          </a:p>
          <a:p>
            <a:pPr>
              <a:buBlip>
                <a:blip r:embed="rId5"/>
              </a:buBlip>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RECORD KEEPING</a:t>
            </a:r>
          </a:p>
          <a:p>
            <a:pPr>
              <a:buBlip>
                <a:blip r:embed="rId5"/>
              </a:buBlip>
            </a:pPr>
            <a:r>
              <a:rPr lang="en-US" sz="1600" b="1" dirty="0">
                <a:latin typeface="Arial" panose="020B0604020202020204" pitchFamily="34" charset="0"/>
                <a:cs typeface="Arial" panose="020B0604020202020204" pitchFamily="34" charset="0"/>
              </a:rPr>
              <a:t>	SURVEYS  </a:t>
            </a:r>
          </a:p>
          <a:p>
            <a:pPr>
              <a:buBlip>
                <a:blip r:embed="rId5"/>
              </a:buBlip>
            </a:pPr>
            <a:r>
              <a:rPr lang="en-US" sz="1600" b="1" dirty="0">
                <a:latin typeface="Arial" panose="020B0604020202020204" pitchFamily="34" charset="0"/>
                <a:cs typeface="Arial" panose="020B0604020202020204" pitchFamily="34" charset="0"/>
              </a:rPr>
              <a:t>	CONTROL OF OPERATIONAL POLLUTION</a:t>
            </a:r>
          </a:p>
          <a:p>
            <a:pPr marL="285750" lvl="2" indent="-285750">
              <a:spcBef>
                <a:spcPts val="1000"/>
              </a:spcBef>
              <a:buBlip>
                <a:blip r:embed="rId5"/>
              </a:buBlip>
            </a:pPr>
            <a:r>
              <a:rPr lang="en-US" sz="1600" b="1" dirty="0">
                <a:latin typeface="Arial" panose="020B0604020202020204" pitchFamily="34" charset="0"/>
                <a:cs typeface="Arial" panose="020B0604020202020204" pitchFamily="34" charset="0"/>
              </a:rPr>
              <a:t>	BUNKERING </a:t>
            </a:r>
          </a:p>
          <a:p>
            <a:pPr>
              <a:buBlip>
                <a:blip r:embed="rId5"/>
              </a:buBlip>
            </a:pPr>
            <a:r>
              <a:rPr lang="en-US" sz="1600" b="1" dirty="0">
                <a:latin typeface="Arial" panose="020B0604020202020204" pitchFamily="34" charset="0"/>
                <a:cs typeface="Arial" panose="020B0604020202020204" pitchFamily="34" charset="0"/>
              </a:rPr>
              <a:t>	RECEPTION FACILITIES </a:t>
            </a:r>
          </a:p>
          <a:p>
            <a:pPr>
              <a:buBlip>
                <a:blip r:embed="rId5"/>
              </a:buBlip>
            </a:pPr>
            <a:r>
              <a:rPr lang="en-US" sz="1600" b="1" dirty="0">
                <a:latin typeface="Arial" panose="020B0604020202020204" pitchFamily="34" charset="0"/>
                <a:cs typeface="Arial" panose="020B0604020202020204" pitchFamily="34" charset="0"/>
              </a:rPr>
              <a:t>	EMERGENCY PREPAREDNESS </a:t>
            </a:r>
          </a:p>
          <a:p>
            <a:pPr marL="0" indent="0">
              <a:buNone/>
            </a:pPr>
            <a:endParaRPr lang="en-US" sz="2000" dirty="0"/>
          </a:p>
        </p:txBody>
      </p:sp>
      <p:sp>
        <p:nvSpPr>
          <p:cNvPr id="9" name="Tittel 1"/>
          <p:cNvSpPr txBox="1">
            <a:spLocks/>
          </p:cNvSpPr>
          <p:nvPr/>
        </p:nvSpPr>
        <p:spPr>
          <a:xfrm>
            <a:off x="579405" y="466209"/>
            <a:ext cx="11020425" cy="10668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dirty="0">
                <a:solidFill>
                  <a:schemeClr val="accent1">
                    <a:lumMod val="50000"/>
                  </a:schemeClr>
                </a:solidFill>
                <a:latin typeface="Arial" panose="020B0604020202020204" pitchFamily="34" charset="0"/>
                <a:cs typeface="Arial" panose="020B0604020202020204" pitchFamily="34" charset="0"/>
                <a:hlinkClick r:id="rId6"/>
              </a:rPr>
              <a:t>International Convention for the Prevention of Pollution from Ships  MARPOL</a:t>
            </a:r>
            <a:endParaRPr lang="en-US" sz="2600" b="1" dirty="0">
              <a:solidFill>
                <a:schemeClr val="accent1">
                  <a:lumMod val="50000"/>
                </a:schemeClr>
              </a:solidFill>
              <a:latin typeface="Arial" panose="020B0604020202020204" pitchFamily="34" charset="0"/>
              <a:cs typeface="Arial" panose="020B0604020202020204" pitchFamily="34" charset="0"/>
            </a:endParaRPr>
          </a:p>
        </p:txBody>
      </p:sp>
      <p:pic>
        <p:nvPicPr>
          <p:cNvPr id="6" name="Bilde 5" descr="Et bilde som inneholder tekst, beholder&#10;&#10;Automatisk generert beskrivelse">
            <a:extLst>
              <a:ext uri="{FF2B5EF4-FFF2-40B4-BE49-F238E27FC236}">
                <a16:creationId xmlns:a16="http://schemas.microsoft.com/office/drawing/2014/main" id="{CE41C2CD-7F11-466A-BFC2-30EE3432BA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34164">
            <a:off x="11404638" y="87654"/>
            <a:ext cx="746648" cy="694555"/>
          </a:xfrm>
          <a:prstGeom prst="rect">
            <a:avLst/>
          </a:prstGeom>
        </p:spPr>
      </p:pic>
      <p:sp>
        <p:nvSpPr>
          <p:cNvPr id="2" name="TekstSylinder 1">
            <a:extLst>
              <a:ext uri="{FF2B5EF4-FFF2-40B4-BE49-F238E27FC236}">
                <a16:creationId xmlns:a16="http://schemas.microsoft.com/office/drawing/2014/main" id="{2EC4AA90-699C-BFFC-67FB-5493C7316AAA}"/>
              </a:ext>
            </a:extLst>
          </p:cNvPr>
          <p:cNvSpPr txBox="1"/>
          <p:nvPr/>
        </p:nvSpPr>
        <p:spPr>
          <a:xfrm>
            <a:off x="997526" y="168291"/>
            <a:ext cx="893156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Specific and technical regulation to protect the maritime environment</a:t>
            </a:r>
            <a:endParaRPr lang="nb-NO" b="1" dirty="0">
              <a:latin typeface="Arial" panose="020B0604020202020204" pitchFamily="34" charset="0"/>
              <a:cs typeface="Arial" panose="020B0604020202020204" pitchFamily="34" charset="0"/>
            </a:endParaRPr>
          </a:p>
        </p:txBody>
      </p:sp>
      <p:pic>
        <p:nvPicPr>
          <p:cNvPr id="5" name="Bilde 4">
            <a:hlinkClick r:id="rId8"/>
            <a:extLst>
              <a:ext uri="{FF2B5EF4-FFF2-40B4-BE49-F238E27FC236}">
                <a16:creationId xmlns:a16="http://schemas.microsoft.com/office/drawing/2014/main" id="{63A3108D-F058-80FD-3FFB-61F758D96716}"/>
              </a:ext>
            </a:extLst>
          </p:cNvPr>
          <p:cNvPicPr>
            <a:picLocks noChangeAspect="1"/>
          </p:cNvPicPr>
          <p:nvPr/>
        </p:nvPicPr>
        <p:blipFill>
          <a:blip r:embed="rId9"/>
          <a:stretch>
            <a:fillRect/>
          </a:stretch>
        </p:blipFill>
        <p:spPr>
          <a:xfrm>
            <a:off x="7691718" y="5022245"/>
            <a:ext cx="2958352" cy="1208518"/>
          </a:xfrm>
          <a:prstGeom prst="rect">
            <a:avLst/>
          </a:prstGeom>
        </p:spPr>
      </p:pic>
    </p:spTree>
    <p:extLst>
      <p:ext uri="{BB962C8B-B14F-4D97-AF65-F5344CB8AC3E}">
        <p14:creationId xmlns:p14="http://schemas.microsoft.com/office/powerpoint/2010/main" val="77863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27834" y="361209"/>
            <a:ext cx="9212153" cy="892425"/>
          </a:xfrm>
          <a:noFill/>
        </p:spPr>
        <p:txBody>
          <a:bodyPr>
            <a:noAutofit/>
          </a:bodyPr>
          <a:lstStyle/>
          <a:p>
            <a:br>
              <a:rPr lang="nb-NO" sz="3200" b="1" dirty="0">
                <a:hlinkClick r:id="rId2"/>
              </a:rPr>
            </a:br>
            <a:r>
              <a:rPr lang="nb-NO" sz="3200" b="1" dirty="0">
                <a:latin typeface="Arial" panose="020B0604020202020204" pitchFamily="34" charset="0"/>
                <a:cs typeface="Arial" panose="020B0604020202020204" pitchFamily="34" charset="0"/>
                <a:hlinkClick r:id="rId2"/>
              </a:rPr>
              <a:t>Maritime Labour Convention 2006 (MLC 2006)</a:t>
            </a:r>
            <a:br>
              <a:rPr lang="nb-NO" sz="3600" dirty="0">
                <a:latin typeface="Arial" panose="020B0604020202020204" pitchFamily="34" charset="0"/>
                <a:cs typeface="Arial" panose="020B0604020202020204" pitchFamily="34" charset="0"/>
                <a:hlinkClick r:id="rId2"/>
              </a:rPr>
            </a:br>
            <a:endParaRPr lang="nb-NO" sz="3600" dirty="0">
              <a:latin typeface="Arial" panose="020B0604020202020204" pitchFamily="34" charset="0"/>
              <a:cs typeface="Arial" panose="020B0604020202020204" pitchFamily="34" charset="0"/>
            </a:endParaRPr>
          </a:p>
        </p:txBody>
      </p:sp>
      <p:sp>
        <p:nvSpPr>
          <p:cNvPr id="3" name="Plassholder for innhold 2"/>
          <p:cNvSpPr>
            <a:spLocks noGrp="1"/>
          </p:cNvSpPr>
          <p:nvPr>
            <p:ph idx="1"/>
          </p:nvPr>
        </p:nvSpPr>
        <p:spPr>
          <a:xfrm>
            <a:off x="146384" y="1190818"/>
            <a:ext cx="11899231" cy="5646198"/>
          </a:xfrm>
        </p:spPr>
        <p:txBody>
          <a:bodyPr>
            <a:normAutofit fontScale="92500" lnSpcReduction="20000"/>
          </a:bodyPr>
          <a:lstStyle/>
          <a:p>
            <a:pPr marL="0" indent="0">
              <a:buNone/>
            </a:pPr>
            <a:r>
              <a:rPr lang="en-US" sz="2000" b="1" i="1" dirty="0"/>
              <a:t>MLC Standard A2.7 – Manning levels</a:t>
            </a:r>
          </a:p>
          <a:p>
            <a:pPr marL="0" indent="0">
              <a:buNone/>
            </a:pPr>
            <a:r>
              <a:rPr lang="en-US" sz="2000" dirty="0"/>
              <a:t>Each Member shall require that all ships that fly its flag have a</a:t>
            </a:r>
            <a:r>
              <a:rPr lang="en-US" sz="2000" dirty="0">
                <a:solidFill>
                  <a:srgbClr val="FF0000"/>
                </a:solidFill>
              </a:rPr>
              <a:t> </a:t>
            </a:r>
            <a:r>
              <a:rPr lang="en-US" sz="2000" b="1" dirty="0">
                <a:solidFill>
                  <a:srgbClr val="FF0000"/>
                </a:solidFill>
              </a:rPr>
              <a:t>sufficient number of seafarers on board </a:t>
            </a:r>
            <a:r>
              <a:rPr lang="en-US" sz="2000" dirty="0"/>
              <a:t>to ensure that ships are </a:t>
            </a:r>
            <a:r>
              <a:rPr lang="en-US" sz="2000" b="1" dirty="0">
                <a:solidFill>
                  <a:srgbClr val="FF0000"/>
                </a:solidFill>
              </a:rPr>
              <a:t>operated safely, efficiently </a:t>
            </a:r>
            <a:r>
              <a:rPr lang="en-US" sz="2000" dirty="0"/>
              <a:t>and with due regard to </a:t>
            </a:r>
            <a:r>
              <a:rPr lang="en-US" sz="2000" b="1" dirty="0">
                <a:solidFill>
                  <a:srgbClr val="FF0000"/>
                </a:solidFill>
              </a:rPr>
              <a:t>security</a:t>
            </a:r>
            <a:r>
              <a:rPr lang="en-US" sz="2000" dirty="0"/>
              <a:t>. Every ship shall be manned by a crew that is adequate, in terms of </a:t>
            </a:r>
            <a:r>
              <a:rPr lang="en-US" sz="2000" b="1" dirty="0">
                <a:solidFill>
                  <a:srgbClr val="FF0000"/>
                </a:solidFill>
              </a:rPr>
              <a:t>size and qualifications</a:t>
            </a:r>
            <a:r>
              <a:rPr lang="en-US" sz="2000" dirty="0"/>
              <a:t>, to ensure the safety and security of the ship and its personnel, under all operating conditions, in accordance with the minimum safe manning document or an equivalent issued by the competent authority, and to comply with the standards of this Convention.</a:t>
            </a:r>
          </a:p>
          <a:p>
            <a:pPr marL="0" indent="0">
              <a:buNone/>
            </a:pPr>
            <a:r>
              <a:rPr lang="en-US" sz="2000" b="1" dirty="0"/>
              <a:t>MLC Standard A2.8 - Career and skill development and opportunities for seafarers’ employment </a:t>
            </a:r>
          </a:p>
          <a:p>
            <a:pPr marL="0" indent="0">
              <a:buNone/>
            </a:pPr>
            <a:r>
              <a:rPr lang="en-US" sz="2000" dirty="0"/>
              <a:t>Each Member shall have national policies that encourage career and skill development and opportunities for seafarers, in or- to provide the maritime sector with a stable and competent workforce. </a:t>
            </a:r>
          </a:p>
          <a:p>
            <a:pPr marL="0" indent="0">
              <a:buNone/>
            </a:pPr>
            <a:r>
              <a:rPr lang="en-US" sz="2000" dirty="0"/>
              <a:t>2. The aim of the policies referred to in paragraph 2. 1 of this Standard shall be to help seafarers strengthen their </a:t>
            </a:r>
            <a:r>
              <a:rPr lang="en-US" sz="2000" b="1" dirty="0">
                <a:solidFill>
                  <a:srgbClr val="FF0000"/>
                </a:solidFill>
              </a:rPr>
              <a:t>competencies, qualifications </a:t>
            </a:r>
            <a:r>
              <a:rPr lang="en-US" sz="2000" dirty="0"/>
              <a:t>and employment opportunities. 3. Each Member shall, after consulting the ship owners' and seafarers' organizations </a:t>
            </a:r>
            <a:r>
              <a:rPr lang="en-US" sz="2000" dirty="0" err="1"/>
              <a:t>conetacerned</a:t>
            </a:r>
            <a:r>
              <a:rPr lang="en-US" sz="2000" dirty="0"/>
              <a:t>, establish clear objectives for the vocational guidance, </a:t>
            </a:r>
            <a:r>
              <a:rPr lang="en-US" sz="2000" b="1" dirty="0">
                <a:solidFill>
                  <a:srgbClr val="FF0000"/>
                </a:solidFill>
              </a:rPr>
              <a:t>education and training </a:t>
            </a:r>
            <a:r>
              <a:rPr lang="en-US" sz="2000" dirty="0"/>
              <a:t>of seafarers whose duties on board ship primarily to the safe operation and navigation of. the ship, including </a:t>
            </a:r>
            <a:r>
              <a:rPr lang="en-US" sz="2000" b="1" dirty="0">
                <a:solidFill>
                  <a:srgbClr val="FF0000"/>
                </a:solidFill>
              </a:rPr>
              <a:t>ongoing training</a:t>
            </a:r>
            <a:r>
              <a:rPr lang="en-US" sz="2000" dirty="0"/>
              <a:t>.</a:t>
            </a:r>
          </a:p>
          <a:p>
            <a:pPr marL="0" indent="0">
              <a:buNone/>
            </a:pPr>
            <a:r>
              <a:rPr lang="en-US" sz="2000" b="1" dirty="0"/>
              <a:t>Guideline B2.8 Guideline B2.8.1 Measures to promote career and skill development and employment opportunities for seafarers. </a:t>
            </a:r>
          </a:p>
          <a:p>
            <a:pPr marL="0" indent="0">
              <a:buNone/>
            </a:pPr>
            <a:r>
              <a:rPr lang="en-US" sz="2000" dirty="0"/>
              <a:t>Measures to achieve the objectives set out in Standard A2.8 might include:  agreements providing for career develop- and skills training with a shipowner or and organization of shipowners promoting employment Through the establishment and maintenance of registers or lists, by categories, of </a:t>
            </a:r>
            <a:r>
              <a:rPr lang="en-US" sz="2000" b="1" dirty="0">
                <a:solidFill>
                  <a:srgbClr val="FF0000"/>
                </a:solidFill>
              </a:rPr>
              <a:t>qualified seafarers</a:t>
            </a:r>
            <a:r>
              <a:rPr lang="en-US" sz="2000" dirty="0"/>
              <a:t>; or  promotion of opportunities, both on board and ashore, for further training and education of seafarers to provide for skill develop ferment and portable competencies in order to secure and retain decent work, to improve individual employment prospects and </a:t>
            </a:r>
            <a:r>
              <a:rPr lang="en-US" sz="2000" b="1" dirty="0">
                <a:solidFill>
                  <a:srgbClr val="FF0000"/>
                </a:solidFill>
              </a:rPr>
              <a:t>meet the changing technology</a:t>
            </a:r>
            <a:r>
              <a:rPr lang="en-US" sz="2000" dirty="0">
                <a:solidFill>
                  <a:srgbClr val="FF0000"/>
                </a:solidFill>
              </a:rPr>
              <a:t> </a:t>
            </a:r>
            <a:r>
              <a:rPr lang="en-US" sz="2000" dirty="0"/>
              <a:t>and labour conditions of the maritime industry</a:t>
            </a:r>
          </a:p>
          <a:p>
            <a:pPr marL="0" indent="0">
              <a:buNone/>
            </a:pPr>
            <a:endParaRPr lang="en-US" sz="2000" dirty="0"/>
          </a:p>
          <a:p>
            <a:pPr marL="457200" indent="-457200">
              <a:buAutoNum type="arabicPeriod"/>
            </a:pPr>
            <a:endParaRPr lang="en-US" sz="2000" dirty="0"/>
          </a:p>
        </p:txBody>
      </p:sp>
      <p:sp>
        <p:nvSpPr>
          <p:cNvPr id="4" name="TekstSylinder 3">
            <a:extLst>
              <a:ext uri="{FF2B5EF4-FFF2-40B4-BE49-F238E27FC236}">
                <a16:creationId xmlns:a16="http://schemas.microsoft.com/office/drawing/2014/main" id="{29E127BB-86E1-8838-F3B8-DDDF4322164D}"/>
              </a:ext>
            </a:extLst>
          </p:cNvPr>
          <p:cNvSpPr txBox="1"/>
          <p:nvPr/>
        </p:nvSpPr>
        <p:spPr>
          <a:xfrm>
            <a:off x="0" y="130361"/>
            <a:ext cx="8968509"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Tripartite regulations - developed for protect the human environment</a:t>
            </a:r>
            <a:endParaRPr lang="nb-NO"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41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376F9E-F8FC-4167-BB90-F3A5A9EAE4A4}"/>
              </a:ext>
            </a:extLst>
          </p:cNvPr>
          <p:cNvSpPr>
            <a:spLocks noGrp="1"/>
          </p:cNvSpPr>
          <p:nvPr>
            <p:ph type="title"/>
          </p:nvPr>
        </p:nvSpPr>
        <p:spPr>
          <a:xfrm>
            <a:off x="92364" y="102868"/>
            <a:ext cx="10972800" cy="630884"/>
          </a:xfrm>
        </p:spPr>
        <p:txBody>
          <a:bodyPr>
            <a:normAutofit fontScale="90000"/>
          </a:bodyPr>
          <a:lstStyle/>
          <a:p>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Safety, security in technical, operational and human levels</a:t>
            </a:r>
            <a:r>
              <a:rPr lang="nb-NO"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Challenges</a:t>
            </a:r>
          </a:p>
        </p:txBody>
      </p:sp>
      <p:sp>
        <p:nvSpPr>
          <p:cNvPr id="3" name="Plassholder for innhold 2">
            <a:extLst>
              <a:ext uri="{FF2B5EF4-FFF2-40B4-BE49-F238E27FC236}">
                <a16:creationId xmlns:a16="http://schemas.microsoft.com/office/drawing/2014/main" id="{65957F75-931C-490B-AD7E-66C82F5053F0}"/>
              </a:ext>
            </a:extLst>
          </p:cNvPr>
          <p:cNvSpPr>
            <a:spLocks noGrp="1"/>
          </p:cNvSpPr>
          <p:nvPr>
            <p:ph idx="1"/>
          </p:nvPr>
        </p:nvSpPr>
        <p:spPr>
          <a:xfrm>
            <a:off x="286871" y="1560220"/>
            <a:ext cx="6866964" cy="5100556"/>
          </a:xfrm>
        </p:spPr>
        <p:txBody>
          <a:bodyPr>
            <a:normAutofit fontScale="92500" lnSpcReduction="20000"/>
          </a:bodyPr>
          <a:lstStyle/>
          <a:p>
            <a:endParaRPr lang="nb-NO" sz="2500" b="1"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nb-NO" sz="2300" b="1" dirty="0" err="1">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Safety</a:t>
            </a:r>
            <a:r>
              <a:rPr lang="nb-NO" sz="2300" b="1"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nb-NO" sz="2300" b="1" dirty="0" err="1">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Cultur</a:t>
            </a:r>
            <a:r>
              <a:rPr lang="nb-NO" sz="2300" b="1"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Risk &amp; </a:t>
            </a:r>
            <a:r>
              <a:rPr lang="nb-NO" sz="2300" b="1" dirty="0" err="1">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Hazard</a:t>
            </a:r>
            <a:r>
              <a:rPr lang="nb-NO" sz="2300" b="1"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nb-NO" sz="2300" b="1" dirty="0" err="1">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Understanding</a:t>
            </a:r>
            <a:r>
              <a:rPr lang="nb-NO" sz="2300" b="1"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nb-NO" sz="2300" b="1" dirty="0">
              <a:latin typeface="Arial" panose="020B0604020202020204" pitchFamily="34" charset="0"/>
              <a:cs typeface="Arial" panose="020B0604020202020204" pitchFamily="34" charset="0"/>
            </a:endParaRPr>
          </a:p>
          <a:p>
            <a:pPr marL="0" indent="0">
              <a:buNone/>
            </a:pPr>
            <a:r>
              <a:rPr lang="nb-NO" sz="2300" b="1" dirty="0">
                <a:latin typeface="Arial" panose="020B0604020202020204" pitchFamily="34" charset="0"/>
                <a:cs typeface="Arial" panose="020B0604020202020204" pitchFamily="34" charset="0"/>
                <a:hlinkClick r:id="rId4"/>
              </a:rPr>
              <a:t>New Energy Sources</a:t>
            </a:r>
            <a:endParaRPr lang="nb-NO" sz="2300" b="1" dirty="0">
              <a:latin typeface="Arial" panose="020B0604020202020204" pitchFamily="34" charset="0"/>
              <a:cs typeface="Arial" panose="020B0604020202020204" pitchFamily="34" charset="0"/>
            </a:endParaRPr>
          </a:p>
          <a:p>
            <a:pPr marL="0" indent="0">
              <a:buNone/>
            </a:pPr>
            <a:r>
              <a:rPr lang="nb-NO" sz="2300" b="1" dirty="0">
                <a:latin typeface="Arial" panose="020B0604020202020204" pitchFamily="34" charset="0"/>
                <a:cs typeface="Arial" panose="020B0604020202020204" pitchFamily="34" charset="0"/>
                <a:hlinkClick r:id="rId5"/>
              </a:rPr>
              <a:t>GHG </a:t>
            </a:r>
            <a:endParaRPr lang="nb-NO" sz="2300" b="1" dirty="0">
              <a:latin typeface="Arial" panose="020B0604020202020204" pitchFamily="34" charset="0"/>
              <a:cs typeface="Arial" panose="020B0604020202020204" pitchFamily="34" charset="0"/>
            </a:endParaRPr>
          </a:p>
          <a:p>
            <a:pPr marL="0" indent="0">
              <a:buNone/>
            </a:pPr>
            <a:r>
              <a:rPr lang="nb-NO" sz="2300" b="1" dirty="0">
                <a:latin typeface="Arial" panose="020B0604020202020204" pitchFamily="34" charset="0"/>
                <a:cs typeface="Arial" panose="020B0604020202020204" pitchFamily="34" charset="0"/>
                <a:hlinkClick r:id="rId6"/>
              </a:rPr>
              <a:t>Competense</a:t>
            </a:r>
            <a:endParaRPr lang="nb-NO" sz="2300" b="1" dirty="0">
              <a:latin typeface="Arial" panose="020B0604020202020204" pitchFamily="34" charset="0"/>
              <a:cs typeface="Arial" panose="020B0604020202020204" pitchFamily="34" charset="0"/>
            </a:endParaRPr>
          </a:p>
          <a:p>
            <a:pPr marL="0" indent="0">
              <a:buNone/>
            </a:pPr>
            <a:r>
              <a:rPr lang="nb-NO" sz="2300" b="1" dirty="0" err="1">
                <a:latin typeface="Arial" panose="020B0604020202020204" pitchFamily="34" charset="0"/>
                <a:cs typeface="Arial" panose="020B0604020202020204" pitchFamily="34" charset="0"/>
                <a:hlinkClick r:id="rId7"/>
              </a:rPr>
              <a:t>Certification</a:t>
            </a:r>
            <a:endParaRPr lang="nb-NO" sz="2300" b="1" dirty="0">
              <a:latin typeface="Arial" panose="020B0604020202020204" pitchFamily="34" charset="0"/>
              <a:cs typeface="Arial" panose="020B0604020202020204" pitchFamily="34" charset="0"/>
              <a:hlinkClick r:id="rId7"/>
            </a:endParaRPr>
          </a:p>
          <a:p>
            <a:pPr marL="0" indent="0">
              <a:buNone/>
            </a:pPr>
            <a:r>
              <a:rPr lang="nb-NO" sz="2300" b="1" dirty="0">
                <a:latin typeface="Arial" panose="020B0604020202020204" pitchFamily="34" charset="0"/>
                <a:cs typeface="Arial" panose="020B0604020202020204" pitchFamily="34" charset="0"/>
                <a:hlinkClick r:id="rId8"/>
              </a:rPr>
              <a:t>Manning </a:t>
            </a:r>
            <a:endParaRPr lang="nb-NO" sz="2300" b="1" dirty="0">
              <a:latin typeface="Arial" panose="020B0604020202020204" pitchFamily="34" charset="0"/>
              <a:cs typeface="Arial" panose="020B0604020202020204" pitchFamily="34" charset="0"/>
            </a:endParaRPr>
          </a:p>
          <a:p>
            <a:pPr marL="0" indent="0">
              <a:buNone/>
            </a:pPr>
            <a:r>
              <a:rPr lang="nb-NO" sz="2300" b="1" dirty="0">
                <a:solidFill>
                  <a:srgbClr val="0563C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Fatigue, </a:t>
            </a:r>
            <a:r>
              <a:rPr lang="nb-NO" sz="2300" b="1" dirty="0">
                <a:solidFill>
                  <a:srgbClr val="FF000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Mental Health</a:t>
            </a:r>
            <a:endParaRPr lang="nb-NO" sz="2300" b="1" dirty="0">
              <a:solidFill>
                <a:srgbClr val="FF0000"/>
              </a:solidFill>
              <a:latin typeface="Arial" panose="020B0604020202020204" pitchFamily="34" charset="0"/>
              <a:cs typeface="Arial" panose="020B0604020202020204" pitchFamily="34" charset="0"/>
            </a:endParaRPr>
          </a:p>
          <a:p>
            <a:pPr marL="0" indent="0">
              <a:buNone/>
            </a:pPr>
            <a:r>
              <a:rPr lang="en-US" sz="2300" b="1" dirty="0">
                <a:latin typeface="Arial" panose="020B0604020202020204" pitchFamily="34" charset="0"/>
                <a:cs typeface="Arial" panose="020B0604020202020204" pitchFamily="34" charset="0"/>
                <a:hlinkClick r:id="rId10"/>
              </a:rPr>
              <a:t>Design, Weight, Safe Storage, Stability</a:t>
            </a:r>
          </a:p>
          <a:p>
            <a:pPr marL="0" indent="0">
              <a:buNone/>
            </a:pPr>
            <a:r>
              <a:rPr lang="en-US" sz="2300" b="1" dirty="0">
                <a:latin typeface="Arial" panose="020B0604020202020204" pitchFamily="34" charset="0"/>
                <a:cs typeface="Arial" panose="020B0604020202020204" pitchFamily="34" charset="0"/>
                <a:hlinkClick r:id="rId11"/>
              </a:rPr>
              <a:t>Fire &amp; Explosion Barriers</a:t>
            </a:r>
            <a:endParaRPr lang="nb-NO" sz="2300" b="1" dirty="0">
              <a:latin typeface="Arial" panose="020B0604020202020204" pitchFamily="34" charset="0"/>
              <a:cs typeface="Arial" panose="020B0604020202020204" pitchFamily="34" charset="0"/>
            </a:endParaRPr>
          </a:p>
          <a:p>
            <a:pPr marL="0" indent="0">
              <a:buNone/>
            </a:pPr>
            <a:r>
              <a:rPr lang="en-US" sz="2300" b="1" dirty="0">
                <a:latin typeface="Arial" panose="020B0604020202020204" pitchFamily="34" charset="0"/>
                <a:cs typeface="Arial" panose="020B0604020202020204" pitchFamily="34" charset="0"/>
                <a:hlinkClick r:id="rId12"/>
              </a:rPr>
              <a:t>General Operation and Scrubbers</a:t>
            </a:r>
            <a:endParaRPr lang="nb-NO" sz="2300" b="1" dirty="0">
              <a:latin typeface="Arial" panose="020B0604020202020204" pitchFamily="34" charset="0"/>
              <a:cs typeface="Arial" panose="020B0604020202020204" pitchFamily="34" charset="0"/>
            </a:endParaRPr>
          </a:p>
          <a:p>
            <a:pPr lvl="1"/>
            <a:r>
              <a:rPr lang="en-US" sz="2300" dirty="0">
                <a:latin typeface="Arial" panose="020B0604020202020204" pitchFamily="34" charset="0"/>
                <a:cs typeface="Arial" panose="020B0604020202020204" pitchFamily="34" charset="0"/>
              </a:rPr>
              <a:t>Internal air and contact contamination</a:t>
            </a:r>
          </a:p>
          <a:p>
            <a:pPr lvl="1"/>
            <a:r>
              <a:rPr lang="en-US" sz="2300" dirty="0">
                <a:latin typeface="Arial" panose="020B0604020202020204" pitchFamily="34" charset="0"/>
                <a:cs typeface="Arial" panose="020B0604020202020204" pitchFamily="34" charset="0"/>
              </a:rPr>
              <a:t>Extended maintenance</a:t>
            </a:r>
          </a:p>
          <a:p>
            <a:pPr lvl="1"/>
            <a:r>
              <a:rPr lang="en-US" sz="2300" dirty="0">
                <a:latin typeface="Arial" panose="020B0604020202020204" pitchFamily="34" charset="0"/>
                <a:cs typeface="Arial" panose="020B0604020202020204" pitchFamily="34" charset="0"/>
              </a:rPr>
              <a:t>Pressure &amp; Temperature</a:t>
            </a:r>
          </a:p>
          <a:p>
            <a:endParaRPr lang="nb-NO" dirty="0"/>
          </a:p>
        </p:txBody>
      </p:sp>
      <p:sp>
        <p:nvSpPr>
          <p:cNvPr id="5" name="TekstSylinder 4">
            <a:extLst>
              <a:ext uri="{FF2B5EF4-FFF2-40B4-BE49-F238E27FC236}">
                <a16:creationId xmlns:a16="http://schemas.microsoft.com/office/drawing/2014/main" id="{4E608BEE-1138-4CD1-91BD-D73836856361}"/>
              </a:ext>
            </a:extLst>
          </p:cNvPr>
          <p:cNvSpPr txBox="1"/>
          <p:nvPr/>
        </p:nvSpPr>
        <p:spPr>
          <a:xfrm>
            <a:off x="6353848" y="1819905"/>
            <a:ext cx="5363852" cy="3477875"/>
          </a:xfrm>
          <a:prstGeom prst="rect">
            <a:avLst/>
          </a:prstGeom>
          <a:noFill/>
        </p:spPr>
        <p:txBody>
          <a:bodyPr wrap="square" rtlCol="0">
            <a:spAutoFit/>
          </a:bodyPr>
          <a:lstStyle/>
          <a:p>
            <a:r>
              <a:rPr lang="nb-NO" sz="2000" b="1" dirty="0">
                <a:solidFill>
                  <a:schemeClr val="accent1"/>
                </a:solidFill>
                <a:latin typeface="Arial" panose="020B0604020202020204" pitchFamily="34" charset="0"/>
                <a:cs typeface="Arial" panose="020B0604020202020204" pitchFamily="34" charset="0"/>
                <a:hlinkClick r:id="rId13"/>
              </a:rPr>
              <a:t>High </a:t>
            </a:r>
            <a:r>
              <a:rPr lang="nb-NO" sz="2000" b="1" dirty="0" err="1">
                <a:solidFill>
                  <a:schemeClr val="accent1"/>
                </a:solidFill>
                <a:latin typeface="Arial" panose="020B0604020202020204" pitchFamily="34" charset="0"/>
                <a:cs typeface="Arial" panose="020B0604020202020204" pitchFamily="34" charset="0"/>
                <a:hlinkClick r:id="rId13"/>
              </a:rPr>
              <a:t>Voltage</a:t>
            </a:r>
            <a:r>
              <a:rPr lang="nb-NO" sz="2000" b="1" dirty="0">
                <a:solidFill>
                  <a:schemeClr val="accent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 </a:t>
            </a:r>
            <a:r>
              <a:rPr lang="nb-NO" sz="2000" b="1" dirty="0">
                <a:solidFill>
                  <a:schemeClr val="accent1"/>
                </a:solidFill>
                <a:latin typeface="Arial" panose="020B0604020202020204" pitchFamily="34" charset="0"/>
                <a:cs typeface="Arial" panose="020B0604020202020204" pitchFamily="34" charset="0"/>
                <a:hlinkClick r:id="rId15"/>
              </a:rPr>
              <a:t>Presure and Temperatur  </a:t>
            </a:r>
            <a:endParaRPr lang="nb-NO" sz="2000" b="1" dirty="0">
              <a:solidFill>
                <a:schemeClr val="accent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endParaRPr>
          </a:p>
          <a:p>
            <a:r>
              <a:rPr lang="nb-NO" sz="2000" b="1" dirty="0">
                <a:solidFill>
                  <a:schemeClr val="accent1"/>
                </a:solidFill>
                <a:latin typeface="Arial" panose="020B0604020202020204" pitchFamily="34" charset="0"/>
                <a:cs typeface="Arial" panose="020B0604020202020204" pitchFamily="34" charset="0"/>
                <a:hlinkClick r:id="rId16"/>
              </a:rPr>
              <a:t>Toxid </a:t>
            </a:r>
            <a:endParaRPr lang="nb-NO" sz="2000" b="1" dirty="0">
              <a:solidFill>
                <a:schemeClr val="accent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endParaRPr>
          </a:p>
          <a:p>
            <a:r>
              <a:rPr lang="nb-NO" sz="2000" b="1" dirty="0">
                <a:solidFill>
                  <a:schemeClr val="accent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Break </a:t>
            </a:r>
            <a:r>
              <a:rPr lang="nb-NO" sz="2000" b="1" dirty="0" err="1">
                <a:solidFill>
                  <a:schemeClr val="accent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down</a:t>
            </a:r>
            <a:r>
              <a:rPr lang="nb-NO" sz="2000" b="1" dirty="0">
                <a:solidFill>
                  <a:schemeClr val="accent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 </a:t>
            </a:r>
            <a:endParaRPr lang="nb-NO" sz="2000" b="1" dirty="0">
              <a:solidFill>
                <a:schemeClr val="accent1"/>
              </a:solidFill>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hlinkClick r:id="rId17"/>
              </a:rPr>
              <a:t>Fire Fighting Systems - Evacuation Systems</a:t>
            </a:r>
            <a:r>
              <a:rPr lang="nb-NO" sz="2000" b="1" dirty="0">
                <a:latin typeface="Arial" panose="020B0604020202020204" pitchFamily="34" charset="0"/>
                <a:cs typeface="Arial" panose="020B0604020202020204" pitchFamily="34" charset="0"/>
                <a:hlinkClick r:id="rId17"/>
              </a:rPr>
              <a:t> </a:t>
            </a:r>
            <a:endParaRPr lang="nb-NO" sz="2000" b="1" dirty="0">
              <a:latin typeface="Arial" panose="020B0604020202020204" pitchFamily="34" charset="0"/>
              <a:cs typeface="Arial" panose="020B0604020202020204" pitchFamily="34" charset="0"/>
            </a:endParaRPr>
          </a:p>
          <a:p>
            <a:r>
              <a:rPr lang="nb-NO" sz="2000" b="1" dirty="0">
                <a:latin typeface="Arial" panose="020B0604020202020204" pitchFamily="34" charset="0"/>
                <a:cs typeface="Arial" panose="020B0604020202020204" pitchFamily="34" charset="0"/>
                <a:hlinkClick r:id="rId18"/>
              </a:rPr>
              <a:t>Bunker</a:t>
            </a:r>
            <a:r>
              <a:rPr lang="nb-NO" sz="2000" b="1" dirty="0">
                <a:latin typeface="Arial" panose="020B0604020202020204" pitchFamily="34" charset="0"/>
                <a:cs typeface="Arial" panose="020B0604020202020204" pitchFamily="34" charset="0"/>
              </a:rPr>
              <a:t> – </a:t>
            </a:r>
            <a:r>
              <a:rPr lang="nb-NO" sz="2000" b="1" dirty="0">
                <a:latin typeface="Arial" panose="020B0604020202020204" pitchFamily="34" charset="0"/>
                <a:cs typeface="Arial" panose="020B0604020202020204" pitchFamily="34" charset="0"/>
                <a:hlinkClick r:id="rId19"/>
              </a:rPr>
              <a:t>Charge</a:t>
            </a:r>
            <a:endParaRPr lang="nb-NO" sz="2000" b="1" dirty="0">
              <a:latin typeface="Arial" panose="020B0604020202020204" pitchFamily="34" charset="0"/>
              <a:cs typeface="Arial" panose="020B0604020202020204" pitchFamily="34" charset="0"/>
            </a:endParaRPr>
          </a:p>
          <a:p>
            <a:r>
              <a:rPr lang="nb-NO" sz="2000" b="1" dirty="0">
                <a:latin typeface="Arial" panose="020B0604020202020204" pitchFamily="34" charset="0"/>
                <a:cs typeface="Arial" panose="020B0604020202020204" pitchFamily="34" charset="0"/>
                <a:hlinkClick r:id="rId20"/>
              </a:rPr>
              <a:t>Derating</a:t>
            </a:r>
            <a:endParaRPr lang="nb-NO" sz="2000" b="1" dirty="0">
              <a:latin typeface="Arial" panose="020B0604020202020204" pitchFamily="34" charset="0"/>
              <a:cs typeface="Arial" panose="020B0604020202020204" pitchFamily="34" charset="0"/>
            </a:endParaRPr>
          </a:p>
          <a:p>
            <a:r>
              <a:rPr lang="nb-NO" sz="2000" b="1" dirty="0" err="1">
                <a:solidFill>
                  <a:schemeClr val="accent1"/>
                </a:solidFill>
                <a:latin typeface="Arial" panose="020B0604020202020204" pitchFamily="34" charset="0"/>
                <a:cs typeface="Arial" panose="020B0604020202020204" pitchFamily="34" charset="0"/>
                <a:hlinkClick r:id="rId21">
                  <a:extLst>
                    <a:ext uri="{A12FA001-AC4F-418D-AE19-62706E023703}">
                      <ahyp:hlinkClr xmlns:ahyp="http://schemas.microsoft.com/office/drawing/2018/hyperlinkcolor" val="tx"/>
                    </a:ext>
                  </a:extLst>
                </a:hlinkClick>
              </a:rPr>
              <a:t>Criminalisation</a:t>
            </a:r>
            <a:endParaRPr lang="nb-NO" sz="2000" b="1" dirty="0">
              <a:solidFill>
                <a:schemeClr val="accent1"/>
              </a:solidFill>
              <a:latin typeface="Arial" panose="020B0604020202020204" pitchFamily="34" charset="0"/>
              <a:cs typeface="Arial" panose="020B0604020202020204" pitchFamily="34" charset="0"/>
            </a:endParaRPr>
          </a:p>
          <a:p>
            <a:pPr algn="l"/>
            <a:r>
              <a:rPr lang="nb-NO" sz="2000" b="1" i="0" dirty="0">
                <a:solidFill>
                  <a:srgbClr val="000000"/>
                </a:solidFill>
                <a:effectLst/>
                <a:latin typeface="Arial" panose="020B0604020202020204" pitchFamily="34" charset="0"/>
                <a:cs typeface="Arial" panose="020B0604020202020204" pitchFamily="34" charset="0"/>
                <a:hlinkClick r:id="rId22"/>
              </a:rPr>
              <a:t>Flash Point </a:t>
            </a:r>
            <a:endParaRPr lang="nb-NO" sz="2000" b="1" i="0" dirty="0">
              <a:solidFill>
                <a:srgbClr val="000000"/>
              </a:solidFill>
              <a:effectLst/>
              <a:latin typeface="Arial" panose="020B0604020202020204" pitchFamily="34" charset="0"/>
              <a:cs typeface="Arial" panose="020B0604020202020204" pitchFamily="34" charset="0"/>
            </a:endParaRPr>
          </a:p>
          <a:p>
            <a:r>
              <a:rPr lang="en-US" sz="2000" b="1" i="0" u="none" strike="noStrike" baseline="0" dirty="0">
                <a:latin typeface="Arial" panose="020B0604020202020204" pitchFamily="34" charset="0"/>
                <a:cs typeface="Arial" panose="020B0604020202020204" pitchFamily="34" charset="0"/>
                <a:hlinkClick r:id="rId23"/>
              </a:rPr>
              <a:t>Frankenstein Fuel </a:t>
            </a:r>
            <a:r>
              <a:rPr lang="en-US" sz="2000" b="1" i="0" u="none" strike="noStrike" baseline="0" dirty="0">
                <a:latin typeface="Arial" panose="020B0604020202020204" pitchFamily="34" charset="0"/>
                <a:cs typeface="Arial" panose="020B0604020202020204" pitchFamily="34" charset="0"/>
              </a:rPr>
              <a:t> </a:t>
            </a:r>
            <a:r>
              <a:rPr lang="en-US" sz="2000" i="0" u="none" strike="noStrike" baseline="0" dirty="0">
                <a:latin typeface="Arial" panose="020B0604020202020204" pitchFamily="34" charset="0"/>
                <a:cs typeface="Arial" panose="020B0604020202020204" pitchFamily="34" charset="0"/>
              </a:rPr>
              <a:t>(Chemicals &amp; Plastic) </a:t>
            </a:r>
          </a:p>
          <a:p>
            <a:r>
              <a:rPr lang="nb-NO" sz="2000" b="1" dirty="0">
                <a:latin typeface="Arial" panose="020B0604020202020204" pitchFamily="34" charset="0"/>
                <a:cs typeface="Arial" panose="020B0604020202020204" pitchFamily="34" charset="0"/>
                <a:hlinkClick r:id="rId24"/>
              </a:rPr>
              <a:t>Ballas water  </a:t>
            </a:r>
            <a:r>
              <a:rPr lang="nb-NO" sz="2000" dirty="0">
                <a:latin typeface="Arial" panose="020B0604020202020204" pitchFamily="34" charset="0"/>
                <a:cs typeface="Arial" panose="020B0604020202020204" pitchFamily="34" charset="0"/>
              </a:rPr>
              <a:t>(Chemicals)</a:t>
            </a:r>
          </a:p>
        </p:txBody>
      </p:sp>
      <p:sp>
        <p:nvSpPr>
          <p:cNvPr id="6" name="TekstSylinder 5">
            <a:extLst>
              <a:ext uri="{FF2B5EF4-FFF2-40B4-BE49-F238E27FC236}">
                <a16:creationId xmlns:a16="http://schemas.microsoft.com/office/drawing/2014/main" id="{A9CE5D77-1AE9-4456-AB39-33DB949DC110}"/>
              </a:ext>
            </a:extLst>
          </p:cNvPr>
          <p:cNvSpPr txBox="1"/>
          <p:nvPr/>
        </p:nvSpPr>
        <p:spPr>
          <a:xfrm>
            <a:off x="370788" y="1100913"/>
            <a:ext cx="11821212" cy="615553"/>
          </a:xfrm>
          <a:prstGeom prst="rect">
            <a:avLst/>
          </a:prstGeom>
          <a:noFill/>
        </p:spPr>
        <p:txBody>
          <a:bodyPr wrap="square" rtlCol="0">
            <a:spAutoFit/>
          </a:bodyPr>
          <a:lstStyle/>
          <a:p>
            <a:pPr marL="0" indent="0">
              <a:buNone/>
            </a:pPr>
            <a:r>
              <a:rPr lang="en-US" sz="1800" b="1" dirty="0">
                <a:solidFill>
                  <a:srgbClr val="FF0000"/>
                </a:solidFill>
                <a:latin typeface="Arial" panose="020B0604020202020204" pitchFamily="34" charset="0"/>
                <a:cs typeface="Arial" panose="020B0604020202020204" pitchFamily="34" charset="0"/>
              </a:rPr>
              <a:t>External environment is in focus - internal environment forgotten!</a:t>
            </a:r>
          </a:p>
          <a:p>
            <a:pPr marL="0" indent="0">
              <a:buNone/>
            </a:pPr>
            <a:r>
              <a:rPr lang="en-US" sz="1600" b="1" dirty="0">
                <a:solidFill>
                  <a:srgbClr val="FF0000"/>
                </a:solidFill>
                <a:latin typeface="Arial" panose="020B0604020202020204" pitchFamily="34" charset="0"/>
                <a:cs typeface="Arial" panose="020B0604020202020204" pitchFamily="34" charset="0"/>
              </a:rPr>
              <a:t>- especially for the engine crew and emergency personnel who will operate and process all types of “green energy</a:t>
            </a:r>
            <a:r>
              <a:rPr lang="en-US" sz="1600" b="1" dirty="0">
                <a:solidFill>
                  <a:srgbClr val="FF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endParaRPr lang="nb-NO" sz="1600" b="1" dirty="0">
              <a:solidFill>
                <a:srgbClr val="FF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5696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85F16C5-1F84-4E64-9CF9-88C0B3137B96}"/>
              </a:ext>
            </a:extLst>
          </p:cNvPr>
          <p:cNvSpPr>
            <a:spLocks noGrp="1"/>
          </p:cNvSpPr>
          <p:nvPr>
            <p:ph idx="1"/>
          </p:nvPr>
        </p:nvSpPr>
        <p:spPr>
          <a:xfrm>
            <a:off x="146115" y="805918"/>
            <a:ext cx="11899769" cy="5246163"/>
          </a:xfrm>
        </p:spPr>
        <p:txBody>
          <a:bodyPr>
            <a:normAutofit lnSpcReduction="10000"/>
          </a:bodyPr>
          <a:lstStyle/>
          <a:p>
            <a:pPr marL="457200" lvl="1" indent="0">
              <a:buNone/>
            </a:pPr>
            <a:r>
              <a:rPr lang="en-US" b="1" dirty="0">
                <a:latin typeface="Arial" panose="020B0604020202020204" pitchFamily="34" charset="0"/>
                <a:cs typeface="Arial" panose="020B0604020202020204" pitchFamily="34" charset="0"/>
                <a:hlinkClick r:id="rId2"/>
              </a:rPr>
              <a:t>STCW</a:t>
            </a:r>
            <a:r>
              <a:rPr lang="en-US" b="1"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hlinkClick r:id="rId3"/>
              </a:rPr>
              <a:t>STCW – F</a:t>
            </a:r>
            <a:r>
              <a:rPr lang="en-US" b="1" dirty="0">
                <a:latin typeface="Arial" panose="020B0604020202020204" pitchFamily="34" charset="0"/>
                <a:cs typeface="Arial" panose="020B0604020202020204" pitchFamily="34" charset="0"/>
              </a:rPr>
              <a:t>         </a:t>
            </a:r>
          </a:p>
          <a:p>
            <a:pPr marL="0" indent="0">
              <a:lnSpc>
                <a:spcPct val="100000"/>
              </a:lnSpc>
              <a:spcBef>
                <a:spcPts val="600"/>
              </a:spcBef>
              <a:buNone/>
            </a:pPr>
            <a:r>
              <a:rPr lang="en-US" sz="2600" b="1" dirty="0">
                <a:solidFill>
                  <a:srgbClr val="FF0000"/>
                </a:solidFill>
                <a:latin typeface="Arial" panose="020B0604020202020204" pitchFamily="34" charset="0"/>
                <a:cs typeface="Arial" panose="020B0604020202020204" pitchFamily="34" charset="0"/>
              </a:rPr>
              <a:t>Standard Training - Vessel Specific Training - Familiarizati</a:t>
            </a:r>
            <a:r>
              <a:rPr lang="en-US" sz="3100" b="1" dirty="0">
                <a:solidFill>
                  <a:srgbClr val="FF0000"/>
                </a:solidFill>
                <a:latin typeface="Arial" panose="020B0604020202020204" pitchFamily="34" charset="0"/>
                <a:cs typeface="Arial" panose="020B0604020202020204" pitchFamily="34" charset="0"/>
              </a:rPr>
              <a:t>on </a:t>
            </a:r>
          </a:p>
          <a:p>
            <a:pPr marL="0" indent="0">
              <a:lnSpc>
                <a:spcPct val="100000"/>
              </a:lnSpc>
              <a:spcBef>
                <a:spcPts val="600"/>
              </a:spcBef>
              <a:buNone/>
            </a:pP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Hardware 	            Software                        Customizations</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Education / Competence like now (STCW) </a:t>
            </a:r>
          </a:p>
          <a:p>
            <a:pPr marL="0" indent="0">
              <a:buNone/>
            </a:pPr>
            <a:r>
              <a:rPr lang="en-US" sz="2000" b="1" dirty="0">
                <a:latin typeface="Arial" panose="020B0604020202020204" pitchFamily="34" charset="0"/>
                <a:cs typeface="Arial" panose="020B0604020202020204" pitchFamily="34" charset="0"/>
              </a:rPr>
              <a:t>- with further education as:</a:t>
            </a:r>
          </a:p>
          <a:p>
            <a:r>
              <a:rPr lang="en-US" sz="2000" b="1" dirty="0">
                <a:latin typeface="Arial" panose="020B0604020202020204" pitchFamily="34" charset="0"/>
                <a:cs typeface="Arial" panose="020B0604020202020204" pitchFamily="34" charset="0"/>
              </a:rPr>
              <a:t>Energy and environmental competence </a:t>
            </a:r>
          </a:p>
          <a:p>
            <a:pPr lvl="2"/>
            <a:r>
              <a:rPr lang="en-US" dirty="0">
                <a:latin typeface="Arial" panose="020B0604020202020204" pitchFamily="34" charset="0"/>
                <a:cs typeface="Arial" panose="020B0604020202020204" pitchFamily="34" charset="0"/>
              </a:rPr>
              <a:t>Characteristics</a:t>
            </a:r>
          </a:p>
          <a:p>
            <a:pPr lvl="2"/>
            <a:r>
              <a:rPr lang="en-US" dirty="0">
                <a:latin typeface="Arial" panose="020B0604020202020204" pitchFamily="34" charset="0"/>
                <a:cs typeface="Arial" panose="020B0604020202020204" pitchFamily="34" charset="0"/>
              </a:rPr>
              <a:t>Construction &amp; Design</a:t>
            </a:r>
          </a:p>
          <a:p>
            <a:pPr lvl="2"/>
            <a:r>
              <a:rPr lang="en-US" dirty="0">
                <a:latin typeface="Arial" panose="020B0604020202020204" pitchFamily="34" charset="0"/>
                <a:cs typeface="Arial" panose="020B0604020202020204" pitchFamily="34" charset="0"/>
              </a:rPr>
              <a:t>Environmental effectiveness</a:t>
            </a:r>
          </a:p>
          <a:p>
            <a:pPr lvl="2"/>
            <a:r>
              <a:rPr lang="en-US" dirty="0">
                <a:latin typeface="Arial" panose="020B0604020202020204" pitchFamily="34" charset="0"/>
                <a:cs typeface="Arial" panose="020B0604020202020204" pitchFamily="34" charset="0"/>
              </a:rPr>
              <a:t>Fire and explosion risks</a:t>
            </a:r>
          </a:p>
          <a:p>
            <a:pPr lvl="2"/>
            <a:r>
              <a:rPr lang="en-US" dirty="0">
                <a:latin typeface="Arial" panose="020B0604020202020204" pitchFamily="34" charset="0"/>
                <a:cs typeface="Arial" panose="020B0604020202020204" pitchFamily="34" charset="0"/>
              </a:rPr>
              <a:t>Health and safety issues</a:t>
            </a:r>
          </a:p>
          <a:p>
            <a:pPr lvl="2"/>
            <a:r>
              <a:rPr lang="en-US" dirty="0">
                <a:latin typeface="Arial" panose="020B0604020202020204" pitchFamily="34" charset="0"/>
                <a:cs typeface="Arial" panose="020B0604020202020204" pitchFamily="34" charset="0"/>
              </a:rPr>
              <a:t>First Aid knowledge</a:t>
            </a:r>
          </a:p>
          <a:p>
            <a:pPr lvl="2"/>
            <a:r>
              <a:rPr lang="en-US" dirty="0">
                <a:latin typeface="Arial" panose="020B0604020202020204" pitchFamily="34" charset="0"/>
                <a:cs typeface="Arial" panose="020B0604020202020204" pitchFamily="34" charset="0"/>
              </a:rPr>
              <a:t>UNCLOS, SOLAS, MARPOL, Polar Code </a:t>
            </a:r>
          </a:p>
          <a:p>
            <a:endParaRPr lang="nb-NO" dirty="0"/>
          </a:p>
        </p:txBody>
      </p:sp>
      <p:pic>
        <p:nvPicPr>
          <p:cNvPr id="5" name="Bilde 4">
            <a:extLst>
              <a:ext uri="{FF2B5EF4-FFF2-40B4-BE49-F238E27FC236}">
                <a16:creationId xmlns:a16="http://schemas.microsoft.com/office/drawing/2014/main" id="{A8AC254A-9AD1-44B6-88A9-3176C33B433A}"/>
              </a:ext>
            </a:extLst>
          </p:cNvPr>
          <p:cNvPicPr>
            <a:picLocks noChangeAspect="1"/>
          </p:cNvPicPr>
          <p:nvPr/>
        </p:nvPicPr>
        <p:blipFill>
          <a:blip r:embed="rId4"/>
          <a:stretch>
            <a:fillRect/>
          </a:stretch>
        </p:blipFill>
        <p:spPr>
          <a:xfrm>
            <a:off x="10058401" y="0"/>
            <a:ext cx="2022764" cy="1970898"/>
          </a:xfrm>
          <a:prstGeom prst="rect">
            <a:avLst/>
          </a:prstGeom>
        </p:spPr>
      </p:pic>
      <p:sp>
        <p:nvSpPr>
          <p:cNvPr id="7" name="TekstSylinder 6">
            <a:extLst>
              <a:ext uri="{FF2B5EF4-FFF2-40B4-BE49-F238E27FC236}">
                <a16:creationId xmlns:a16="http://schemas.microsoft.com/office/drawing/2014/main" id="{7B319E95-D899-41AD-A424-52C02E47ED15}"/>
              </a:ext>
            </a:extLst>
          </p:cNvPr>
          <p:cNvSpPr txBox="1"/>
          <p:nvPr/>
        </p:nvSpPr>
        <p:spPr>
          <a:xfrm>
            <a:off x="6938143" y="2284935"/>
            <a:ext cx="4761322" cy="4678204"/>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Communication, Risk &amp; Hazard analysis, operation and emergency situations</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Analyze digital information </a:t>
            </a:r>
            <a:r>
              <a:rPr lang="en-US" sz="2000" dirty="0">
                <a:latin typeface="Arial" panose="020B0604020202020204" pitchFamily="34" charset="0"/>
                <a:cs typeface="Arial" panose="020B0604020202020204" pitchFamily="34" charset="0"/>
              </a:rPr>
              <a:t>(instead of senses they use onboard)</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Override the logarithms and operate the ship manually</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Simulator operations</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Simulator use of failure mode and effects analysis (FMEA)</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Multidisciplinary communication </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Leadership</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Cyber security</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Condemnation of terrorism</a:t>
            </a:r>
          </a:p>
          <a:p>
            <a:endParaRPr lang="nb-NO" dirty="0"/>
          </a:p>
        </p:txBody>
      </p:sp>
      <p:sp>
        <p:nvSpPr>
          <p:cNvPr id="4" name="TekstSylinder 3">
            <a:extLst>
              <a:ext uri="{FF2B5EF4-FFF2-40B4-BE49-F238E27FC236}">
                <a16:creationId xmlns:a16="http://schemas.microsoft.com/office/drawing/2014/main" id="{0A1E376D-BB7C-3DDC-6738-D829B6667C2A}"/>
              </a:ext>
            </a:extLst>
          </p:cNvPr>
          <p:cNvSpPr txBox="1"/>
          <p:nvPr/>
        </p:nvSpPr>
        <p:spPr>
          <a:xfrm>
            <a:off x="110836" y="193964"/>
            <a:ext cx="516312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Mandatory absolute minimum competence</a:t>
            </a:r>
            <a:endParaRPr lang="nb-NO"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70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AFB95-A425-D4CB-E347-8D4349360F32}"/>
              </a:ext>
            </a:extLst>
          </p:cNvPr>
          <p:cNvSpPr>
            <a:spLocks noGrp="1"/>
          </p:cNvSpPr>
          <p:nvPr>
            <p:ph type="title"/>
          </p:nvPr>
        </p:nvSpPr>
        <p:spPr>
          <a:xfrm>
            <a:off x="2562224" y="133899"/>
            <a:ext cx="8786317" cy="825325"/>
          </a:xfrm>
        </p:spPr>
        <p:txBody>
          <a:bodyPr>
            <a:normAutofit/>
          </a:bodyPr>
          <a:lstStyle/>
          <a:p>
            <a:br>
              <a:rPr lang="nb-NO" sz="1800" b="0" i="0" u="none" strike="noStrike" baseline="0" dirty="0">
                <a:solidFill>
                  <a:srgbClr val="000000"/>
                </a:solidFill>
                <a:latin typeface="Arial" panose="020B0604020202020204" pitchFamily="34" charset="0"/>
              </a:rPr>
            </a:br>
            <a:r>
              <a:rPr lang="en-US" sz="1800" b="0" i="0" u="none" strike="noStrike" baseline="0" dirty="0">
                <a:solidFill>
                  <a:srgbClr val="000000"/>
                </a:solidFill>
                <a:latin typeface="Arial" panose="020B0604020202020204" pitchFamily="34" charset="0"/>
              </a:rPr>
              <a:t> </a:t>
            </a:r>
            <a:r>
              <a:rPr lang="en-US" sz="3200" b="1" i="0" u="none" strike="noStrike" baseline="0" dirty="0">
                <a:solidFill>
                  <a:srgbClr val="000000"/>
                </a:solidFill>
                <a:latin typeface="Arial" panose="020B0604020202020204" pitchFamily="34" charset="0"/>
              </a:rPr>
              <a:t>Safety dynamics of ship’s energy sources </a:t>
            </a:r>
            <a:endParaRPr lang="en-GB" sz="3200" strike="sngStrike" dirty="0">
              <a:solidFill>
                <a:srgbClr val="FF0000"/>
              </a:solidFill>
            </a:endParaRPr>
          </a:p>
        </p:txBody>
      </p:sp>
      <p:sp>
        <p:nvSpPr>
          <p:cNvPr id="3" name="Title 1">
            <a:extLst>
              <a:ext uri="{FF2B5EF4-FFF2-40B4-BE49-F238E27FC236}">
                <a16:creationId xmlns:a16="http://schemas.microsoft.com/office/drawing/2014/main" id="{3AC3AA67-35B5-2CCF-9353-308F25FF48CA}"/>
              </a:ext>
            </a:extLst>
          </p:cNvPr>
          <p:cNvSpPr txBox="1">
            <a:spLocks/>
          </p:cNvSpPr>
          <p:nvPr/>
        </p:nvSpPr>
        <p:spPr>
          <a:xfrm>
            <a:off x="838200" y="959224"/>
            <a:ext cx="10515600" cy="5764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endParaRPr lang="en-GB" dirty="0"/>
          </a:p>
        </p:txBody>
      </p:sp>
      <p:pic>
        <p:nvPicPr>
          <p:cNvPr id="5" name="Bilde 4">
            <a:extLst>
              <a:ext uri="{FF2B5EF4-FFF2-40B4-BE49-F238E27FC236}">
                <a16:creationId xmlns:a16="http://schemas.microsoft.com/office/drawing/2014/main" id="{3F3E47A5-BAB0-A015-1A0B-938DBD7A305E}"/>
              </a:ext>
            </a:extLst>
          </p:cNvPr>
          <p:cNvPicPr>
            <a:picLocks noChangeAspect="1"/>
          </p:cNvPicPr>
          <p:nvPr/>
        </p:nvPicPr>
        <p:blipFill>
          <a:blip r:embed="rId3"/>
          <a:stretch>
            <a:fillRect/>
          </a:stretch>
        </p:blipFill>
        <p:spPr>
          <a:xfrm>
            <a:off x="171223" y="0"/>
            <a:ext cx="2546430" cy="782128"/>
          </a:xfrm>
          <a:prstGeom prst="rect">
            <a:avLst/>
          </a:prstGeom>
        </p:spPr>
      </p:pic>
      <p:sp>
        <p:nvSpPr>
          <p:cNvPr id="8" name="TekstSylinder 7">
            <a:extLst>
              <a:ext uri="{FF2B5EF4-FFF2-40B4-BE49-F238E27FC236}">
                <a16:creationId xmlns:a16="http://schemas.microsoft.com/office/drawing/2014/main" id="{7B9EADFD-C902-E569-01B7-852613A767FB}"/>
              </a:ext>
            </a:extLst>
          </p:cNvPr>
          <p:cNvSpPr txBox="1"/>
          <p:nvPr/>
        </p:nvSpPr>
        <p:spPr>
          <a:xfrm>
            <a:off x="439270" y="4577490"/>
            <a:ext cx="6096000" cy="1972848"/>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1800" b="1" dirty="0">
                <a:solidFill>
                  <a:srgbClr val="FF0000"/>
                </a:solidFill>
              </a:rPr>
              <a:t>Characteristics</a:t>
            </a:r>
          </a:p>
          <a:p>
            <a:pPr indent="-228600">
              <a:lnSpc>
                <a:spcPct val="90000"/>
              </a:lnSpc>
              <a:spcAft>
                <a:spcPts val="600"/>
              </a:spcAft>
              <a:buFont typeface="Arial" panose="020B0604020202020204" pitchFamily="34" charset="0"/>
              <a:buChar char="•"/>
            </a:pPr>
            <a:r>
              <a:rPr lang="en-US" sz="1800" b="1" dirty="0">
                <a:solidFill>
                  <a:srgbClr val="FF0000"/>
                </a:solidFill>
              </a:rPr>
              <a:t>Construction &amp; Design</a:t>
            </a:r>
          </a:p>
          <a:p>
            <a:pPr indent="-228600">
              <a:lnSpc>
                <a:spcPct val="90000"/>
              </a:lnSpc>
              <a:spcAft>
                <a:spcPts val="600"/>
              </a:spcAft>
              <a:buFont typeface="Arial" panose="020B0604020202020204" pitchFamily="34" charset="0"/>
              <a:buChar char="•"/>
            </a:pPr>
            <a:r>
              <a:rPr lang="en-US" sz="1800" b="1" dirty="0">
                <a:solidFill>
                  <a:srgbClr val="FF0000"/>
                </a:solidFill>
              </a:rPr>
              <a:t>Environmental effectiveness</a:t>
            </a:r>
          </a:p>
          <a:p>
            <a:pPr indent="-228600">
              <a:lnSpc>
                <a:spcPct val="90000"/>
              </a:lnSpc>
              <a:spcAft>
                <a:spcPts val="600"/>
              </a:spcAft>
              <a:buFont typeface="Arial" panose="020B0604020202020204" pitchFamily="34" charset="0"/>
              <a:buChar char="•"/>
            </a:pPr>
            <a:r>
              <a:rPr lang="en-US" sz="1800" b="1" dirty="0">
                <a:solidFill>
                  <a:srgbClr val="FF0000"/>
                </a:solidFill>
              </a:rPr>
              <a:t>Fire and explosion risks</a:t>
            </a:r>
          </a:p>
          <a:p>
            <a:pPr indent="-228600">
              <a:lnSpc>
                <a:spcPct val="90000"/>
              </a:lnSpc>
              <a:spcAft>
                <a:spcPts val="600"/>
              </a:spcAft>
              <a:buFont typeface="Arial" panose="020B0604020202020204" pitchFamily="34" charset="0"/>
              <a:buChar char="•"/>
            </a:pPr>
            <a:r>
              <a:rPr lang="en-US" sz="1800" b="1" dirty="0">
                <a:solidFill>
                  <a:srgbClr val="FF0000"/>
                </a:solidFill>
              </a:rPr>
              <a:t>Health and safety issues</a:t>
            </a:r>
          </a:p>
          <a:p>
            <a:pPr indent="-228600">
              <a:lnSpc>
                <a:spcPct val="90000"/>
              </a:lnSpc>
              <a:spcAft>
                <a:spcPts val="600"/>
              </a:spcAft>
              <a:buFont typeface="Arial" panose="020B0604020202020204" pitchFamily="34" charset="0"/>
              <a:buChar char="•"/>
            </a:pPr>
            <a:r>
              <a:rPr lang="en-US" sz="1800" b="1" dirty="0">
                <a:solidFill>
                  <a:srgbClr val="FF0000"/>
                </a:solidFill>
              </a:rPr>
              <a:t>Recommendations</a:t>
            </a:r>
          </a:p>
        </p:txBody>
      </p:sp>
      <p:sp>
        <p:nvSpPr>
          <p:cNvPr id="10" name="TekstSylinder 9">
            <a:extLst>
              <a:ext uri="{FF2B5EF4-FFF2-40B4-BE49-F238E27FC236}">
                <a16:creationId xmlns:a16="http://schemas.microsoft.com/office/drawing/2014/main" id="{53C5375F-C346-E300-AD8A-DA4846FFD80C}"/>
              </a:ext>
            </a:extLst>
          </p:cNvPr>
          <p:cNvSpPr txBox="1"/>
          <p:nvPr/>
        </p:nvSpPr>
        <p:spPr>
          <a:xfrm>
            <a:off x="404758" y="4119610"/>
            <a:ext cx="6096000" cy="369332"/>
          </a:xfrm>
          <a:prstGeom prst="rect">
            <a:avLst/>
          </a:prstGeom>
          <a:noFill/>
        </p:spPr>
        <p:txBody>
          <a:bodyPr wrap="square">
            <a:spAutoFit/>
          </a:bodyPr>
          <a:lstStyle/>
          <a:p>
            <a:r>
              <a:rPr lang="en-US" sz="1800" b="1" kern="1200" dirty="0">
                <a:solidFill>
                  <a:schemeClr val="tx1"/>
                </a:solidFill>
                <a:latin typeface="+mj-lt"/>
                <a:ea typeface="+mj-ea"/>
                <a:cs typeface="+mj-cs"/>
              </a:rPr>
              <a:t>What information available?</a:t>
            </a:r>
            <a:endParaRPr lang="nb-NO" b="1" dirty="0"/>
          </a:p>
        </p:txBody>
      </p:sp>
      <p:sp>
        <p:nvSpPr>
          <p:cNvPr id="12" name="TekstSylinder 11">
            <a:extLst>
              <a:ext uri="{FF2B5EF4-FFF2-40B4-BE49-F238E27FC236}">
                <a16:creationId xmlns:a16="http://schemas.microsoft.com/office/drawing/2014/main" id="{B97D083D-EB19-ABE6-1881-01705CB47F9B}"/>
              </a:ext>
            </a:extLst>
          </p:cNvPr>
          <p:cNvSpPr txBox="1"/>
          <p:nvPr/>
        </p:nvSpPr>
        <p:spPr>
          <a:xfrm>
            <a:off x="171223" y="1166842"/>
            <a:ext cx="11868377" cy="2862322"/>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The purpose of this document is to highlight the imminent need to put in place measures for those involved in direct on-the-job operations and provide recommendations to close the safety and competency gaps that may exist. </a:t>
            </a:r>
          </a:p>
          <a:p>
            <a:r>
              <a:rPr lang="en-US" sz="1800" b="0" i="0" u="none" strike="noStrike" baseline="0" dirty="0">
                <a:solidFill>
                  <a:srgbClr val="000000"/>
                </a:solidFill>
                <a:latin typeface="Arial" panose="020B0604020202020204" pitchFamily="34" charset="0"/>
              </a:rPr>
              <a:t>When introducing alternative energy sources, the following are </a:t>
            </a:r>
            <a:r>
              <a:rPr lang="en-US" sz="1800" b="1" i="0" u="none" strike="noStrike" baseline="0" dirty="0">
                <a:solidFill>
                  <a:srgbClr val="000000"/>
                </a:solidFill>
                <a:latin typeface="Arial" panose="020B0604020202020204" pitchFamily="34" charset="0"/>
              </a:rPr>
              <a:t>crucial</a:t>
            </a:r>
            <a:r>
              <a:rPr lang="en-US" sz="1800" b="0" i="0" u="none" strike="noStrike" baseline="0" dirty="0">
                <a:solidFill>
                  <a:srgbClr val="000000"/>
                </a:solidFill>
                <a:latin typeface="Arial" panose="020B0604020202020204" pitchFamily="34" charset="0"/>
              </a:rPr>
              <a:t>: </a:t>
            </a:r>
          </a:p>
          <a:p>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 A robust training scheme that guarantees the highest level of safety culture; </a:t>
            </a:r>
          </a:p>
          <a:p>
            <a:r>
              <a:rPr lang="en-US" sz="1800" b="1" i="0" u="none" strike="noStrike" baseline="0" dirty="0">
                <a:solidFill>
                  <a:srgbClr val="000000"/>
                </a:solidFill>
                <a:latin typeface="Arial" panose="020B0604020202020204" pitchFamily="34" charset="0"/>
              </a:rPr>
              <a:t>• appropriate training that covers communication, risk analysis, operation and emergency situations; </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 knowledge about construction and design and relevant regulations; </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 adequate fire detection and fire-fighting equipment; </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 availability of proper lifesaving appliances; and </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 provisions of adequate personal protection equipment for all personnel. </a:t>
            </a:r>
            <a:endParaRPr lang="nb-NO" dirty="0"/>
          </a:p>
        </p:txBody>
      </p:sp>
      <p:pic>
        <p:nvPicPr>
          <p:cNvPr id="4" name="Bilde 3">
            <a:extLst>
              <a:ext uri="{FF2B5EF4-FFF2-40B4-BE49-F238E27FC236}">
                <a16:creationId xmlns:a16="http://schemas.microsoft.com/office/drawing/2014/main" id="{E31770AF-1A07-FCFE-45D3-40F3E232EB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86308" y="4136608"/>
            <a:ext cx="2095664" cy="2480049"/>
          </a:xfrm>
          <a:prstGeom prst="rect">
            <a:avLst/>
          </a:prstGeom>
          <a:noFill/>
        </p:spPr>
      </p:pic>
    </p:spTree>
    <p:extLst>
      <p:ext uri="{BB962C8B-B14F-4D97-AF65-F5344CB8AC3E}">
        <p14:creationId xmlns:p14="http://schemas.microsoft.com/office/powerpoint/2010/main" val="495659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AFB95-A425-D4CB-E347-8D4349360F32}"/>
              </a:ext>
            </a:extLst>
          </p:cNvPr>
          <p:cNvSpPr>
            <a:spLocks noGrp="1"/>
          </p:cNvSpPr>
          <p:nvPr>
            <p:ph type="title"/>
          </p:nvPr>
        </p:nvSpPr>
        <p:spPr>
          <a:xfrm>
            <a:off x="2562224" y="133899"/>
            <a:ext cx="8786317" cy="825325"/>
          </a:xfrm>
        </p:spPr>
        <p:txBody>
          <a:bodyPr>
            <a:normAutofit/>
          </a:bodyPr>
          <a:lstStyle/>
          <a:p>
            <a:br>
              <a:rPr lang="nb-NO" sz="1800" b="0" i="0" u="none" strike="noStrike" baseline="0">
                <a:solidFill>
                  <a:srgbClr val="000000"/>
                </a:solidFill>
                <a:latin typeface="Arial" panose="020B0604020202020204" pitchFamily="34" charset="0"/>
              </a:rPr>
            </a:br>
            <a:r>
              <a:rPr lang="en-US" sz="1800" b="0" i="0" u="none" strike="noStrike" baseline="0">
                <a:solidFill>
                  <a:srgbClr val="000000"/>
                </a:solidFill>
                <a:latin typeface="Arial" panose="020B0604020202020204" pitchFamily="34" charset="0"/>
              </a:rPr>
              <a:t> </a:t>
            </a:r>
            <a:r>
              <a:rPr lang="en-US" sz="3200" b="1" i="0" u="none" strike="noStrike" baseline="0">
                <a:solidFill>
                  <a:srgbClr val="000000"/>
                </a:solidFill>
                <a:latin typeface="Arial" panose="020B0604020202020204" pitchFamily="34" charset="0"/>
              </a:rPr>
              <a:t>Safety dynamics of ship’s energy sources </a:t>
            </a:r>
            <a:endParaRPr lang="en-GB" sz="3200" strike="sngStrike" dirty="0">
              <a:solidFill>
                <a:srgbClr val="FF0000"/>
              </a:solidFill>
            </a:endParaRPr>
          </a:p>
        </p:txBody>
      </p:sp>
      <p:sp>
        <p:nvSpPr>
          <p:cNvPr id="3" name="Title 1">
            <a:extLst>
              <a:ext uri="{FF2B5EF4-FFF2-40B4-BE49-F238E27FC236}">
                <a16:creationId xmlns:a16="http://schemas.microsoft.com/office/drawing/2014/main" id="{3AC3AA67-35B5-2CCF-9353-308F25FF48CA}"/>
              </a:ext>
            </a:extLst>
          </p:cNvPr>
          <p:cNvSpPr txBox="1">
            <a:spLocks/>
          </p:cNvSpPr>
          <p:nvPr/>
        </p:nvSpPr>
        <p:spPr>
          <a:xfrm>
            <a:off x="171223" y="1362075"/>
            <a:ext cx="11182577" cy="536202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700" b="1" u="sng" dirty="0">
                <a:effectLst>
                  <a:outerShdw blurRad="38100" dist="38100" dir="2700000" algn="tl">
                    <a:srgbClr val="000000">
                      <a:alpha val="43137"/>
                    </a:srgbClr>
                  </a:outerShdw>
                </a:effectLst>
              </a:rPr>
              <a:t>Energy sources</a:t>
            </a:r>
            <a:r>
              <a:rPr lang="en-GB" sz="5700" dirty="0"/>
              <a:t> covered</a:t>
            </a:r>
          </a:p>
          <a:p>
            <a:endParaRPr lang="en-GB" dirty="0"/>
          </a:p>
          <a:p>
            <a:pPr marL="571500" indent="-571500">
              <a:buFont typeface="Arial" panose="020B0604020202020204" pitchFamily="34" charset="0"/>
              <a:buChar char="•"/>
            </a:pPr>
            <a:r>
              <a:rPr lang="en-GB" b="1" dirty="0">
                <a:solidFill>
                  <a:srgbClr val="FF0000"/>
                </a:solidFill>
              </a:rPr>
              <a:t>Hydrogen</a:t>
            </a:r>
          </a:p>
          <a:p>
            <a:pPr marL="571500" indent="-571500">
              <a:buFont typeface="Arial" panose="020B0604020202020204" pitchFamily="34" charset="0"/>
              <a:buChar char="•"/>
            </a:pPr>
            <a:r>
              <a:rPr lang="en-GB" dirty="0"/>
              <a:t>Ammonia</a:t>
            </a:r>
          </a:p>
          <a:p>
            <a:pPr marL="571500" indent="-571500">
              <a:buFont typeface="Arial" panose="020B0604020202020204" pitchFamily="34" charset="0"/>
              <a:buChar char="•"/>
            </a:pPr>
            <a:r>
              <a:rPr lang="en-GB" dirty="0"/>
              <a:t>Low Sulphur Heavy Fuel Oil (LSHFO)</a:t>
            </a:r>
          </a:p>
          <a:p>
            <a:pPr marL="571500" indent="-571500">
              <a:buFont typeface="Arial" panose="020B0604020202020204" pitchFamily="34" charset="0"/>
              <a:buChar char="•"/>
            </a:pPr>
            <a:r>
              <a:rPr lang="en-GB" dirty="0"/>
              <a:t>Marine Gas Oil (MGO)</a:t>
            </a:r>
          </a:p>
          <a:p>
            <a:pPr marL="571500" indent="-571500">
              <a:buFont typeface="Arial" panose="020B0604020202020204" pitchFamily="34" charset="0"/>
              <a:buChar char="•"/>
            </a:pPr>
            <a:r>
              <a:rPr lang="en-GB" dirty="0"/>
              <a:t>Biofuel</a:t>
            </a:r>
          </a:p>
          <a:p>
            <a:pPr marL="571500" indent="-571500">
              <a:buFont typeface="Arial" panose="020B0604020202020204" pitchFamily="34" charset="0"/>
              <a:buChar char="•"/>
            </a:pPr>
            <a:r>
              <a:rPr lang="en-GB" dirty="0"/>
              <a:t>Liquefied Nature Gas (LNG)</a:t>
            </a:r>
          </a:p>
          <a:p>
            <a:pPr marL="571500" indent="-571500">
              <a:buFont typeface="Arial" panose="020B0604020202020204" pitchFamily="34" charset="0"/>
              <a:buChar char="•"/>
            </a:pPr>
            <a:r>
              <a:rPr lang="en-GB" dirty="0"/>
              <a:t>Liquefied Petroleum Gas (LPG)</a:t>
            </a:r>
          </a:p>
          <a:p>
            <a:pPr marL="571500" indent="-571500">
              <a:buFont typeface="Arial" panose="020B0604020202020204" pitchFamily="34" charset="0"/>
              <a:buChar char="•"/>
            </a:pPr>
            <a:r>
              <a:rPr lang="en-GB" dirty="0"/>
              <a:t>Liquefied Ethylene Gas</a:t>
            </a:r>
          </a:p>
          <a:p>
            <a:pPr marL="571500" indent="-571500">
              <a:buFont typeface="Arial" panose="020B0604020202020204" pitchFamily="34" charset="0"/>
              <a:buChar char="•"/>
            </a:pPr>
            <a:r>
              <a:rPr lang="en-GB" dirty="0"/>
              <a:t>Ethanol</a:t>
            </a:r>
          </a:p>
          <a:p>
            <a:pPr marL="571500" indent="-571500">
              <a:buFont typeface="Arial" panose="020B0604020202020204" pitchFamily="34" charset="0"/>
              <a:buChar char="•"/>
            </a:pPr>
            <a:r>
              <a:rPr lang="en-GB" dirty="0"/>
              <a:t>Methanol</a:t>
            </a:r>
          </a:p>
          <a:p>
            <a:pPr marL="571500" indent="-571500">
              <a:buFont typeface="Arial" panose="020B0604020202020204" pitchFamily="34" charset="0"/>
              <a:buChar char="•"/>
            </a:pPr>
            <a:r>
              <a:rPr lang="en-GB" dirty="0"/>
              <a:t>Lithium-ion Battery </a:t>
            </a:r>
          </a:p>
          <a:p>
            <a:pPr marL="571500" indent="-571500">
              <a:buFont typeface="Arial" panose="020B0604020202020204" pitchFamily="34" charset="0"/>
              <a:buChar char="•"/>
            </a:pPr>
            <a:r>
              <a:rPr lang="en-GB" dirty="0"/>
              <a:t>Fusion energy-Thorium Molten Salt reactor</a:t>
            </a:r>
          </a:p>
          <a:p>
            <a:pPr marL="571500" indent="-571500">
              <a:buFont typeface="Arial" panose="020B0604020202020204" pitchFamily="34" charset="0"/>
              <a:buChar char="•"/>
            </a:pPr>
            <a:r>
              <a:rPr lang="en-GB" dirty="0"/>
              <a:t>Fuel cell</a:t>
            </a:r>
          </a:p>
          <a:p>
            <a:pPr marL="571500" indent="-571500">
              <a:buFont typeface="Arial" panose="020B0604020202020204" pitchFamily="34" charset="0"/>
              <a:buChar char="•"/>
            </a:pPr>
            <a:r>
              <a:rPr lang="en-GB" dirty="0"/>
              <a:t>Scrubbers  </a:t>
            </a:r>
          </a:p>
          <a:p>
            <a:pPr marL="571500" indent="-571500">
              <a:buFont typeface="Arial" panose="020B0604020202020204" pitchFamily="34" charset="0"/>
              <a:buChar char="•"/>
            </a:pPr>
            <a:endParaRPr lang="en-GB" dirty="0"/>
          </a:p>
        </p:txBody>
      </p:sp>
      <p:pic>
        <p:nvPicPr>
          <p:cNvPr id="5" name="Bilde 4">
            <a:extLst>
              <a:ext uri="{FF2B5EF4-FFF2-40B4-BE49-F238E27FC236}">
                <a16:creationId xmlns:a16="http://schemas.microsoft.com/office/drawing/2014/main" id="{3F3E47A5-BAB0-A015-1A0B-938DBD7A305E}"/>
              </a:ext>
            </a:extLst>
          </p:cNvPr>
          <p:cNvPicPr>
            <a:picLocks noChangeAspect="1"/>
          </p:cNvPicPr>
          <p:nvPr/>
        </p:nvPicPr>
        <p:blipFill>
          <a:blip r:embed="rId3"/>
          <a:stretch>
            <a:fillRect/>
          </a:stretch>
        </p:blipFill>
        <p:spPr>
          <a:xfrm>
            <a:off x="171223" y="0"/>
            <a:ext cx="2546430" cy="782128"/>
          </a:xfrm>
          <a:prstGeom prst="rect">
            <a:avLst/>
          </a:prstGeom>
        </p:spPr>
      </p:pic>
    </p:spTree>
    <p:extLst>
      <p:ext uri="{BB962C8B-B14F-4D97-AF65-F5344CB8AC3E}">
        <p14:creationId xmlns:p14="http://schemas.microsoft.com/office/powerpoint/2010/main" val="420084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3154884A-C41D-16D4-9052-F86BAC848A7A}"/>
              </a:ext>
            </a:extLst>
          </p:cNvPr>
          <p:cNvPicPr>
            <a:picLocks noGrp="1" noChangeAspect="1"/>
          </p:cNvPicPr>
          <p:nvPr>
            <p:ph idx="1"/>
          </p:nvPr>
        </p:nvPicPr>
        <p:blipFill>
          <a:blip r:embed="rId2"/>
          <a:stretch>
            <a:fillRect/>
          </a:stretch>
        </p:blipFill>
        <p:spPr>
          <a:xfrm>
            <a:off x="5159971" y="0"/>
            <a:ext cx="6389233" cy="2095804"/>
          </a:xfrm>
        </p:spPr>
      </p:pic>
      <p:pic>
        <p:nvPicPr>
          <p:cNvPr id="7" name="Bilde 6">
            <a:extLst>
              <a:ext uri="{FF2B5EF4-FFF2-40B4-BE49-F238E27FC236}">
                <a16:creationId xmlns:a16="http://schemas.microsoft.com/office/drawing/2014/main" id="{A9048264-A6B4-3E80-C4F6-AC62C99B476B}"/>
              </a:ext>
            </a:extLst>
          </p:cNvPr>
          <p:cNvPicPr>
            <a:picLocks noChangeAspect="1"/>
          </p:cNvPicPr>
          <p:nvPr/>
        </p:nvPicPr>
        <p:blipFill>
          <a:blip r:embed="rId3"/>
          <a:stretch>
            <a:fillRect/>
          </a:stretch>
        </p:blipFill>
        <p:spPr>
          <a:xfrm>
            <a:off x="8507563" y="1984088"/>
            <a:ext cx="3444409" cy="2095805"/>
          </a:xfrm>
          <a:prstGeom prst="rect">
            <a:avLst/>
          </a:prstGeom>
        </p:spPr>
      </p:pic>
      <p:pic>
        <p:nvPicPr>
          <p:cNvPr id="4" name="Bilde 3">
            <a:extLst>
              <a:ext uri="{FF2B5EF4-FFF2-40B4-BE49-F238E27FC236}">
                <a16:creationId xmlns:a16="http://schemas.microsoft.com/office/drawing/2014/main" id="{45719443-D086-5D58-B88E-B4E8EB7984DA}"/>
              </a:ext>
            </a:extLst>
          </p:cNvPr>
          <p:cNvPicPr>
            <a:picLocks noChangeAspect="1"/>
          </p:cNvPicPr>
          <p:nvPr/>
        </p:nvPicPr>
        <p:blipFill>
          <a:blip r:embed="rId4"/>
          <a:stretch>
            <a:fillRect/>
          </a:stretch>
        </p:blipFill>
        <p:spPr>
          <a:xfrm>
            <a:off x="240028" y="2673886"/>
            <a:ext cx="4277148" cy="3574514"/>
          </a:xfrm>
          <a:prstGeom prst="rect">
            <a:avLst/>
          </a:prstGeom>
        </p:spPr>
      </p:pic>
      <p:pic>
        <p:nvPicPr>
          <p:cNvPr id="8" name="Bilde 7">
            <a:extLst>
              <a:ext uri="{FF2B5EF4-FFF2-40B4-BE49-F238E27FC236}">
                <a16:creationId xmlns:a16="http://schemas.microsoft.com/office/drawing/2014/main" id="{CF263704-07DB-F59E-C4CC-2A93542FC281}"/>
              </a:ext>
            </a:extLst>
          </p:cNvPr>
          <p:cNvPicPr>
            <a:picLocks noChangeAspect="1"/>
          </p:cNvPicPr>
          <p:nvPr/>
        </p:nvPicPr>
        <p:blipFill>
          <a:blip r:embed="rId5"/>
          <a:stretch>
            <a:fillRect/>
          </a:stretch>
        </p:blipFill>
        <p:spPr>
          <a:xfrm>
            <a:off x="52956" y="13610"/>
            <a:ext cx="5214279" cy="2469614"/>
          </a:xfrm>
          <a:prstGeom prst="rect">
            <a:avLst/>
          </a:prstGeom>
        </p:spPr>
      </p:pic>
      <p:sp>
        <p:nvSpPr>
          <p:cNvPr id="10" name="TekstSylinder 9">
            <a:extLst>
              <a:ext uri="{FF2B5EF4-FFF2-40B4-BE49-F238E27FC236}">
                <a16:creationId xmlns:a16="http://schemas.microsoft.com/office/drawing/2014/main" id="{B3D067CF-AC71-0461-59FF-360D6BFF0276}"/>
              </a:ext>
            </a:extLst>
          </p:cNvPr>
          <p:cNvSpPr txBox="1"/>
          <p:nvPr/>
        </p:nvSpPr>
        <p:spPr>
          <a:xfrm>
            <a:off x="5456643" y="60439"/>
            <a:ext cx="8404972" cy="400110"/>
          </a:xfrm>
          <a:prstGeom prst="rect">
            <a:avLst/>
          </a:prstGeom>
          <a:noFill/>
        </p:spPr>
        <p:txBody>
          <a:bodyPr wrap="square">
            <a:spAutoFit/>
          </a:bodyPr>
          <a:lstStyle/>
          <a:p>
            <a:r>
              <a:rPr lang="nb-NO" sz="1000" dirty="0">
                <a:hlinkClick r:id="rId6"/>
              </a:rPr>
              <a:t>https://www.regjeringen.no/contentassets/8ffd54808d7e42e8bce81340b13b6b7d/hydrogenstrategien-engelsk.pdf</a:t>
            </a:r>
            <a:endParaRPr lang="nb-NO" sz="1000" dirty="0"/>
          </a:p>
          <a:p>
            <a:endParaRPr lang="nb-NO" sz="1000" dirty="0"/>
          </a:p>
        </p:txBody>
      </p:sp>
      <p:sp>
        <p:nvSpPr>
          <p:cNvPr id="11" name="TekstSylinder 10">
            <a:extLst>
              <a:ext uri="{FF2B5EF4-FFF2-40B4-BE49-F238E27FC236}">
                <a16:creationId xmlns:a16="http://schemas.microsoft.com/office/drawing/2014/main" id="{0CA085F5-D7BC-194A-4301-C4C9C4F9DA62}"/>
              </a:ext>
            </a:extLst>
          </p:cNvPr>
          <p:cNvSpPr txBox="1"/>
          <p:nvPr/>
        </p:nvSpPr>
        <p:spPr>
          <a:xfrm>
            <a:off x="2660096" y="2455645"/>
            <a:ext cx="1682963" cy="369332"/>
          </a:xfrm>
          <a:prstGeom prst="rect">
            <a:avLst/>
          </a:prstGeom>
          <a:noFill/>
        </p:spPr>
        <p:txBody>
          <a:bodyPr wrap="square" rtlCol="0">
            <a:spAutoFit/>
          </a:bodyPr>
          <a:lstStyle/>
          <a:p>
            <a:r>
              <a:rPr lang="nb-NO" dirty="0"/>
              <a:t>17.08.20</a:t>
            </a:r>
          </a:p>
        </p:txBody>
      </p:sp>
      <p:sp>
        <p:nvSpPr>
          <p:cNvPr id="13" name="TekstSylinder 12">
            <a:extLst>
              <a:ext uri="{FF2B5EF4-FFF2-40B4-BE49-F238E27FC236}">
                <a16:creationId xmlns:a16="http://schemas.microsoft.com/office/drawing/2014/main" id="{38FA4D36-0274-4213-3BD5-F6D93D8EB000}"/>
              </a:ext>
            </a:extLst>
          </p:cNvPr>
          <p:cNvSpPr txBox="1"/>
          <p:nvPr/>
        </p:nvSpPr>
        <p:spPr>
          <a:xfrm>
            <a:off x="4427528" y="5235356"/>
            <a:ext cx="7674824" cy="1323439"/>
          </a:xfrm>
          <a:prstGeom prst="rect">
            <a:avLst/>
          </a:prstGeom>
          <a:noFill/>
        </p:spPr>
        <p:txBody>
          <a:bodyPr wrap="square">
            <a:spAutoFit/>
          </a:bodyPr>
          <a:lstStyle/>
          <a:p>
            <a:r>
              <a:rPr lang="en-US" sz="1600" i="1" dirty="0">
                <a:solidFill>
                  <a:srgbClr val="FF0000"/>
                </a:solidFill>
                <a:latin typeface="Arial" panose="020B0604020202020204" pitchFamily="34" charset="0"/>
                <a:cs typeface="Arial" panose="020B0604020202020204" pitchFamily="34" charset="0"/>
              </a:rPr>
              <a:t>Hydrogen has an energy density of 33 kWh per kg, while batteries struggle to reach 0.3 kWh/kg. The disadvantage is of course that very large tanks are needed even to store a few kg of hydrogen. More than 50 percent disappears from electricity via hydrogen to electricity again. </a:t>
            </a:r>
            <a:r>
              <a:rPr lang="en-US" sz="1600" b="1" i="1" dirty="0">
                <a:solidFill>
                  <a:srgbClr val="FF0000"/>
                </a:solidFill>
                <a:latin typeface="Arial" panose="020B0604020202020204" pitchFamily="34" charset="0"/>
                <a:cs typeface="Arial" panose="020B0604020202020204" pitchFamily="34" charset="0"/>
              </a:rPr>
              <a:t>In practice, hydrogen is not more energy efficient than fossil fuels in a piston engine.</a:t>
            </a:r>
            <a:endParaRPr lang="nb-NO" sz="1600" b="1" i="1" dirty="0">
              <a:solidFill>
                <a:srgbClr val="FF0000"/>
              </a:solidFill>
              <a:latin typeface="Arial" panose="020B0604020202020204" pitchFamily="34" charset="0"/>
              <a:cs typeface="Arial" panose="020B0604020202020204" pitchFamily="34" charset="0"/>
            </a:endParaRPr>
          </a:p>
        </p:txBody>
      </p:sp>
      <p:sp>
        <p:nvSpPr>
          <p:cNvPr id="14" name="TekstSylinder 13">
            <a:extLst>
              <a:ext uri="{FF2B5EF4-FFF2-40B4-BE49-F238E27FC236}">
                <a16:creationId xmlns:a16="http://schemas.microsoft.com/office/drawing/2014/main" id="{1B397CB3-2BF2-DE81-EAC6-D8AD30EC5595}"/>
              </a:ext>
            </a:extLst>
          </p:cNvPr>
          <p:cNvSpPr txBox="1"/>
          <p:nvPr/>
        </p:nvSpPr>
        <p:spPr>
          <a:xfrm rot="20611395">
            <a:off x="3396427" y="2542956"/>
            <a:ext cx="4553912" cy="369332"/>
          </a:xfrm>
          <a:prstGeom prst="rect">
            <a:avLst/>
          </a:prstGeom>
          <a:noFill/>
        </p:spPr>
        <p:txBody>
          <a:bodyPr wrap="square" rtlCol="0">
            <a:spAutoFit/>
          </a:bodyPr>
          <a:lstStyle/>
          <a:p>
            <a:r>
              <a:rPr lang="en-US" b="1" dirty="0">
                <a:solidFill>
                  <a:srgbClr val="FF0000"/>
                </a:solidFill>
              </a:rPr>
              <a:t>Competence training for maritime workforce?</a:t>
            </a:r>
            <a:endParaRPr lang="nb-NO" b="1" dirty="0">
              <a:solidFill>
                <a:srgbClr val="FF0000"/>
              </a:solidFill>
            </a:endParaRPr>
          </a:p>
        </p:txBody>
      </p:sp>
      <p:sp>
        <p:nvSpPr>
          <p:cNvPr id="2" name="TekstSylinder 1">
            <a:extLst>
              <a:ext uri="{FF2B5EF4-FFF2-40B4-BE49-F238E27FC236}">
                <a16:creationId xmlns:a16="http://schemas.microsoft.com/office/drawing/2014/main" id="{27B58C27-D94E-96A6-7393-52D0E3A9BFE0}"/>
              </a:ext>
            </a:extLst>
          </p:cNvPr>
          <p:cNvSpPr txBox="1"/>
          <p:nvPr/>
        </p:nvSpPr>
        <p:spPr>
          <a:xfrm>
            <a:off x="4517177" y="4043044"/>
            <a:ext cx="7119012" cy="1200329"/>
          </a:xfrm>
          <a:prstGeom prst="rect">
            <a:avLst/>
          </a:prstGeom>
          <a:noFill/>
        </p:spPr>
        <p:txBody>
          <a:bodyPr wrap="square" rtlCol="0">
            <a:spAutoFit/>
          </a:bodyPr>
          <a:lstStyle/>
          <a:p>
            <a:r>
              <a:rPr lang="en-US" dirty="0"/>
              <a:t>Hydrogen has been used as an energy source for over 50 years, but not on ships that have completely different external factors such as salt, vibration, temperature, humidity and an infrastructure together with other energy sources and systems!</a:t>
            </a:r>
            <a:endParaRPr lang="nb-NO" dirty="0"/>
          </a:p>
        </p:txBody>
      </p:sp>
    </p:spTree>
    <p:extLst>
      <p:ext uri="{BB962C8B-B14F-4D97-AF65-F5344CB8AC3E}">
        <p14:creationId xmlns:p14="http://schemas.microsoft.com/office/powerpoint/2010/main" val="298777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808E4A-78AF-471D-9559-F6E7117EF6DD}"/>
              </a:ext>
            </a:extLst>
          </p:cNvPr>
          <p:cNvSpPr>
            <a:spLocks noGrp="1"/>
          </p:cNvSpPr>
          <p:nvPr>
            <p:ph type="title"/>
          </p:nvPr>
        </p:nvSpPr>
        <p:spPr>
          <a:xfrm>
            <a:off x="357433" y="235671"/>
            <a:ext cx="10515600" cy="718957"/>
          </a:xfrm>
        </p:spPr>
        <p:txBody>
          <a:bodyPr>
            <a:noAutofit/>
          </a:bodyPr>
          <a:lstStyle/>
          <a:p>
            <a:r>
              <a:rPr lang="en-US" sz="3200" b="1" dirty="0">
                <a:latin typeface="Arial" panose="020B0604020202020204" pitchFamily="34" charset="0"/>
                <a:cs typeface="Arial" panose="020B0604020202020204" pitchFamily="34" charset="0"/>
              </a:rPr>
              <a:t>The political decision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must always include the technical SAFETY facts</a:t>
            </a:r>
            <a:endParaRPr lang="nb-NO" sz="3200" b="1" dirty="0">
              <a:latin typeface="Arial" panose="020B0604020202020204" pitchFamily="34" charset="0"/>
              <a:cs typeface="Arial" panose="020B0604020202020204" pitchFamily="34" charset="0"/>
            </a:endParaRPr>
          </a:p>
        </p:txBody>
      </p:sp>
      <p:sp>
        <p:nvSpPr>
          <p:cNvPr id="3" name="Plassholder for innhold 2">
            <a:extLst>
              <a:ext uri="{FF2B5EF4-FFF2-40B4-BE49-F238E27FC236}">
                <a16:creationId xmlns:a16="http://schemas.microsoft.com/office/drawing/2014/main" id="{1BC58057-7A71-43C6-BD73-522A73B96647}"/>
              </a:ext>
            </a:extLst>
          </p:cNvPr>
          <p:cNvSpPr>
            <a:spLocks noGrp="1"/>
          </p:cNvSpPr>
          <p:nvPr>
            <p:ph idx="1"/>
          </p:nvPr>
        </p:nvSpPr>
        <p:spPr>
          <a:xfrm>
            <a:off x="197963" y="1076326"/>
            <a:ext cx="11811785" cy="5686424"/>
          </a:xfrm>
        </p:spPr>
        <p:txBody>
          <a:bodyPr>
            <a:normAutofit fontScale="25000" lnSpcReduction="20000"/>
          </a:bodyPr>
          <a:lstStyle/>
          <a:p>
            <a:pPr marL="0" indent="0">
              <a:buNone/>
            </a:pPr>
            <a:endParaRPr lang="en-US" sz="2000" b="1" dirty="0">
              <a:latin typeface="Arial" panose="020B0604020202020204" pitchFamily="34" charset="0"/>
              <a:cs typeface="Arial" panose="020B0604020202020204" pitchFamily="34" charset="0"/>
            </a:endParaRPr>
          </a:p>
          <a:p>
            <a:pPr marL="0" indent="0">
              <a:lnSpc>
                <a:spcPct val="120000"/>
              </a:lnSpc>
              <a:buNone/>
            </a:pPr>
            <a:r>
              <a:rPr lang="en-US" sz="5500" dirty="0">
                <a:latin typeface="Arial" panose="020B0604020202020204" pitchFamily="34" charset="0"/>
                <a:cs typeface="Arial" panose="020B0604020202020204" pitchFamily="34" charset="0"/>
              </a:rPr>
              <a:t>Many countries already have implemented and use high technology, automation, and new types of energy source for ship's propulsion, maneuvering and operation - based on political goals.</a:t>
            </a:r>
          </a:p>
          <a:p>
            <a:pPr marL="0" indent="0">
              <a:lnSpc>
                <a:spcPct val="120000"/>
              </a:lnSpc>
              <a:buNone/>
            </a:pPr>
            <a:r>
              <a:rPr lang="en-US" sz="5500" dirty="0">
                <a:latin typeface="Arial" panose="020B0604020202020204" pitchFamily="34" charset="0"/>
                <a:cs typeface="Arial" panose="020B0604020202020204" pitchFamily="34" charset="0"/>
              </a:rPr>
              <a:t>To achieve the regulatory objective of Safety and Security for Human and Environment a common understanding and implementation of regulations and policy where all aspects of maintaining safe operations on board are practiced in such a way that everyone can return home safely and healthy - are urgent needed </a:t>
            </a:r>
          </a:p>
          <a:p>
            <a:pPr marL="0" indent="0">
              <a:lnSpc>
                <a:spcPct val="120000"/>
              </a:lnSpc>
              <a:buNone/>
            </a:pPr>
            <a:r>
              <a:rPr lang="en-US" sz="5500" b="1" dirty="0">
                <a:latin typeface="Arial" panose="020B0604020202020204" pitchFamily="34" charset="0"/>
                <a:cs typeface="Arial" panose="020B0604020202020204" pitchFamily="34" charset="0"/>
              </a:rPr>
              <a:t>The context between regulations, political decisions and the work force shall as a minimum include UNCLOS  Article 94, International Standard for the safe Management and operation of ships and for pollution prevention, Maritime </a:t>
            </a:r>
            <a:r>
              <a:rPr lang="en-US" sz="5500" b="1" dirty="0" err="1">
                <a:latin typeface="Arial" panose="020B0604020202020204" pitchFamily="34" charset="0"/>
                <a:cs typeface="Arial" panose="020B0604020202020204" pitchFamily="34" charset="0"/>
              </a:rPr>
              <a:t>Labour</a:t>
            </a:r>
            <a:r>
              <a:rPr lang="en-US" sz="5500" b="1" dirty="0">
                <a:latin typeface="Arial" panose="020B0604020202020204" pitchFamily="34" charset="0"/>
                <a:cs typeface="Arial" panose="020B0604020202020204" pitchFamily="34" charset="0"/>
              </a:rPr>
              <a:t> Convention 2006 and Standard Training - Vessel Specific Training - Familiarization (STCW)</a:t>
            </a:r>
          </a:p>
          <a:p>
            <a:pPr marL="0" indent="0">
              <a:lnSpc>
                <a:spcPct val="120000"/>
              </a:lnSpc>
              <a:buNone/>
            </a:pPr>
            <a:r>
              <a:rPr lang="en-US" sz="5500" dirty="0">
                <a:latin typeface="Arial" panose="020B0604020202020204" pitchFamily="34" charset="0"/>
                <a:cs typeface="Arial" panose="020B0604020202020204" pitchFamily="34" charset="0"/>
              </a:rPr>
              <a:t>Alternative design and arrangements for SOLAS chapter II-1, whit Risks and Hazard </a:t>
            </a:r>
            <a:r>
              <a:rPr lang="en-US" sz="5500" dirty="0" err="1">
                <a:latin typeface="Arial" panose="020B0604020202020204" pitchFamily="34" charset="0"/>
                <a:cs typeface="Arial" panose="020B0604020202020204" pitchFamily="34" charset="0"/>
              </a:rPr>
              <a:t>analysed</a:t>
            </a:r>
            <a:r>
              <a:rPr lang="en-US" sz="5500" dirty="0">
                <a:latin typeface="Arial" panose="020B0604020202020204" pitchFamily="34" charset="0"/>
                <a:cs typeface="Arial" panose="020B0604020202020204" pitchFamily="34" charset="0"/>
              </a:rPr>
              <a:t> based on the technical characteristics of the energy sources on board, using acceptable and recognized risk analysis techniques based on maritime competence for use in marine environments. Loss of function, component damage, toxic, corrosive, fire, explosion and electric shock should as a minimum be considered in the TEAM. </a:t>
            </a:r>
          </a:p>
          <a:p>
            <a:pPr marL="0" indent="0">
              <a:lnSpc>
                <a:spcPct val="120000"/>
              </a:lnSpc>
              <a:buNone/>
            </a:pPr>
            <a:r>
              <a:rPr lang="en-US" sz="5500" dirty="0">
                <a:latin typeface="Arial" panose="020B0604020202020204" pitchFamily="34" charset="0"/>
                <a:cs typeface="Arial" panose="020B0604020202020204" pitchFamily="34" charset="0"/>
              </a:rPr>
              <a:t>Risks that cannot be eliminated must be reduced to the technically possible minimum. Details of risks, and the ways in which they are reduced, must be documented to the satisfaction of the administration and form the basis for competence training, personal protective, medical equipment, construction and design.</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9600" b="1" dirty="0">
                <a:latin typeface="Arial" panose="020B0604020202020204" pitchFamily="34" charset="0"/>
                <a:cs typeface="Arial" panose="020B0604020202020204" pitchFamily="34" charset="0"/>
              </a:rPr>
              <a:t>Recommendation; </a:t>
            </a:r>
          </a:p>
          <a:p>
            <a:pPr marL="0" indent="0">
              <a:lnSpc>
                <a:spcPct val="120000"/>
              </a:lnSpc>
              <a:buNone/>
            </a:pPr>
            <a:r>
              <a:rPr lang="en-US" sz="9600" b="1" dirty="0">
                <a:latin typeface="Arial" panose="020B0604020202020204" pitchFamily="34" charset="0"/>
                <a:cs typeface="Arial" panose="020B0604020202020204" pitchFamily="34" charset="0"/>
              </a:rPr>
              <a:t>Use current regulations and technical competence – </a:t>
            </a:r>
            <a:r>
              <a:rPr lang="en-US" sz="9600" b="1" dirty="0">
                <a:solidFill>
                  <a:srgbClr val="FF0000"/>
                </a:solidFill>
                <a:latin typeface="Arial" panose="020B0604020202020204" pitchFamily="34" charset="0"/>
                <a:cs typeface="Arial" panose="020B0604020202020204" pitchFamily="34" charset="0"/>
              </a:rPr>
              <a:t>IMPLEMENT </a:t>
            </a:r>
            <a:r>
              <a:rPr lang="en-US" sz="9600" b="1" dirty="0">
                <a:latin typeface="Arial" panose="020B0604020202020204" pitchFamily="34" charset="0"/>
                <a:cs typeface="Arial" panose="020B0604020202020204" pitchFamily="34" charset="0"/>
              </a:rPr>
              <a:t>                                              	</a:t>
            </a:r>
            <a:r>
              <a:rPr lang="en-US" sz="9600" b="1" u="sng" dirty="0">
                <a:latin typeface="Arial" panose="020B0604020202020204" pitchFamily="34" charset="0"/>
                <a:cs typeface="Arial" panose="020B0604020202020204" pitchFamily="34" charset="0"/>
              </a:rPr>
              <a:t>don't</a:t>
            </a:r>
            <a:r>
              <a:rPr lang="en-US" sz="9600" b="1" dirty="0">
                <a:latin typeface="Arial" panose="020B0604020202020204" pitchFamily="34" charset="0"/>
                <a:cs typeface="Arial" panose="020B0604020202020204" pitchFamily="34" charset="0"/>
              </a:rPr>
              <a:t> wait until the IMO has developed the regulations, </a:t>
            </a:r>
            <a:r>
              <a:rPr lang="en-US" sz="9600" b="1" dirty="0">
                <a:solidFill>
                  <a:srgbClr val="FF0000"/>
                </a:solidFill>
                <a:latin typeface="Arial" panose="020B0604020202020204" pitchFamily="34" charset="0"/>
                <a:cs typeface="Arial" panose="020B0604020202020204" pitchFamily="34" charset="0"/>
              </a:rPr>
              <a:t>- influence them!</a:t>
            </a: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944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200F98C8-41A1-464B-9C19-B5F179C5917A}"/>
              </a:ext>
            </a:extLst>
          </p:cNvPr>
          <p:cNvSpPr>
            <a:spLocks noGrp="1"/>
          </p:cNvSpPr>
          <p:nvPr>
            <p:ph type="subTitle" idx="1"/>
          </p:nvPr>
        </p:nvSpPr>
        <p:spPr>
          <a:xfrm>
            <a:off x="1524000" y="6112342"/>
            <a:ext cx="9144000" cy="351447"/>
          </a:xfrm>
        </p:spPr>
        <p:txBody>
          <a:bodyPr>
            <a:normAutofit fontScale="92500" lnSpcReduction="20000"/>
          </a:bodyPr>
          <a:lstStyle/>
          <a:p>
            <a:r>
              <a:rPr lang="en-US" dirty="0"/>
              <a:t> </a:t>
            </a:r>
            <a:endParaRPr lang="nb-NO" dirty="0"/>
          </a:p>
        </p:txBody>
      </p:sp>
      <p:sp>
        <p:nvSpPr>
          <p:cNvPr id="4" name="Rektangel 3">
            <a:extLst>
              <a:ext uri="{FF2B5EF4-FFF2-40B4-BE49-F238E27FC236}">
                <a16:creationId xmlns:a16="http://schemas.microsoft.com/office/drawing/2014/main" id="{77868FDC-DA62-4806-B47E-2EC04067B8D3}"/>
              </a:ext>
            </a:extLst>
          </p:cNvPr>
          <p:cNvSpPr/>
          <p:nvPr/>
        </p:nvSpPr>
        <p:spPr>
          <a:xfrm>
            <a:off x="3400888" y="2292579"/>
            <a:ext cx="2032119" cy="5399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Smart Ships</a:t>
            </a:r>
            <a:endParaRPr lang="nb-NO" sz="1600" b="1" dirty="0">
              <a:solidFill>
                <a:schemeClr val="bg1"/>
              </a:solidFill>
            </a:endParaRPr>
          </a:p>
        </p:txBody>
      </p:sp>
      <p:sp>
        <p:nvSpPr>
          <p:cNvPr id="5" name="Tittel 4">
            <a:extLst>
              <a:ext uri="{FF2B5EF4-FFF2-40B4-BE49-F238E27FC236}">
                <a16:creationId xmlns:a16="http://schemas.microsoft.com/office/drawing/2014/main" id="{AA3AD0CF-FD42-4061-B2F9-D0C6A9E59419}"/>
              </a:ext>
            </a:extLst>
          </p:cNvPr>
          <p:cNvSpPr>
            <a:spLocks noGrp="1"/>
          </p:cNvSpPr>
          <p:nvPr>
            <p:ph type="ctrTitle"/>
          </p:nvPr>
        </p:nvSpPr>
        <p:spPr>
          <a:xfrm>
            <a:off x="8193464" y="1175719"/>
            <a:ext cx="2183876" cy="432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t>Safety</a:t>
            </a:r>
            <a:endParaRPr lang="nb-NO" sz="1800" b="1" dirty="0"/>
          </a:p>
        </p:txBody>
      </p:sp>
      <p:sp>
        <p:nvSpPr>
          <p:cNvPr id="6" name="Tittel 4">
            <a:extLst>
              <a:ext uri="{FF2B5EF4-FFF2-40B4-BE49-F238E27FC236}">
                <a16:creationId xmlns:a16="http://schemas.microsoft.com/office/drawing/2014/main" id="{E3E9D6FD-2D3F-4FB4-8442-AA5D7C743162}"/>
              </a:ext>
            </a:extLst>
          </p:cNvPr>
          <p:cNvSpPr txBox="1">
            <a:spLocks/>
          </p:cNvSpPr>
          <p:nvPr/>
        </p:nvSpPr>
        <p:spPr>
          <a:xfrm>
            <a:off x="8193464" y="1602091"/>
            <a:ext cx="2183876" cy="432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800" b="1" dirty="0"/>
              <a:t>Security</a:t>
            </a:r>
            <a:endParaRPr lang="nb-NO" sz="1800" b="1" dirty="0"/>
          </a:p>
        </p:txBody>
      </p:sp>
      <p:sp>
        <p:nvSpPr>
          <p:cNvPr id="7" name="Tittel 4">
            <a:extLst>
              <a:ext uri="{FF2B5EF4-FFF2-40B4-BE49-F238E27FC236}">
                <a16:creationId xmlns:a16="http://schemas.microsoft.com/office/drawing/2014/main" id="{7272FC8E-50D2-4317-81E9-58A139CE7E04}"/>
              </a:ext>
            </a:extLst>
          </p:cNvPr>
          <p:cNvSpPr txBox="1">
            <a:spLocks/>
          </p:cNvSpPr>
          <p:nvPr/>
        </p:nvSpPr>
        <p:spPr>
          <a:xfrm>
            <a:off x="8193464" y="2559514"/>
            <a:ext cx="2183876" cy="56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800" b="1" dirty="0"/>
              <a:t>Marine environment</a:t>
            </a:r>
            <a:endParaRPr lang="nb-NO" sz="1800" b="1" dirty="0"/>
          </a:p>
        </p:txBody>
      </p:sp>
      <p:sp>
        <p:nvSpPr>
          <p:cNvPr id="8" name="Tittel 4">
            <a:extLst>
              <a:ext uri="{FF2B5EF4-FFF2-40B4-BE49-F238E27FC236}">
                <a16:creationId xmlns:a16="http://schemas.microsoft.com/office/drawing/2014/main" id="{71BB6FA0-DB99-4A1E-A4A2-25997D7F7CB0}"/>
              </a:ext>
            </a:extLst>
          </p:cNvPr>
          <p:cNvSpPr txBox="1">
            <a:spLocks/>
          </p:cNvSpPr>
          <p:nvPr/>
        </p:nvSpPr>
        <p:spPr>
          <a:xfrm>
            <a:off x="867659" y="1175719"/>
            <a:ext cx="2183876" cy="914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800" b="1" dirty="0"/>
              <a:t>Employment Opportunities Education/Training</a:t>
            </a:r>
            <a:endParaRPr lang="nb-NO" sz="1800" b="1" dirty="0"/>
          </a:p>
        </p:txBody>
      </p:sp>
      <p:sp>
        <p:nvSpPr>
          <p:cNvPr id="9" name="Tittel 4">
            <a:extLst>
              <a:ext uri="{FF2B5EF4-FFF2-40B4-BE49-F238E27FC236}">
                <a16:creationId xmlns:a16="http://schemas.microsoft.com/office/drawing/2014/main" id="{1061B631-FA68-4994-999A-33C693FCBED8}"/>
              </a:ext>
            </a:extLst>
          </p:cNvPr>
          <p:cNvSpPr txBox="1">
            <a:spLocks/>
          </p:cNvSpPr>
          <p:nvPr/>
        </p:nvSpPr>
        <p:spPr>
          <a:xfrm>
            <a:off x="866569" y="3646974"/>
            <a:ext cx="2183876" cy="432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800" b="1" dirty="0"/>
              <a:t>Ship-shore interface</a:t>
            </a:r>
            <a:endParaRPr lang="nb-NO" sz="1800" b="1" dirty="0"/>
          </a:p>
        </p:txBody>
      </p:sp>
      <p:sp>
        <p:nvSpPr>
          <p:cNvPr id="10" name="Tittel 4">
            <a:extLst>
              <a:ext uri="{FF2B5EF4-FFF2-40B4-BE49-F238E27FC236}">
                <a16:creationId xmlns:a16="http://schemas.microsoft.com/office/drawing/2014/main" id="{91875077-9EAE-4AF9-9501-D9BE86349E21}"/>
              </a:ext>
            </a:extLst>
          </p:cNvPr>
          <p:cNvSpPr txBox="1">
            <a:spLocks/>
          </p:cNvSpPr>
          <p:nvPr/>
        </p:nvSpPr>
        <p:spPr>
          <a:xfrm>
            <a:off x="1851973" y="5033577"/>
            <a:ext cx="2472179" cy="4328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nb-NO" sz="1800" b="1" dirty="0">
                <a:solidFill>
                  <a:schemeClr val="tx1"/>
                </a:solidFill>
              </a:rPr>
              <a:t>Just </a:t>
            </a:r>
            <a:r>
              <a:rPr lang="nb-NO" sz="1800" b="1" dirty="0" err="1">
                <a:solidFill>
                  <a:schemeClr val="tx1"/>
                </a:solidFill>
              </a:rPr>
              <a:t>Transition</a:t>
            </a:r>
            <a:endParaRPr lang="nb-NO" sz="1800" b="1" dirty="0">
              <a:solidFill>
                <a:schemeClr val="tx1"/>
              </a:solidFill>
            </a:endParaRPr>
          </a:p>
        </p:txBody>
      </p:sp>
      <p:sp>
        <p:nvSpPr>
          <p:cNvPr id="11" name="Tittel 4">
            <a:extLst>
              <a:ext uri="{FF2B5EF4-FFF2-40B4-BE49-F238E27FC236}">
                <a16:creationId xmlns:a16="http://schemas.microsoft.com/office/drawing/2014/main" id="{CFFA9ECD-2523-4010-B71A-2E0740C8008E}"/>
              </a:ext>
            </a:extLst>
          </p:cNvPr>
          <p:cNvSpPr txBox="1">
            <a:spLocks/>
          </p:cNvSpPr>
          <p:nvPr/>
        </p:nvSpPr>
        <p:spPr>
          <a:xfrm>
            <a:off x="8211112" y="3585597"/>
            <a:ext cx="2183876" cy="432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800" b="1" dirty="0"/>
              <a:t>Pilotage</a:t>
            </a:r>
            <a:endParaRPr lang="nb-NO" sz="1800" b="1" dirty="0"/>
          </a:p>
        </p:txBody>
      </p:sp>
      <p:sp>
        <p:nvSpPr>
          <p:cNvPr id="12" name="Tittel 4">
            <a:extLst>
              <a:ext uri="{FF2B5EF4-FFF2-40B4-BE49-F238E27FC236}">
                <a16:creationId xmlns:a16="http://schemas.microsoft.com/office/drawing/2014/main" id="{CAD6A2E3-E123-40CE-BE10-23788BC33563}"/>
              </a:ext>
            </a:extLst>
          </p:cNvPr>
          <p:cNvSpPr txBox="1">
            <a:spLocks/>
          </p:cNvSpPr>
          <p:nvPr/>
        </p:nvSpPr>
        <p:spPr>
          <a:xfrm>
            <a:off x="4324152" y="4323271"/>
            <a:ext cx="2399122" cy="432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800" b="1" dirty="0"/>
              <a:t>Interactions with ports</a:t>
            </a:r>
            <a:endParaRPr lang="nb-NO" sz="1800" b="1" dirty="0"/>
          </a:p>
        </p:txBody>
      </p:sp>
      <p:sp>
        <p:nvSpPr>
          <p:cNvPr id="13" name="Tittel 4">
            <a:extLst>
              <a:ext uri="{FF2B5EF4-FFF2-40B4-BE49-F238E27FC236}">
                <a16:creationId xmlns:a16="http://schemas.microsoft.com/office/drawing/2014/main" id="{40A6A584-BACF-4256-9161-3C0C7EC717CA}"/>
              </a:ext>
            </a:extLst>
          </p:cNvPr>
          <p:cNvSpPr txBox="1">
            <a:spLocks/>
          </p:cNvSpPr>
          <p:nvPr/>
        </p:nvSpPr>
        <p:spPr>
          <a:xfrm>
            <a:off x="867659" y="2661105"/>
            <a:ext cx="2183876" cy="556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nb-NO" sz="1800" b="1" dirty="0"/>
              <a:t>New Energy</a:t>
            </a:r>
          </a:p>
          <a:p>
            <a:r>
              <a:rPr lang="en-US" sz="1800" b="1" dirty="0"/>
              <a:t>Effectiveness</a:t>
            </a:r>
            <a:endParaRPr lang="nb-NO" sz="1800" b="1" dirty="0"/>
          </a:p>
        </p:txBody>
      </p:sp>
      <p:sp>
        <p:nvSpPr>
          <p:cNvPr id="14" name="Tittel 4">
            <a:extLst>
              <a:ext uri="{FF2B5EF4-FFF2-40B4-BE49-F238E27FC236}">
                <a16:creationId xmlns:a16="http://schemas.microsoft.com/office/drawing/2014/main" id="{AA0748BB-27FB-4C97-B96C-B041D8E99701}"/>
              </a:ext>
            </a:extLst>
          </p:cNvPr>
          <p:cNvSpPr txBox="1">
            <a:spLocks/>
          </p:cNvSpPr>
          <p:nvPr/>
        </p:nvSpPr>
        <p:spPr>
          <a:xfrm>
            <a:off x="6817154" y="5033577"/>
            <a:ext cx="2299684" cy="4328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nb-NO" sz="1800" b="1" dirty="0">
                <a:solidFill>
                  <a:schemeClr val="tx1"/>
                </a:solidFill>
              </a:rPr>
              <a:t>Relocation</a:t>
            </a:r>
          </a:p>
        </p:txBody>
      </p:sp>
      <p:sp>
        <p:nvSpPr>
          <p:cNvPr id="16" name="Rektangel 15">
            <a:extLst>
              <a:ext uri="{FF2B5EF4-FFF2-40B4-BE49-F238E27FC236}">
                <a16:creationId xmlns:a16="http://schemas.microsoft.com/office/drawing/2014/main" id="{E7D9C232-C923-401E-99E2-7C6D63411666}"/>
              </a:ext>
            </a:extLst>
          </p:cNvPr>
          <p:cNvSpPr/>
          <p:nvPr/>
        </p:nvSpPr>
        <p:spPr>
          <a:xfrm>
            <a:off x="5801096" y="2292579"/>
            <a:ext cx="2032117" cy="5399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dirty="0">
                <a:solidFill>
                  <a:schemeClr val="bg1"/>
                </a:solidFill>
              </a:rPr>
              <a:t>Intelligent Human</a:t>
            </a:r>
          </a:p>
        </p:txBody>
      </p:sp>
      <p:pic>
        <p:nvPicPr>
          <p:cNvPr id="21" name="Bilde 20">
            <a:extLst>
              <a:ext uri="{FF2B5EF4-FFF2-40B4-BE49-F238E27FC236}">
                <a16:creationId xmlns:a16="http://schemas.microsoft.com/office/drawing/2014/main" id="{04090CFD-9C79-4847-BD18-910B6C0AD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888" y="2839530"/>
            <a:ext cx="2041923" cy="1178939"/>
          </a:xfrm>
          <a:prstGeom prst="rect">
            <a:avLst/>
          </a:prstGeom>
        </p:spPr>
      </p:pic>
      <p:pic>
        <p:nvPicPr>
          <p:cNvPr id="23" name="Bilde 22">
            <a:extLst>
              <a:ext uri="{FF2B5EF4-FFF2-40B4-BE49-F238E27FC236}">
                <a16:creationId xmlns:a16="http://schemas.microsoft.com/office/drawing/2014/main" id="{E6B237DD-CCC1-4F4A-A372-3EFA5029C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098" y="2832539"/>
            <a:ext cx="2041923" cy="1192922"/>
          </a:xfrm>
          <a:prstGeom prst="rect">
            <a:avLst/>
          </a:prstGeom>
        </p:spPr>
      </p:pic>
      <p:pic>
        <p:nvPicPr>
          <p:cNvPr id="26" name="Bilde 25">
            <a:extLst>
              <a:ext uri="{FF2B5EF4-FFF2-40B4-BE49-F238E27FC236}">
                <a16:creationId xmlns:a16="http://schemas.microsoft.com/office/drawing/2014/main" id="{ECEE0B28-EFB3-44AB-BF04-BBC71880695D}"/>
              </a:ext>
            </a:extLst>
          </p:cNvPr>
          <p:cNvPicPr>
            <a:picLocks noChangeAspect="1"/>
          </p:cNvPicPr>
          <p:nvPr/>
        </p:nvPicPr>
        <p:blipFill>
          <a:blip r:embed="rId4"/>
          <a:stretch>
            <a:fillRect/>
          </a:stretch>
        </p:blipFill>
        <p:spPr>
          <a:xfrm>
            <a:off x="4792852" y="297526"/>
            <a:ext cx="1461723" cy="14562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ekstSylinder 1">
            <a:extLst>
              <a:ext uri="{FF2B5EF4-FFF2-40B4-BE49-F238E27FC236}">
                <a16:creationId xmlns:a16="http://schemas.microsoft.com/office/drawing/2014/main" id="{6DF6E4E9-0AD0-4833-ACB7-F553C57F23D3}"/>
              </a:ext>
            </a:extLst>
          </p:cNvPr>
          <p:cNvSpPr txBox="1"/>
          <p:nvPr/>
        </p:nvSpPr>
        <p:spPr>
          <a:xfrm>
            <a:off x="3281778" y="5712294"/>
            <a:ext cx="7386222" cy="707886"/>
          </a:xfrm>
          <a:prstGeom prst="rect">
            <a:avLst/>
          </a:prstGeom>
          <a:noFill/>
        </p:spPr>
        <p:txBody>
          <a:bodyPr wrap="square" rtlCol="0">
            <a:spAutoFit/>
          </a:bodyPr>
          <a:lstStyle/>
          <a:p>
            <a:r>
              <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Sustainable </a:t>
            </a:r>
            <a:r>
              <a:rPr lang="nb-NO"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Manning </a:t>
            </a:r>
          </a:p>
        </p:txBody>
      </p:sp>
      <p:pic>
        <p:nvPicPr>
          <p:cNvPr id="17" name="Bilde 16">
            <a:extLst>
              <a:ext uri="{FF2B5EF4-FFF2-40B4-BE49-F238E27FC236}">
                <a16:creationId xmlns:a16="http://schemas.microsoft.com/office/drawing/2014/main" id="{D318E0B5-6DFD-495C-82F0-508513EE2C4E}"/>
              </a:ext>
            </a:extLst>
          </p:cNvPr>
          <p:cNvPicPr>
            <a:picLocks noChangeAspect="1"/>
          </p:cNvPicPr>
          <p:nvPr/>
        </p:nvPicPr>
        <p:blipFill>
          <a:blip r:embed="rId5"/>
          <a:stretch>
            <a:fillRect/>
          </a:stretch>
        </p:blipFill>
        <p:spPr>
          <a:xfrm>
            <a:off x="9831840" y="4756143"/>
            <a:ext cx="1933575" cy="1809750"/>
          </a:xfrm>
          <a:prstGeom prst="rect">
            <a:avLst/>
          </a:prstGeom>
        </p:spPr>
      </p:pic>
      <p:sp>
        <p:nvSpPr>
          <p:cNvPr id="15" name="TekstSylinder 14">
            <a:extLst>
              <a:ext uri="{FF2B5EF4-FFF2-40B4-BE49-F238E27FC236}">
                <a16:creationId xmlns:a16="http://schemas.microsoft.com/office/drawing/2014/main" id="{9EF82B13-9BD2-163F-CFF1-AAA2C7169071}"/>
              </a:ext>
            </a:extLst>
          </p:cNvPr>
          <p:cNvSpPr txBox="1"/>
          <p:nvPr/>
        </p:nvSpPr>
        <p:spPr>
          <a:xfrm>
            <a:off x="97063" y="14854"/>
            <a:ext cx="4899809"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circle</a:t>
            </a:r>
          </a:p>
          <a:p>
            <a:r>
              <a:rPr lang="en-US" b="1" dirty="0">
                <a:latin typeface="Arial" panose="020B0604020202020204" pitchFamily="34" charset="0"/>
                <a:cs typeface="Arial" panose="020B0604020202020204" pitchFamily="34" charset="0"/>
              </a:rPr>
              <a:t>- to achieve the common GOLD</a:t>
            </a:r>
            <a:endParaRPr lang="nb-NO"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09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50896C-D21E-DBA4-3E7D-5C1909A6F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5522"/>
            <a:ext cx="12192000" cy="53024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8B1BAF-177D-5EE5-8D5B-237FB3777B2A}"/>
              </a:ext>
            </a:extLst>
          </p:cNvPr>
          <p:cNvSpPr txBox="1"/>
          <p:nvPr/>
        </p:nvSpPr>
        <p:spPr>
          <a:xfrm>
            <a:off x="0" y="442915"/>
            <a:ext cx="12192000" cy="954107"/>
          </a:xfrm>
          <a:prstGeom prst="rect">
            <a:avLst/>
          </a:prstGeom>
          <a:noFill/>
        </p:spPr>
        <p:txBody>
          <a:bodyPr wrap="square">
            <a:spAutoFit/>
          </a:bodyPr>
          <a:lstStyle/>
          <a:p>
            <a:r>
              <a:rPr lang="en-GB" sz="2800" b="1" dirty="0">
                <a:hlinkClick r:id="rId4"/>
              </a:rPr>
              <a:t>Roadmap for developing a comprehensive IMO Strategy on reduction of GHG emissions from ships (as amended MEPC 74, 2019)</a:t>
            </a:r>
            <a:endParaRPr lang="en-GB" sz="2800" b="1" dirty="0"/>
          </a:p>
        </p:txBody>
      </p:sp>
      <p:sp>
        <p:nvSpPr>
          <p:cNvPr id="2" name="Rectangle 1">
            <a:extLst>
              <a:ext uri="{FF2B5EF4-FFF2-40B4-BE49-F238E27FC236}">
                <a16:creationId xmlns:a16="http://schemas.microsoft.com/office/drawing/2014/main" id="{271FB8E9-4BAF-B86D-7090-26A5FE44B7C0}"/>
              </a:ext>
            </a:extLst>
          </p:cNvPr>
          <p:cNvSpPr/>
          <p:nvPr/>
        </p:nvSpPr>
        <p:spPr>
          <a:xfrm rot="506159">
            <a:off x="7566010" y="1164127"/>
            <a:ext cx="4333469" cy="1152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FF0000"/>
                </a:solidFill>
                <a:effectLst>
                  <a:outerShdw blurRad="38100" dist="38100" dir="2700000" algn="tl">
                    <a:srgbClr val="000000">
                      <a:alpha val="43137"/>
                    </a:srgbClr>
                  </a:outerShdw>
                </a:effectLst>
              </a:rPr>
              <a:t>Competence </a:t>
            </a:r>
            <a:r>
              <a:rPr lang="en-GB" sz="3600" u="sng" dirty="0">
                <a:solidFill>
                  <a:srgbClr val="FF0000"/>
                </a:solidFill>
                <a:effectLst>
                  <a:outerShdw blurRad="38100" dist="38100" dir="2700000" algn="tl">
                    <a:srgbClr val="000000">
                      <a:alpha val="43137"/>
                    </a:srgbClr>
                  </a:outerShdw>
                </a:effectLst>
              </a:rPr>
              <a:t>before</a:t>
            </a:r>
            <a:r>
              <a:rPr lang="en-GB" sz="3600" dirty="0">
                <a:solidFill>
                  <a:srgbClr val="FF0000"/>
                </a:solidFill>
                <a:effectLst>
                  <a:outerShdw blurRad="38100" dist="38100" dir="2700000" algn="tl">
                    <a:srgbClr val="000000">
                      <a:alpha val="43137"/>
                    </a:srgbClr>
                  </a:outerShdw>
                </a:effectLst>
              </a:rPr>
              <a:t> 2030 - needed!</a:t>
            </a:r>
          </a:p>
        </p:txBody>
      </p:sp>
      <p:sp>
        <p:nvSpPr>
          <p:cNvPr id="3" name="TekstSylinder 2">
            <a:extLst>
              <a:ext uri="{FF2B5EF4-FFF2-40B4-BE49-F238E27FC236}">
                <a16:creationId xmlns:a16="http://schemas.microsoft.com/office/drawing/2014/main" id="{AA5BF300-AB34-A314-8047-75EFF0553465}"/>
              </a:ext>
            </a:extLst>
          </p:cNvPr>
          <p:cNvSpPr txBox="1"/>
          <p:nvPr/>
        </p:nvSpPr>
        <p:spPr>
          <a:xfrm>
            <a:off x="-1" y="99749"/>
            <a:ext cx="656705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political situations - without impact assessment!</a:t>
            </a:r>
            <a:endParaRPr lang="nb-NO"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469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D1E069-C176-4BA7-A275-17CA73726720}"/>
              </a:ext>
            </a:extLst>
          </p:cNvPr>
          <p:cNvSpPr>
            <a:spLocks noGrp="1"/>
          </p:cNvSpPr>
          <p:nvPr>
            <p:ph type="ctrTitle"/>
          </p:nvPr>
        </p:nvSpPr>
        <p:spPr>
          <a:xfrm>
            <a:off x="222667" y="1414020"/>
            <a:ext cx="5852080" cy="5443980"/>
          </a:xfrm>
        </p:spPr>
        <p:txBody>
          <a:bodyPr>
            <a:noAutofit/>
            <a:scene3d>
              <a:camera prst="orthographicFront"/>
              <a:lightRig rig="soft" dir="t">
                <a:rot lat="0" lon="0" rev="15600000"/>
              </a:lightRig>
            </a:scene3d>
            <a:sp3d extrusionH="57150" prstMaterial="softEdge">
              <a:bevelT w="25400" h="38100"/>
            </a:sp3d>
          </a:bodyPr>
          <a:lstStyle/>
          <a:p>
            <a:b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rPr>
            </a:br>
            <a:b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rPr>
            </a:br>
            <a:b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rPr>
            </a:br>
            <a:b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rPr>
            </a:br>
            <a:b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rPr>
            </a:br>
            <a:b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rPr>
            </a:br>
            <a:b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rPr>
            </a:br>
            <a:b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rPr>
            </a:br>
            <a:b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rPr>
            </a:br>
            <a:endParaRPr lang="nb-NO" sz="4400" b="1" dirty="0">
              <a:ln/>
              <a:solidFill>
                <a:schemeClr val="accent4"/>
              </a:solidFill>
            </a:endParaRPr>
          </a:p>
        </p:txBody>
      </p:sp>
      <p:pic>
        <p:nvPicPr>
          <p:cNvPr id="4" name="Picture 3" descr="Neon 3D-sirkel grafikk">
            <a:extLst>
              <a:ext uri="{FF2B5EF4-FFF2-40B4-BE49-F238E27FC236}">
                <a16:creationId xmlns:a16="http://schemas.microsoft.com/office/drawing/2014/main" id="{4E60E4C6-E29A-B4E7-64D3-22ABA82B4100}"/>
              </a:ext>
            </a:extLst>
          </p:cNvPr>
          <p:cNvPicPr>
            <a:picLocks noChangeAspect="1"/>
          </p:cNvPicPr>
          <p:nvPr/>
        </p:nvPicPr>
        <p:blipFill rotWithShape="1">
          <a:blip r:embed="rId2"/>
          <a:srcRect l="20058" r="17776"/>
          <a:stretch/>
        </p:blipFill>
        <p:spPr>
          <a:xfrm>
            <a:off x="6218363"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6" name="Bilde 15">
            <a:extLst>
              <a:ext uri="{FF2B5EF4-FFF2-40B4-BE49-F238E27FC236}">
                <a16:creationId xmlns:a16="http://schemas.microsoft.com/office/drawing/2014/main" id="{0C966AD9-6470-40CD-845A-2A2E8CEAFAAC}"/>
              </a:ext>
            </a:extLst>
          </p:cNvPr>
          <p:cNvPicPr>
            <a:picLocks noChangeAspect="1"/>
          </p:cNvPicPr>
          <p:nvPr/>
        </p:nvPicPr>
        <p:blipFill>
          <a:blip r:embed="rId3"/>
          <a:stretch>
            <a:fillRect/>
          </a:stretch>
        </p:blipFill>
        <p:spPr>
          <a:xfrm>
            <a:off x="8433899" y="2603495"/>
            <a:ext cx="1395901" cy="1390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Bilde 30">
            <a:extLst>
              <a:ext uri="{FF2B5EF4-FFF2-40B4-BE49-F238E27FC236}">
                <a16:creationId xmlns:a16="http://schemas.microsoft.com/office/drawing/2014/main" id="{D77EF358-D5BC-8426-75F4-31D9B4CADE08}"/>
              </a:ext>
            </a:extLst>
          </p:cNvPr>
          <p:cNvPicPr>
            <a:picLocks noChangeAspect="1"/>
          </p:cNvPicPr>
          <p:nvPr/>
        </p:nvPicPr>
        <p:blipFill>
          <a:blip r:embed="rId4"/>
          <a:stretch>
            <a:fillRect/>
          </a:stretch>
        </p:blipFill>
        <p:spPr>
          <a:xfrm>
            <a:off x="991800" y="1179543"/>
            <a:ext cx="4611141" cy="4514675"/>
          </a:xfrm>
          <a:prstGeom prst="rect">
            <a:avLst/>
          </a:prstGeom>
        </p:spPr>
      </p:pic>
      <p:sp>
        <p:nvSpPr>
          <p:cNvPr id="1024" name="TekstSylinder 1023">
            <a:extLst>
              <a:ext uri="{FF2B5EF4-FFF2-40B4-BE49-F238E27FC236}">
                <a16:creationId xmlns:a16="http://schemas.microsoft.com/office/drawing/2014/main" id="{A9EA9503-697A-8514-6220-ED3A4C798D1A}"/>
              </a:ext>
            </a:extLst>
          </p:cNvPr>
          <p:cNvSpPr txBox="1"/>
          <p:nvPr/>
        </p:nvSpPr>
        <p:spPr>
          <a:xfrm>
            <a:off x="439270" y="551773"/>
            <a:ext cx="5962784" cy="461665"/>
          </a:xfrm>
          <a:prstGeom prst="rect">
            <a:avLst/>
          </a:prstGeom>
          <a:noFill/>
        </p:spPr>
        <p:txBody>
          <a:bodyPr wrap="square" rtlCol="0">
            <a:spAutoFit/>
          </a:bodyPr>
          <a:lstStyle/>
          <a:p>
            <a:r>
              <a:rPr lang="en-US" sz="2400" b="1" dirty="0"/>
              <a:t>In fact, the shipping industry deal with </a:t>
            </a:r>
            <a:r>
              <a:rPr lang="en-US" sz="2400" b="1" u="sng" dirty="0"/>
              <a:t>all </a:t>
            </a:r>
            <a:r>
              <a:rPr lang="en-US" sz="2400" b="1" dirty="0"/>
              <a:t>this</a:t>
            </a:r>
            <a:endParaRPr lang="nb-NO" sz="2400" b="1" dirty="0"/>
          </a:p>
        </p:txBody>
      </p:sp>
      <p:sp>
        <p:nvSpPr>
          <p:cNvPr id="1025" name="TekstSylinder 1024">
            <a:extLst>
              <a:ext uri="{FF2B5EF4-FFF2-40B4-BE49-F238E27FC236}">
                <a16:creationId xmlns:a16="http://schemas.microsoft.com/office/drawing/2014/main" id="{003772D0-15B3-D733-8C81-419B73113CE3}"/>
              </a:ext>
            </a:extLst>
          </p:cNvPr>
          <p:cNvSpPr txBox="1"/>
          <p:nvPr/>
        </p:nvSpPr>
        <p:spPr>
          <a:xfrm>
            <a:off x="7710559" y="1414020"/>
            <a:ext cx="3145700" cy="646331"/>
          </a:xfrm>
          <a:prstGeom prst="rect">
            <a:avLst/>
          </a:prstGeom>
          <a:noFill/>
        </p:spPr>
        <p:txBody>
          <a:bodyPr wrap="square" rtlCol="0">
            <a:spAutoFit/>
          </a:bodyPr>
          <a:lstStyle/>
          <a:p>
            <a:r>
              <a:rPr lang="en-US" b="1" i="1" dirty="0">
                <a:solidFill>
                  <a:schemeClr val="accent2"/>
                </a:solidFill>
              </a:rPr>
              <a:t>To achieve common goals,                 ensure sustainable manning</a:t>
            </a:r>
            <a:endParaRPr lang="nb-NO" b="1" i="1" dirty="0">
              <a:solidFill>
                <a:schemeClr val="accent2"/>
              </a:solidFill>
            </a:endParaRPr>
          </a:p>
        </p:txBody>
      </p:sp>
      <p:sp>
        <p:nvSpPr>
          <p:cNvPr id="6" name="TekstSylinder 5">
            <a:extLst>
              <a:ext uri="{FF2B5EF4-FFF2-40B4-BE49-F238E27FC236}">
                <a16:creationId xmlns:a16="http://schemas.microsoft.com/office/drawing/2014/main" id="{74DFD4B0-82C3-4B96-BA29-63AFAD2CEC7D}"/>
              </a:ext>
            </a:extLst>
          </p:cNvPr>
          <p:cNvSpPr txBox="1"/>
          <p:nvPr/>
        </p:nvSpPr>
        <p:spPr>
          <a:xfrm>
            <a:off x="6639182" y="6051451"/>
            <a:ext cx="2867451" cy="461665"/>
          </a:xfrm>
          <a:prstGeom prst="rect">
            <a:avLst/>
          </a:prstGeom>
          <a:noFill/>
        </p:spPr>
        <p:txBody>
          <a:bodyPr wrap="square">
            <a:spAutoFit/>
          </a:bodyPr>
          <a:lstStyle/>
          <a:p>
            <a:pPr algn="ctr"/>
            <a:r>
              <a:rPr lang="en-US" sz="1200" b="1" i="1" dirty="0">
                <a:hlinkClick r:id="rId5"/>
              </a:rPr>
              <a:t>orm@dnmf.no</a:t>
            </a:r>
            <a:endParaRPr lang="en-US" sz="1200" b="1" i="1" dirty="0"/>
          </a:p>
          <a:p>
            <a:pPr algn="ctr"/>
            <a:endParaRPr lang="nb-NO" sz="1200" b="1" i="1" dirty="0"/>
          </a:p>
        </p:txBody>
      </p:sp>
      <p:sp>
        <p:nvSpPr>
          <p:cNvPr id="7" name="TekstSylinder 6">
            <a:extLst>
              <a:ext uri="{FF2B5EF4-FFF2-40B4-BE49-F238E27FC236}">
                <a16:creationId xmlns:a16="http://schemas.microsoft.com/office/drawing/2014/main" id="{804EBCA0-9097-22A1-A165-8A6298C98A42}"/>
              </a:ext>
            </a:extLst>
          </p:cNvPr>
          <p:cNvSpPr txBox="1"/>
          <p:nvPr/>
        </p:nvSpPr>
        <p:spPr>
          <a:xfrm>
            <a:off x="148371" y="5804474"/>
            <a:ext cx="7202530" cy="461665"/>
          </a:xfrm>
          <a:prstGeom prst="rect">
            <a:avLst/>
          </a:prstGeom>
          <a:noFill/>
        </p:spPr>
        <p:txBody>
          <a:bodyPr wrap="square">
            <a:spAutoFit/>
          </a:bodyPr>
          <a:lstStyle/>
          <a:p>
            <a:pPr marL="0" indent="0">
              <a:buNone/>
            </a:pPr>
            <a:r>
              <a:rPr lang="en-GB" sz="2400" b="1" i="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Competence will ensure social standards!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84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DE38AE-54C9-4CA7-977F-D1B4B10E0AAD}"/>
              </a:ext>
            </a:extLst>
          </p:cNvPr>
          <p:cNvSpPr>
            <a:spLocks noGrp="1"/>
          </p:cNvSpPr>
          <p:nvPr>
            <p:ph type="title"/>
          </p:nvPr>
        </p:nvSpPr>
        <p:spPr>
          <a:xfrm>
            <a:off x="1132227" y="448035"/>
            <a:ext cx="10515600" cy="327333"/>
          </a:xfrm>
        </p:spPr>
        <p:txBody>
          <a:bodyPr>
            <a:normAutofit fontScale="90000"/>
          </a:bodyPr>
          <a:lstStyle/>
          <a:p>
            <a:r>
              <a:rPr lang="nb-NO" dirty="0">
                <a:hlinkClick r:id="rId2"/>
              </a:rPr>
              <a:t> Reports &amp; Publications</a:t>
            </a:r>
            <a:endParaRPr lang="nb-NO" dirty="0"/>
          </a:p>
        </p:txBody>
      </p:sp>
      <p:pic>
        <p:nvPicPr>
          <p:cNvPr id="5" name="Plassholder for innhold 4">
            <a:extLst>
              <a:ext uri="{FF2B5EF4-FFF2-40B4-BE49-F238E27FC236}">
                <a16:creationId xmlns:a16="http://schemas.microsoft.com/office/drawing/2014/main" id="{9038CEEC-BB6E-4174-80DA-6CD70D61CAC1}"/>
              </a:ext>
            </a:extLst>
          </p:cNvPr>
          <p:cNvPicPr>
            <a:picLocks noGrp="1" noChangeAspect="1"/>
          </p:cNvPicPr>
          <p:nvPr>
            <p:ph idx="1"/>
          </p:nvPr>
        </p:nvPicPr>
        <p:blipFill>
          <a:blip r:embed="rId3"/>
          <a:stretch>
            <a:fillRect/>
          </a:stretch>
        </p:blipFill>
        <p:spPr>
          <a:xfrm>
            <a:off x="62123" y="953902"/>
            <a:ext cx="2851212" cy="1442753"/>
          </a:xfrm>
        </p:spPr>
      </p:pic>
      <p:pic>
        <p:nvPicPr>
          <p:cNvPr id="7" name="Bilde 6">
            <a:extLst>
              <a:ext uri="{FF2B5EF4-FFF2-40B4-BE49-F238E27FC236}">
                <a16:creationId xmlns:a16="http://schemas.microsoft.com/office/drawing/2014/main" id="{1C940921-D182-4273-A444-FFD3B5843114}"/>
              </a:ext>
            </a:extLst>
          </p:cNvPr>
          <p:cNvPicPr>
            <a:picLocks noChangeAspect="1"/>
          </p:cNvPicPr>
          <p:nvPr/>
        </p:nvPicPr>
        <p:blipFill>
          <a:blip r:embed="rId4"/>
          <a:stretch>
            <a:fillRect/>
          </a:stretch>
        </p:blipFill>
        <p:spPr>
          <a:xfrm>
            <a:off x="293335" y="2369098"/>
            <a:ext cx="3898592" cy="968278"/>
          </a:xfrm>
          <a:prstGeom prst="rect">
            <a:avLst/>
          </a:prstGeom>
        </p:spPr>
      </p:pic>
      <p:pic>
        <p:nvPicPr>
          <p:cNvPr id="9" name="Bilde 8">
            <a:extLst>
              <a:ext uri="{FF2B5EF4-FFF2-40B4-BE49-F238E27FC236}">
                <a16:creationId xmlns:a16="http://schemas.microsoft.com/office/drawing/2014/main" id="{FBE28DF6-02F2-4346-AB3A-14522890C18C}"/>
              </a:ext>
            </a:extLst>
          </p:cNvPr>
          <p:cNvPicPr>
            <a:picLocks noChangeAspect="1"/>
          </p:cNvPicPr>
          <p:nvPr/>
        </p:nvPicPr>
        <p:blipFill>
          <a:blip r:embed="rId5"/>
          <a:stretch>
            <a:fillRect/>
          </a:stretch>
        </p:blipFill>
        <p:spPr>
          <a:xfrm>
            <a:off x="288895" y="3296683"/>
            <a:ext cx="4214813" cy="935744"/>
          </a:xfrm>
          <a:prstGeom prst="rect">
            <a:avLst/>
          </a:prstGeom>
        </p:spPr>
      </p:pic>
      <p:pic>
        <p:nvPicPr>
          <p:cNvPr id="11" name="Bilde 10">
            <a:extLst>
              <a:ext uri="{FF2B5EF4-FFF2-40B4-BE49-F238E27FC236}">
                <a16:creationId xmlns:a16="http://schemas.microsoft.com/office/drawing/2014/main" id="{44121C6D-288F-466E-AC79-263C219BA9E4}"/>
              </a:ext>
            </a:extLst>
          </p:cNvPr>
          <p:cNvPicPr>
            <a:picLocks noChangeAspect="1"/>
          </p:cNvPicPr>
          <p:nvPr/>
        </p:nvPicPr>
        <p:blipFill>
          <a:blip r:embed="rId6"/>
          <a:stretch>
            <a:fillRect/>
          </a:stretch>
        </p:blipFill>
        <p:spPr>
          <a:xfrm>
            <a:off x="288895" y="4196594"/>
            <a:ext cx="4134659" cy="932325"/>
          </a:xfrm>
          <a:prstGeom prst="rect">
            <a:avLst/>
          </a:prstGeom>
        </p:spPr>
      </p:pic>
      <p:pic>
        <p:nvPicPr>
          <p:cNvPr id="13" name="Bilde 12">
            <a:extLst>
              <a:ext uri="{FF2B5EF4-FFF2-40B4-BE49-F238E27FC236}">
                <a16:creationId xmlns:a16="http://schemas.microsoft.com/office/drawing/2014/main" id="{70E210BC-6596-49C2-95AF-544635580CDF}"/>
              </a:ext>
            </a:extLst>
          </p:cNvPr>
          <p:cNvPicPr>
            <a:picLocks noChangeAspect="1"/>
          </p:cNvPicPr>
          <p:nvPr/>
        </p:nvPicPr>
        <p:blipFill>
          <a:blip r:embed="rId7"/>
          <a:stretch>
            <a:fillRect/>
          </a:stretch>
        </p:blipFill>
        <p:spPr>
          <a:xfrm>
            <a:off x="288895" y="5091645"/>
            <a:ext cx="4664105" cy="764175"/>
          </a:xfrm>
          <a:prstGeom prst="rect">
            <a:avLst/>
          </a:prstGeom>
        </p:spPr>
      </p:pic>
      <p:pic>
        <p:nvPicPr>
          <p:cNvPr id="15" name="Bilde 14">
            <a:extLst>
              <a:ext uri="{FF2B5EF4-FFF2-40B4-BE49-F238E27FC236}">
                <a16:creationId xmlns:a16="http://schemas.microsoft.com/office/drawing/2014/main" id="{5EB64F81-16E3-44BB-B655-464BC8A996A0}"/>
              </a:ext>
            </a:extLst>
          </p:cNvPr>
          <p:cNvPicPr>
            <a:picLocks noChangeAspect="1"/>
          </p:cNvPicPr>
          <p:nvPr/>
        </p:nvPicPr>
        <p:blipFill>
          <a:blip r:embed="rId8"/>
          <a:stretch>
            <a:fillRect/>
          </a:stretch>
        </p:blipFill>
        <p:spPr>
          <a:xfrm>
            <a:off x="288895" y="5848129"/>
            <a:ext cx="4286250" cy="833885"/>
          </a:xfrm>
          <a:prstGeom prst="rect">
            <a:avLst/>
          </a:prstGeom>
        </p:spPr>
      </p:pic>
      <p:pic>
        <p:nvPicPr>
          <p:cNvPr id="17" name="Bilde 16">
            <a:extLst>
              <a:ext uri="{FF2B5EF4-FFF2-40B4-BE49-F238E27FC236}">
                <a16:creationId xmlns:a16="http://schemas.microsoft.com/office/drawing/2014/main" id="{C7267678-B35D-49AF-A30C-11D2B885F04B}"/>
              </a:ext>
            </a:extLst>
          </p:cNvPr>
          <p:cNvPicPr>
            <a:picLocks noChangeAspect="1"/>
          </p:cNvPicPr>
          <p:nvPr/>
        </p:nvPicPr>
        <p:blipFill>
          <a:blip r:embed="rId9"/>
          <a:stretch>
            <a:fillRect/>
          </a:stretch>
        </p:blipFill>
        <p:spPr>
          <a:xfrm>
            <a:off x="6580527" y="341952"/>
            <a:ext cx="4773273" cy="985785"/>
          </a:xfrm>
          <a:prstGeom prst="rect">
            <a:avLst/>
          </a:prstGeom>
        </p:spPr>
      </p:pic>
      <p:pic>
        <p:nvPicPr>
          <p:cNvPr id="19" name="Bilde 18">
            <a:extLst>
              <a:ext uri="{FF2B5EF4-FFF2-40B4-BE49-F238E27FC236}">
                <a16:creationId xmlns:a16="http://schemas.microsoft.com/office/drawing/2014/main" id="{B4623ED6-8477-4BED-B45A-5ECDB57E283E}"/>
              </a:ext>
            </a:extLst>
          </p:cNvPr>
          <p:cNvPicPr>
            <a:picLocks noChangeAspect="1"/>
          </p:cNvPicPr>
          <p:nvPr/>
        </p:nvPicPr>
        <p:blipFill>
          <a:blip r:embed="rId10"/>
          <a:stretch>
            <a:fillRect/>
          </a:stretch>
        </p:blipFill>
        <p:spPr>
          <a:xfrm>
            <a:off x="6580527" y="1232309"/>
            <a:ext cx="5067300" cy="945392"/>
          </a:xfrm>
          <a:prstGeom prst="rect">
            <a:avLst/>
          </a:prstGeom>
        </p:spPr>
      </p:pic>
      <p:pic>
        <p:nvPicPr>
          <p:cNvPr id="21" name="Bilde 20">
            <a:extLst>
              <a:ext uri="{FF2B5EF4-FFF2-40B4-BE49-F238E27FC236}">
                <a16:creationId xmlns:a16="http://schemas.microsoft.com/office/drawing/2014/main" id="{3766299F-28BA-41FA-8759-62ACFA93E348}"/>
              </a:ext>
            </a:extLst>
          </p:cNvPr>
          <p:cNvPicPr>
            <a:picLocks noChangeAspect="1"/>
          </p:cNvPicPr>
          <p:nvPr/>
        </p:nvPicPr>
        <p:blipFill>
          <a:blip r:embed="rId11"/>
          <a:stretch>
            <a:fillRect/>
          </a:stretch>
        </p:blipFill>
        <p:spPr>
          <a:xfrm>
            <a:off x="6593243" y="2144975"/>
            <a:ext cx="5357145" cy="2103419"/>
          </a:xfrm>
          <a:prstGeom prst="rect">
            <a:avLst/>
          </a:prstGeom>
        </p:spPr>
      </p:pic>
      <p:pic>
        <p:nvPicPr>
          <p:cNvPr id="23" name="Bilde 22">
            <a:extLst>
              <a:ext uri="{FF2B5EF4-FFF2-40B4-BE49-F238E27FC236}">
                <a16:creationId xmlns:a16="http://schemas.microsoft.com/office/drawing/2014/main" id="{2245C500-F3EB-41F2-B4C2-9EC038918E13}"/>
              </a:ext>
            </a:extLst>
          </p:cNvPr>
          <p:cNvPicPr>
            <a:picLocks noChangeAspect="1"/>
          </p:cNvPicPr>
          <p:nvPr/>
        </p:nvPicPr>
        <p:blipFill>
          <a:blip r:embed="rId12"/>
          <a:stretch>
            <a:fillRect/>
          </a:stretch>
        </p:blipFill>
        <p:spPr>
          <a:xfrm>
            <a:off x="6572579" y="4202571"/>
            <a:ext cx="1111481" cy="1570063"/>
          </a:xfrm>
          <a:prstGeom prst="rect">
            <a:avLst/>
          </a:prstGeom>
        </p:spPr>
      </p:pic>
      <p:pic>
        <p:nvPicPr>
          <p:cNvPr id="25" name="Bilde 24">
            <a:extLst>
              <a:ext uri="{FF2B5EF4-FFF2-40B4-BE49-F238E27FC236}">
                <a16:creationId xmlns:a16="http://schemas.microsoft.com/office/drawing/2014/main" id="{DE1C5CB8-0F15-4A7D-BC49-D6E6FDAFB6C7}"/>
              </a:ext>
            </a:extLst>
          </p:cNvPr>
          <p:cNvPicPr>
            <a:picLocks noChangeAspect="1"/>
          </p:cNvPicPr>
          <p:nvPr/>
        </p:nvPicPr>
        <p:blipFill>
          <a:blip r:embed="rId13"/>
          <a:stretch>
            <a:fillRect/>
          </a:stretch>
        </p:blipFill>
        <p:spPr>
          <a:xfrm>
            <a:off x="9823582" y="4057163"/>
            <a:ext cx="2097113" cy="1103897"/>
          </a:xfrm>
          <a:prstGeom prst="rect">
            <a:avLst/>
          </a:prstGeom>
        </p:spPr>
      </p:pic>
      <p:pic>
        <p:nvPicPr>
          <p:cNvPr id="27" name="Bilde 26">
            <a:extLst>
              <a:ext uri="{FF2B5EF4-FFF2-40B4-BE49-F238E27FC236}">
                <a16:creationId xmlns:a16="http://schemas.microsoft.com/office/drawing/2014/main" id="{B5786AE4-2D30-4E5C-B878-4D2301EB1B7E}"/>
              </a:ext>
            </a:extLst>
          </p:cNvPr>
          <p:cNvPicPr>
            <a:picLocks noChangeAspect="1"/>
          </p:cNvPicPr>
          <p:nvPr/>
        </p:nvPicPr>
        <p:blipFill>
          <a:blip r:embed="rId14"/>
          <a:stretch>
            <a:fillRect/>
          </a:stretch>
        </p:blipFill>
        <p:spPr>
          <a:xfrm>
            <a:off x="7696776" y="4061538"/>
            <a:ext cx="2097113" cy="1237524"/>
          </a:xfrm>
          <a:prstGeom prst="rect">
            <a:avLst/>
          </a:prstGeom>
        </p:spPr>
      </p:pic>
      <p:pic>
        <p:nvPicPr>
          <p:cNvPr id="29" name="Bilde 28">
            <a:extLst>
              <a:ext uri="{FF2B5EF4-FFF2-40B4-BE49-F238E27FC236}">
                <a16:creationId xmlns:a16="http://schemas.microsoft.com/office/drawing/2014/main" id="{D5AF73AF-9DCD-488F-8D25-0A8CDF6016C7}"/>
              </a:ext>
            </a:extLst>
          </p:cNvPr>
          <p:cNvPicPr>
            <a:picLocks noChangeAspect="1"/>
          </p:cNvPicPr>
          <p:nvPr/>
        </p:nvPicPr>
        <p:blipFill>
          <a:blip r:embed="rId15"/>
          <a:stretch>
            <a:fillRect/>
          </a:stretch>
        </p:blipFill>
        <p:spPr>
          <a:xfrm>
            <a:off x="4515738" y="785380"/>
            <a:ext cx="1770762" cy="2294014"/>
          </a:xfrm>
          <a:prstGeom prst="rect">
            <a:avLst/>
          </a:prstGeom>
        </p:spPr>
      </p:pic>
      <p:pic>
        <p:nvPicPr>
          <p:cNvPr id="31" name="Bilde 30">
            <a:extLst>
              <a:ext uri="{FF2B5EF4-FFF2-40B4-BE49-F238E27FC236}">
                <a16:creationId xmlns:a16="http://schemas.microsoft.com/office/drawing/2014/main" id="{EB65C606-4D50-4E5A-B474-144FD2400CDC}"/>
              </a:ext>
            </a:extLst>
          </p:cNvPr>
          <p:cNvPicPr>
            <a:picLocks noChangeAspect="1"/>
          </p:cNvPicPr>
          <p:nvPr/>
        </p:nvPicPr>
        <p:blipFill>
          <a:blip r:embed="rId16"/>
          <a:stretch>
            <a:fillRect/>
          </a:stretch>
        </p:blipFill>
        <p:spPr>
          <a:xfrm>
            <a:off x="4758481" y="5442500"/>
            <a:ext cx="2313546" cy="1272537"/>
          </a:xfrm>
          <a:prstGeom prst="rect">
            <a:avLst/>
          </a:prstGeom>
        </p:spPr>
      </p:pic>
      <p:pic>
        <p:nvPicPr>
          <p:cNvPr id="35" name="Bilde 34">
            <a:hlinkClick r:id="rId17"/>
            <a:extLst>
              <a:ext uri="{FF2B5EF4-FFF2-40B4-BE49-F238E27FC236}">
                <a16:creationId xmlns:a16="http://schemas.microsoft.com/office/drawing/2014/main" id="{7AB6EE2B-8550-43D1-B5A4-C9E627B9DBD5}"/>
              </a:ext>
            </a:extLst>
          </p:cNvPr>
          <p:cNvPicPr>
            <a:picLocks noChangeAspect="1"/>
          </p:cNvPicPr>
          <p:nvPr/>
        </p:nvPicPr>
        <p:blipFill>
          <a:blip r:embed="rId18"/>
          <a:stretch>
            <a:fillRect/>
          </a:stretch>
        </p:blipFill>
        <p:spPr>
          <a:xfrm>
            <a:off x="4503708" y="2868821"/>
            <a:ext cx="1977578" cy="1991662"/>
          </a:xfrm>
          <a:prstGeom prst="rect">
            <a:avLst/>
          </a:prstGeom>
        </p:spPr>
      </p:pic>
      <p:pic>
        <p:nvPicPr>
          <p:cNvPr id="4" name="Bilde 3">
            <a:extLst>
              <a:ext uri="{FF2B5EF4-FFF2-40B4-BE49-F238E27FC236}">
                <a16:creationId xmlns:a16="http://schemas.microsoft.com/office/drawing/2014/main" id="{5D55486D-2596-4630-A352-82DE71FD59DC}"/>
              </a:ext>
            </a:extLst>
          </p:cNvPr>
          <p:cNvPicPr>
            <a:picLocks noChangeAspect="1"/>
          </p:cNvPicPr>
          <p:nvPr/>
        </p:nvPicPr>
        <p:blipFill>
          <a:blip r:embed="rId19"/>
          <a:stretch>
            <a:fillRect/>
          </a:stretch>
        </p:blipFill>
        <p:spPr>
          <a:xfrm>
            <a:off x="7612266" y="5156072"/>
            <a:ext cx="4399722" cy="1701928"/>
          </a:xfrm>
          <a:prstGeom prst="rect">
            <a:avLst/>
          </a:prstGeom>
        </p:spPr>
      </p:pic>
      <p:pic>
        <p:nvPicPr>
          <p:cNvPr id="6" name="Bilde 5">
            <a:hlinkClick r:id="rId20"/>
            <a:extLst>
              <a:ext uri="{FF2B5EF4-FFF2-40B4-BE49-F238E27FC236}">
                <a16:creationId xmlns:a16="http://schemas.microsoft.com/office/drawing/2014/main" id="{B8C23CE9-1087-48D6-A79D-C0D6A3AC2A58}"/>
              </a:ext>
            </a:extLst>
          </p:cNvPr>
          <p:cNvPicPr>
            <a:picLocks noChangeAspect="1"/>
          </p:cNvPicPr>
          <p:nvPr/>
        </p:nvPicPr>
        <p:blipFill>
          <a:blip r:embed="rId21"/>
          <a:stretch>
            <a:fillRect/>
          </a:stretch>
        </p:blipFill>
        <p:spPr>
          <a:xfrm>
            <a:off x="4721710" y="4860483"/>
            <a:ext cx="1557939" cy="566523"/>
          </a:xfrm>
          <a:prstGeom prst="rect">
            <a:avLst/>
          </a:prstGeom>
        </p:spPr>
      </p:pic>
      <p:pic>
        <p:nvPicPr>
          <p:cNvPr id="12" name="Grafikk 11" descr="Dobbeltrykk-bevegelse kontur">
            <a:extLst>
              <a:ext uri="{FF2B5EF4-FFF2-40B4-BE49-F238E27FC236}">
                <a16:creationId xmlns:a16="http://schemas.microsoft.com/office/drawing/2014/main" id="{34F1A1BE-C132-446C-88A0-1D63426088F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937789">
            <a:off x="6127357" y="4694938"/>
            <a:ext cx="651411" cy="651411"/>
          </a:xfrm>
          <a:prstGeom prst="rect">
            <a:avLst/>
          </a:prstGeom>
        </p:spPr>
      </p:pic>
      <p:sp>
        <p:nvSpPr>
          <p:cNvPr id="3" name="TekstSylinder 2">
            <a:extLst>
              <a:ext uri="{FF2B5EF4-FFF2-40B4-BE49-F238E27FC236}">
                <a16:creationId xmlns:a16="http://schemas.microsoft.com/office/drawing/2014/main" id="{6076A0DA-B87C-BC16-223F-C0AFFE783043}"/>
              </a:ext>
            </a:extLst>
          </p:cNvPr>
          <p:cNvSpPr txBox="1"/>
          <p:nvPr/>
        </p:nvSpPr>
        <p:spPr>
          <a:xfrm>
            <a:off x="138545" y="101600"/>
            <a:ext cx="1616364" cy="369332"/>
          </a:xfrm>
          <a:prstGeom prst="rect">
            <a:avLst/>
          </a:prstGeom>
          <a:noFill/>
        </p:spPr>
        <p:txBody>
          <a:bodyPr wrap="square" rtlCol="0">
            <a:spAutoFit/>
          </a:bodyPr>
          <a:lstStyle/>
          <a:p>
            <a:r>
              <a:rPr lang="nb-NO" b="1" dirty="0">
                <a:latin typeface="Arial" panose="020B0604020202020204" pitchFamily="34" charset="0"/>
                <a:cs typeface="Arial" panose="020B0604020202020204" pitchFamily="34" charset="0"/>
              </a:rPr>
              <a:t>Background</a:t>
            </a:r>
          </a:p>
        </p:txBody>
      </p:sp>
      <p:pic>
        <p:nvPicPr>
          <p:cNvPr id="10" name="Bilde 9">
            <a:extLst>
              <a:ext uri="{FF2B5EF4-FFF2-40B4-BE49-F238E27FC236}">
                <a16:creationId xmlns:a16="http://schemas.microsoft.com/office/drawing/2014/main" id="{0934FD00-8E22-B926-1574-B6DFEB450256}"/>
              </a:ext>
            </a:extLst>
          </p:cNvPr>
          <p:cNvPicPr>
            <a:picLocks noChangeAspect="1"/>
          </p:cNvPicPr>
          <p:nvPr/>
        </p:nvPicPr>
        <p:blipFill>
          <a:blip r:embed="rId24"/>
          <a:stretch>
            <a:fillRect/>
          </a:stretch>
        </p:blipFill>
        <p:spPr>
          <a:xfrm>
            <a:off x="2730967" y="1059698"/>
            <a:ext cx="1589985" cy="1309400"/>
          </a:xfrm>
          <a:prstGeom prst="rect">
            <a:avLst/>
          </a:prstGeom>
        </p:spPr>
      </p:pic>
    </p:spTree>
    <p:extLst>
      <p:ext uri="{BB962C8B-B14F-4D97-AF65-F5344CB8AC3E}">
        <p14:creationId xmlns:p14="http://schemas.microsoft.com/office/powerpoint/2010/main" val="263746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innhold 8">
            <a:extLst>
              <a:ext uri="{FF2B5EF4-FFF2-40B4-BE49-F238E27FC236}">
                <a16:creationId xmlns:a16="http://schemas.microsoft.com/office/drawing/2014/main" id="{B1568C64-1285-2EDD-18F9-B5468B37AE50}"/>
              </a:ext>
            </a:extLst>
          </p:cNvPr>
          <p:cNvPicPr>
            <a:picLocks noGrp="1" noChangeAspect="1"/>
          </p:cNvPicPr>
          <p:nvPr>
            <p:ph idx="1"/>
          </p:nvPr>
        </p:nvPicPr>
        <p:blipFill>
          <a:blip r:embed="rId2"/>
          <a:stretch>
            <a:fillRect/>
          </a:stretch>
        </p:blipFill>
        <p:spPr>
          <a:xfrm>
            <a:off x="2164775" y="53792"/>
            <a:ext cx="9409099" cy="3637579"/>
          </a:xfrm>
        </p:spPr>
      </p:pic>
      <p:sp>
        <p:nvSpPr>
          <p:cNvPr id="11" name="TekstSylinder 10">
            <a:extLst>
              <a:ext uri="{FF2B5EF4-FFF2-40B4-BE49-F238E27FC236}">
                <a16:creationId xmlns:a16="http://schemas.microsoft.com/office/drawing/2014/main" id="{EC8180E4-0833-11E3-B96E-7D3BBDD918DA}"/>
              </a:ext>
            </a:extLst>
          </p:cNvPr>
          <p:cNvSpPr txBox="1"/>
          <p:nvPr/>
        </p:nvSpPr>
        <p:spPr>
          <a:xfrm>
            <a:off x="8945678" y="204788"/>
            <a:ext cx="6096000" cy="646331"/>
          </a:xfrm>
          <a:prstGeom prst="rect">
            <a:avLst/>
          </a:prstGeom>
          <a:noFill/>
        </p:spPr>
        <p:txBody>
          <a:bodyPr wrap="square">
            <a:spAutoFit/>
          </a:bodyPr>
          <a:lstStyle/>
          <a:p>
            <a:r>
              <a:rPr lang="nb-NO" dirty="0">
                <a:hlinkClick r:id="rId3"/>
              </a:rPr>
              <a:t>https://www.skillsea.eu</a:t>
            </a:r>
            <a:endParaRPr lang="nb-NO" dirty="0"/>
          </a:p>
          <a:p>
            <a:endParaRPr lang="nb-NO" dirty="0"/>
          </a:p>
        </p:txBody>
      </p:sp>
      <p:pic>
        <p:nvPicPr>
          <p:cNvPr id="17" name="Bilde 16">
            <a:extLst>
              <a:ext uri="{FF2B5EF4-FFF2-40B4-BE49-F238E27FC236}">
                <a16:creationId xmlns:a16="http://schemas.microsoft.com/office/drawing/2014/main" id="{72B5034D-F1A5-3C8C-0FD6-AABDD0F1BCF3}"/>
              </a:ext>
            </a:extLst>
          </p:cNvPr>
          <p:cNvPicPr>
            <a:picLocks noChangeAspect="1"/>
          </p:cNvPicPr>
          <p:nvPr/>
        </p:nvPicPr>
        <p:blipFill>
          <a:blip r:embed="rId4"/>
          <a:stretch>
            <a:fillRect/>
          </a:stretch>
        </p:blipFill>
        <p:spPr>
          <a:xfrm>
            <a:off x="0" y="3741703"/>
            <a:ext cx="6801238" cy="2911509"/>
          </a:xfrm>
          <a:prstGeom prst="rect">
            <a:avLst/>
          </a:prstGeom>
        </p:spPr>
      </p:pic>
      <p:sp>
        <p:nvSpPr>
          <p:cNvPr id="19" name="TekstSylinder 18">
            <a:extLst>
              <a:ext uri="{FF2B5EF4-FFF2-40B4-BE49-F238E27FC236}">
                <a16:creationId xmlns:a16="http://schemas.microsoft.com/office/drawing/2014/main" id="{583EB55E-C784-653D-0212-FD088C88BFA1}"/>
              </a:ext>
            </a:extLst>
          </p:cNvPr>
          <p:cNvSpPr txBox="1"/>
          <p:nvPr/>
        </p:nvSpPr>
        <p:spPr>
          <a:xfrm>
            <a:off x="247967" y="204788"/>
            <a:ext cx="3702989" cy="1165127"/>
          </a:xfrm>
          <a:prstGeom prst="rect">
            <a:avLst/>
          </a:prstGeom>
          <a:noFill/>
        </p:spPr>
        <p:txBody>
          <a:bodyPr wrap="square">
            <a:spAutoFit/>
          </a:bodyPr>
          <a:lstStyle/>
          <a:p>
            <a:pPr>
              <a:lnSpc>
                <a:spcPct val="107000"/>
              </a:lnSpc>
              <a:spcAft>
                <a:spcPts val="800"/>
              </a:spcAft>
            </a:pPr>
            <a:r>
              <a:rPr lang="nb-NO"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nb-NO" sz="1800" b="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Sustainability</a:t>
            </a:r>
            <a:endParaRPr lang="nb-NO"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Collaboration of </a:t>
            </a:r>
            <a:r>
              <a:rPr lang="nb-NO" sz="1800" b="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clusters</a:t>
            </a:r>
            <a:endParaRPr lang="nb-NO"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nb-NO" sz="1800" b="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Digitalisation</a:t>
            </a:r>
            <a:endParaRPr lang="nb-NO"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TekstSylinder 20">
            <a:extLst>
              <a:ext uri="{FF2B5EF4-FFF2-40B4-BE49-F238E27FC236}">
                <a16:creationId xmlns:a16="http://schemas.microsoft.com/office/drawing/2014/main" id="{636721D3-7498-944A-02B6-C68C2376FA7F}"/>
              </a:ext>
            </a:extLst>
          </p:cNvPr>
          <p:cNvSpPr txBox="1"/>
          <p:nvPr/>
        </p:nvSpPr>
        <p:spPr>
          <a:xfrm>
            <a:off x="6749096" y="3842367"/>
            <a:ext cx="5244582" cy="1200329"/>
          </a:xfrm>
          <a:prstGeom prst="rect">
            <a:avLst/>
          </a:prstGeom>
          <a:noFill/>
        </p:spPr>
        <p:txBody>
          <a:bodyPr wrap="square">
            <a:spAutoFit/>
          </a:bodyPr>
          <a:lstStyle/>
          <a:p>
            <a:r>
              <a:rPr lang="en-US" dirty="0"/>
              <a:t>All in all, the maritime professionals (both seagoing                                                 and shore-based) need in-depth understanding of the complex systems onboard to be able to serve the needed redundancy of all systems.</a:t>
            </a:r>
            <a:endParaRPr lang="nb-NO" dirty="0"/>
          </a:p>
        </p:txBody>
      </p:sp>
      <p:pic>
        <p:nvPicPr>
          <p:cNvPr id="25" name="Bilde 24">
            <a:hlinkClick r:id="rId5"/>
            <a:extLst>
              <a:ext uri="{FF2B5EF4-FFF2-40B4-BE49-F238E27FC236}">
                <a16:creationId xmlns:a16="http://schemas.microsoft.com/office/drawing/2014/main" id="{201F8387-1F32-28E0-274F-E02572264CA1}"/>
              </a:ext>
            </a:extLst>
          </p:cNvPr>
          <p:cNvPicPr>
            <a:picLocks noChangeAspect="1"/>
          </p:cNvPicPr>
          <p:nvPr/>
        </p:nvPicPr>
        <p:blipFill>
          <a:blip r:embed="rId6"/>
          <a:stretch>
            <a:fillRect/>
          </a:stretch>
        </p:blipFill>
        <p:spPr>
          <a:xfrm>
            <a:off x="6584735" y="5185828"/>
            <a:ext cx="1859469" cy="662125"/>
          </a:xfrm>
          <a:prstGeom prst="rect">
            <a:avLst/>
          </a:prstGeom>
        </p:spPr>
      </p:pic>
      <p:sp>
        <p:nvSpPr>
          <p:cNvPr id="27" name="TekstSylinder 26">
            <a:extLst>
              <a:ext uri="{FF2B5EF4-FFF2-40B4-BE49-F238E27FC236}">
                <a16:creationId xmlns:a16="http://schemas.microsoft.com/office/drawing/2014/main" id="{030B35F1-4643-BB88-0C33-A81CC909EA85}"/>
              </a:ext>
            </a:extLst>
          </p:cNvPr>
          <p:cNvSpPr txBox="1"/>
          <p:nvPr/>
        </p:nvSpPr>
        <p:spPr>
          <a:xfrm>
            <a:off x="6749096" y="5739993"/>
            <a:ext cx="5244582" cy="923330"/>
          </a:xfrm>
          <a:prstGeom prst="rect">
            <a:avLst/>
          </a:prstGeom>
          <a:noFill/>
        </p:spPr>
        <p:txBody>
          <a:bodyPr wrap="square">
            <a:spAutoFit/>
          </a:bodyPr>
          <a:lstStyle/>
          <a:p>
            <a:r>
              <a:rPr lang="en-US" dirty="0"/>
              <a:t>BIMCO/ICS MANPOWER REPORT PREDICTS POTENTIAL SHORTAGE OF ALMOST 150,000 OFFICERS BY 2025</a:t>
            </a:r>
            <a:endParaRPr lang="nb-NO" dirty="0"/>
          </a:p>
        </p:txBody>
      </p:sp>
    </p:spTree>
    <p:extLst>
      <p:ext uri="{BB962C8B-B14F-4D97-AF65-F5344CB8AC3E}">
        <p14:creationId xmlns:p14="http://schemas.microsoft.com/office/powerpoint/2010/main" val="928526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g1a59e93a029_0_0"/>
          <p:cNvSpPr txBox="1">
            <a:spLocks noGrp="1"/>
          </p:cNvSpPr>
          <p:nvPr>
            <p:ph type="ctrTitle"/>
          </p:nvPr>
        </p:nvSpPr>
        <p:spPr>
          <a:xfrm>
            <a:off x="575094" y="691755"/>
            <a:ext cx="11172300" cy="60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2700">
                <a:solidFill>
                  <a:srgbClr val="0F204B"/>
                </a:solidFill>
              </a:rPr>
              <a:t>As shipping decarbonizes, training of seafarers must happen in parallel</a:t>
            </a:r>
            <a:endParaRPr sz="2100"/>
          </a:p>
        </p:txBody>
      </p:sp>
      <p:sp>
        <p:nvSpPr>
          <p:cNvPr id="943" name="Google Shape;943;g1a59e93a029_0_0"/>
          <p:cNvSpPr txBox="1">
            <a:spLocks noGrp="1"/>
          </p:cNvSpPr>
          <p:nvPr>
            <p:ph type="subTitle" idx="1"/>
          </p:nvPr>
        </p:nvSpPr>
        <p:spPr>
          <a:xfrm>
            <a:off x="575094" y="1379796"/>
            <a:ext cx="11172300" cy="47925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endParaRPr dirty="0"/>
          </a:p>
        </p:txBody>
      </p:sp>
      <p:pic>
        <p:nvPicPr>
          <p:cNvPr id="3" name="Bilde 2">
            <a:extLst>
              <a:ext uri="{FF2B5EF4-FFF2-40B4-BE49-F238E27FC236}">
                <a16:creationId xmlns:a16="http://schemas.microsoft.com/office/drawing/2014/main" id="{7F3C67B9-D452-4B3E-A69A-643A7600B695}"/>
              </a:ext>
            </a:extLst>
          </p:cNvPr>
          <p:cNvPicPr>
            <a:picLocks noChangeAspect="1"/>
          </p:cNvPicPr>
          <p:nvPr/>
        </p:nvPicPr>
        <p:blipFill>
          <a:blip r:embed="rId3"/>
          <a:stretch>
            <a:fillRect/>
          </a:stretch>
        </p:blipFill>
        <p:spPr>
          <a:xfrm>
            <a:off x="3860698" y="6066346"/>
            <a:ext cx="7886700" cy="791654"/>
          </a:xfrm>
          <a:prstGeom prst="rect">
            <a:avLst/>
          </a:prstGeom>
        </p:spPr>
      </p:pic>
      <p:pic>
        <p:nvPicPr>
          <p:cNvPr id="7" name="Google Shape;893;p1">
            <a:hlinkClick r:id="rId4"/>
            <a:extLst>
              <a:ext uri="{FF2B5EF4-FFF2-40B4-BE49-F238E27FC236}">
                <a16:creationId xmlns:a16="http://schemas.microsoft.com/office/drawing/2014/main" id="{E5B21795-8B24-4E37-AEE3-26CF43D97C67}"/>
              </a:ext>
            </a:extLst>
          </p:cNvPr>
          <p:cNvPicPr preferRelativeResize="0"/>
          <p:nvPr/>
        </p:nvPicPr>
        <p:blipFill>
          <a:blip r:embed="rId5">
            <a:alphaModFix/>
          </a:blip>
          <a:stretch>
            <a:fillRect/>
          </a:stretch>
        </p:blipFill>
        <p:spPr>
          <a:xfrm>
            <a:off x="1373221" y="6066346"/>
            <a:ext cx="1739653" cy="791654"/>
          </a:xfrm>
          <a:prstGeom prst="rect">
            <a:avLst/>
          </a:prstGeom>
          <a:noFill/>
          <a:ln>
            <a:noFill/>
          </a:ln>
        </p:spPr>
      </p:pic>
      <p:pic>
        <p:nvPicPr>
          <p:cNvPr id="8" name="Grafikk 7" descr="Dobbeltrykk-bevegelse kontur">
            <a:extLst>
              <a:ext uri="{FF2B5EF4-FFF2-40B4-BE49-F238E27FC236}">
                <a16:creationId xmlns:a16="http://schemas.microsoft.com/office/drawing/2014/main" id="{F24DB516-B0E7-4024-B7CD-3C58195DFE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937789">
            <a:off x="2894426" y="6324773"/>
            <a:ext cx="436894" cy="457917"/>
          </a:xfrm>
          <a:prstGeom prst="rect">
            <a:avLst/>
          </a:prstGeom>
        </p:spPr>
      </p:pic>
      <p:sp>
        <p:nvSpPr>
          <p:cNvPr id="2" name="TekstSylinder 1">
            <a:extLst>
              <a:ext uri="{FF2B5EF4-FFF2-40B4-BE49-F238E27FC236}">
                <a16:creationId xmlns:a16="http://schemas.microsoft.com/office/drawing/2014/main" id="{54F8588F-F69D-F39C-C730-5DD2D628C9FD}"/>
              </a:ext>
            </a:extLst>
          </p:cNvPr>
          <p:cNvSpPr txBox="1"/>
          <p:nvPr/>
        </p:nvSpPr>
        <p:spPr>
          <a:xfrm>
            <a:off x="575094" y="277091"/>
            <a:ext cx="498519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competence needed to reach the Goal</a:t>
            </a:r>
            <a:endParaRPr lang="nb-NO" b="1" dirty="0">
              <a:latin typeface="Arial" panose="020B0604020202020204" pitchFamily="34" charset="0"/>
              <a:cs typeface="Arial" panose="020B0604020202020204" pitchFamily="34" charset="0"/>
            </a:endParaRPr>
          </a:p>
        </p:txBody>
      </p:sp>
      <p:pic>
        <p:nvPicPr>
          <p:cNvPr id="4" name="Plassholder for innhold 4">
            <a:extLst>
              <a:ext uri="{FF2B5EF4-FFF2-40B4-BE49-F238E27FC236}">
                <a16:creationId xmlns:a16="http://schemas.microsoft.com/office/drawing/2014/main" id="{610D0023-FDDA-6803-545A-83F9385B9147}"/>
              </a:ext>
            </a:extLst>
          </p:cNvPr>
          <p:cNvPicPr>
            <a:picLocks noGrp="1" noChangeAspect="1"/>
          </p:cNvPicPr>
          <p:nvPr>
            <p:ph idx="1"/>
          </p:nvPr>
        </p:nvPicPr>
        <p:blipFill>
          <a:blip r:embed="rId8"/>
          <a:stretch>
            <a:fillRect/>
          </a:stretch>
        </p:blipFill>
        <p:spPr>
          <a:xfrm>
            <a:off x="444606" y="1181100"/>
            <a:ext cx="10870025" cy="4550034"/>
          </a:xfrm>
        </p:spPr>
      </p:pic>
      <p:pic>
        <p:nvPicPr>
          <p:cNvPr id="6" name="Bilde 5">
            <a:hlinkClick r:id="rId9"/>
            <a:extLst>
              <a:ext uri="{FF2B5EF4-FFF2-40B4-BE49-F238E27FC236}">
                <a16:creationId xmlns:a16="http://schemas.microsoft.com/office/drawing/2014/main" id="{9D943C6F-1462-3185-31BE-CBF254842464}"/>
              </a:ext>
            </a:extLst>
          </p:cNvPr>
          <p:cNvPicPr>
            <a:picLocks noChangeAspect="1"/>
          </p:cNvPicPr>
          <p:nvPr/>
        </p:nvPicPr>
        <p:blipFill>
          <a:blip r:embed="rId10"/>
          <a:stretch>
            <a:fillRect/>
          </a:stretch>
        </p:blipFill>
        <p:spPr>
          <a:xfrm>
            <a:off x="7397023" y="5494415"/>
            <a:ext cx="1927952" cy="6962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3447A585-9803-4872-AC90-F8CFD358ECF6}"/>
              </a:ext>
            </a:extLst>
          </p:cNvPr>
          <p:cNvPicPr>
            <a:picLocks noChangeAspect="1"/>
          </p:cNvPicPr>
          <p:nvPr/>
        </p:nvPicPr>
        <p:blipFill>
          <a:blip r:embed="rId2"/>
          <a:stretch>
            <a:fillRect/>
          </a:stretch>
        </p:blipFill>
        <p:spPr>
          <a:xfrm>
            <a:off x="9644378" y="2681627"/>
            <a:ext cx="2006270" cy="1125195"/>
          </a:xfrm>
          <a:prstGeom prst="rect">
            <a:avLst/>
          </a:prstGeom>
        </p:spPr>
      </p:pic>
      <p:sp>
        <p:nvSpPr>
          <p:cNvPr id="2" name="Tittel 1">
            <a:extLst>
              <a:ext uri="{FF2B5EF4-FFF2-40B4-BE49-F238E27FC236}">
                <a16:creationId xmlns:a16="http://schemas.microsoft.com/office/drawing/2014/main" id="{01048A3F-99D4-4E77-896F-85CFBDEC389F}"/>
              </a:ext>
            </a:extLst>
          </p:cNvPr>
          <p:cNvSpPr>
            <a:spLocks noGrp="1"/>
          </p:cNvSpPr>
          <p:nvPr>
            <p:ph type="title"/>
          </p:nvPr>
        </p:nvSpPr>
        <p:spPr>
          <a:xfrm>
            <a:off x="190892" y="238848"/>
            <a:ext cx="10515600" cy="821124"/>
          </a:xfrm>
        </p:spPr>
        <p:txBody>
          <a:bodyPr>
            <a:normAutofit/>
          </a:bodyPr>
          <a:lstStyle/>
          <a:p>
            <a:r>
              <a:rPr lang="en-US" sz="3200" b="1" dirty="0">
                <a:latin typeface="Arial" panose="020B0604020202020204" pitchFamily="34" charset="0"/>
                <a:cs typeface="Arial" panose="020B0604020202020204" pitchFamily="34" charset="0"/>
              </a:rPr>
              <a:t>Environment and issues affecting seafarer safety</a:t>
            </a:r>
            <a:endParaRPr lang="nb-NO" sz="3200" b="1" dirty="0">
              <a:latin typeface="Arial" panose="020B0604020202020204" pitchFamily="34" charset="0"/>
              <a:cs typeface="Arial" panose="020B0604020202020204" pitchFamily="34" charset="0"/>
            </a:endParaRPr>
          </a:p>
        </p:txBody>
      </p:sp>
      <p:sp>
        <p:nvSpPr>
          <p:cNvPr id="3" name="Plassholder for innhold 2">
            <a:extLst>
              <a:ext uri="{FF2B5EF4-FFF2-40B4-BE49-F238E27FC236}">
                <a16:creationId xmlns:a16="http://schemas.microsoft.com/office/drawing/2014/main" id="{4D6AAACB-FC0E-48B1-8FE7-8C049BD459A4}"/>
              </a:ext>
            </a:extLst>
          </p:cNvPr>
          <p:cNvSpPr>
            <a:spLocks noGrp="1"/>
          </p:cNvSpPr>
          <p:nvPr>
            <p:ph idx="1"/>
          </p:nvPr>
        </p:nvSpPr>
        <p:spPr>
          <a:xfrm>
            <a:off x="171372" y="1059972"/>
            <a:ext cx="11080423" cy="5375685"/>
          </a:xfrm>
        </p:spPr>
        <p:txBody>
          <a:bodyPr>
            <a:normAutofit/>
          </a:bodyPr>
          <a:lstStyle/>
          <a:p>
            <a:pPr marL="0" indent="0">
              <a:buNone/>
            </a:pPr>
            <a:r>
              <a:rPr lang="en-US" sz="2400" i="1" dirty="0">
                <a:solidFill>
                  <a:srgbClr val="FF0000"/>
                </a:solidFill>
                <a:latin typeface="Arial" panose="020B0604020202020204" pitchFamily="34" charset="0"/>
                <a:cs typeface="Arial" panose="020B0604020202020204" pitchFamily="34" charset="0"/>
              </a:rPr>
              <a:t>No innovative news - it’s only the hull &amp; propellers design changed, to complying with marine environment, ships operation, maintenance, and navigation</a:t>
            </a:r>
            <a:endParaRPr lang="nb-NO" sz="2400" i="1" dirty="0">
              <a:solidFill>
                <a:srgbClr val="FF0000"/>
              </a:solidFill>
              <a:latin typeface="Arial" panose="020B0604020202020204" pitchFamily="34" charset="0"/>
              <a:cs typeface="Arial" panose="020B0604020202020204" pitchFamily="34" charset="0"/>
            </a:endParaRPr>
          </a:p>
        </p:txBody>
      </p:sp>
      <p:pic>
        <p:nvPicPr>
          <p:cNvPr id="4" name="Bilde 3">
            <a:extLst>
              <a:ext uri="{FF2B5EF4-FFF2-40B4-BE49-F238E27FC236}">
                <a16:creationId xmlns:a16="http://schemas.microsoft.com/office/drawing/2014/main" id="{AF112E4D-CAEF-47B7-A79B-AC21CCE4BFA7}"/>
              </a:ext>
            </a:extLst>
          </p:cNvPr>
          <p:cNvPicPr>
            <a:picLocks noChangeAspect="1"/>
          </p:cNvPicPr>
          <p:nvPr/>
        </p:nvPicPr>
        <p:blipFill>
          <a:blip r:embed="rId3"/>
          <a:stretch>
            <a:fillRect/>
          </a:stretch>
        </p:blipFill>
        <p:spPr>
          <a:xfrm>
            <a:off x="10014357" y="1374994"/>
            <a:ext cx="1636291" cy="1393235"/>
          </a:xfrm>
          <a:prstGeom prst="rect">
            <a:avLst/>
          </a:prstGeom>
          <a:ln>
            <a:noFill/>
          </a:ln>
          <a:effectLst>
            <a:softEdge rad="112500"/>
          </a:effectLst>
        </p:spPr>
      </p:pic>
      <p:pic>
        <p:nvPicPr>
          <p:cNvPr id="5" name="Bilde 4">
            <a:extLst>
              <a:ext uri="{FF2B5EF4-FFF2-40B4-BE49-F238E27FC236}">
                <a16:creationId xmlns:a16="http://schemas.microsoft.com/office/drawing/2014/main" id="{C7A1CFB7-5921-41F9-AA7C-B4A2148F36F4}"/>
              </a:ext>
            </a:extLst>
          </p:cNvPr>
          <p:cNvPicPr>
            <a:picLocks noChangeAspect="1"/>
          </p:cNvPicPr>
          <p:nvPr/>
        </p:nvPicPr>
        <p:blipFill>
          <a:blip r:embed="rId4"/>
          <a:stretch>
            <a:fillRect/>
          </a:stretch>
        </p:blipFill>
        <p:spPr>
          <a:xfrm>
            <a:off x="10032626" y="3919872"/>
            <a:ext cx="1347733" cy="1594093"/>
          </a:xfrm>
          <a:prstGeom prst="rect">
            <a:avLst/>
          </a:prstGeom>
          <a:ln>
            <a:noFill/>
          </a:ln>
          <a:effectLst>
            <a:softEdge rad="112500"/>
          </a:effectLst>
        </p:spPr>
      </p:pic>
      <p:sp>
        <p:nvSpPr>
          <p:cNvPr id="7" name="TekstSylinder 6">
            <a:extLst>
              <a:ext uri="{FF2B5EF4-FFF2-40B4-BE49-F238E27FC236}">
                <a16:creationId xmlns:a16="http://schemas.microsoft.com/office/drawing/2014/main" id="{7B1C0A49-F8A7-40CE-862E-FA4553A82407}"/>
              </a:ext>
            </a:extLst>
          </p:cNvPr>
          <p:cNvSpPr txBox="1"/>
          <p:nvPr/>
        </p:nvSpPr>
        <p:spPr>
          <a:xfrm>
            <a:off x="171372" y="1775758"/>
            <a:ext cx="9333136" cy="4924425"/>
          </a:xfrm>
          <a:prstGeom prst="rect">
            <a:avLst/>
          </a:prstGeom>
          <a:noFill/>
        </p:spPr>
        <p:txBody>
          <a:bodyPr wrap="square">
            <a:spAutoFit/>
          </a:bodyPr>
          <a:lstStyle/>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New types of energy sources for ships' propulsion, maneuvering and operation with innovative engine technologies to improve the protection of the marine environment have led to New Environmental Regulations, while Human Element SAFETY aspects have been overlooked.</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The regulatory regime must fully take into consideration the safety aspects for maritime workers and its practical viability for shipboard working and living ecosystems.</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Engineer officers and crew will face the greatest safety challenges with energy sources for propulsion such as high temperature, high pressure, high voltage, toxicity and corrosivity. Furthermore, </a:t>
            </a:r>
            <a:r>
              <a:rPr lang="en-US" sz="1600" b="1" dirty="0" err="1">
                <a:latin typeface="Arial" panose="020B0604020202020204" pitchFamily="34" charset="0"/>
                <a:cs typeface="Arial" panose="020B0604020202020204" pitchFamily="34" charset="0"/>
              </a:rPr>
              <a:t>manoeuvring</a:t>
            </a:r>
            <a:r>
              <a:rPr lang="en-US" sz="1600" b="1" dirty="0">
                <a:latin typeface="Arial" panose="020B0604020202020204" pitchFamily="34" charset="0"/>
                <a:cs typeface="Arial" panose="020B0604020202020204" pitchFamily="34" charset="0"/>
              </a:rPr>
              <a:t>, maintenance, explosion hazards and firefighting are also challenges in terms of safety and competence.</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Energy source storage, fuel efficiency, bunkering, charging, construction, evacuation design, firefighting, and Search and Rescue (SAR) must also be considered to close the safety and competence gaps.</a:t>
            </a:r>
          </a:p>
          <a:p>
            <a:pPr marL="0" indent="0">
              <a:buNone/>
            </a:pPr>
            <a:endParaRPr lang="en-US" sz="1400" b="1" dirty="0">
              <a:latin typeface="Arial" panose="020B0604020202020204" pitchFamily="34" charset="0"/>
              <a:cs typeface="Arial" panose="020B0604020202020204" pitchFamily="34" charset="0"/>
            </a:endParaRPr>
          </a:p>
          <a:p>
            <a:pPr marL="0" indent="0">
              <a:buNone/>
            </a:pPr>
            <a:endParaRPr lang="en-US" sz="1400" b="1"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hlinkClick r:id="rId5"/>
              </a:rPr>
              <a:t>			                                                Safety dynamics of ship’s energy sources</a:t>
            </a:r>
            <a:r>
              <a:rPr lang="en-US" sz="1400" b="1" dirty="0">
                <a:latin typeface="Arial" panose="020B0604020202020204" pitchFamily="34" charset="0"/>
                <a:cs typeface="Arial" panose="020B0604020202020204" pitchFamily="34" charset="0"/>
              </a:rPr>
              <a:t>   </a:t>
            </a:r>
          </a:p>
        </p:txBody>
      </p:sp>
      <p:pic>
        <p:nvPicPr>
          <p:cNvPr id="8" name="Bilde 7">
            <a:extLst>
              <a:ext uri="{FF2B5EF4-FFF2-40B4-BE49-F238E27FC236}">
                <a16:creationId xmlns:a16="http://schemas.microsoft.com/office/drawing/2014/main" id="{AAA6500D-085C-4BFC-B1B8-70EC89539508}"/>
              </a:ext>
            </a:extLst>
          </p:cNvPr>
          <p:cNvPicPr>
            <a:picLocks noChangeAspect="1"/>
          </p:cNvPicPr>
          <p:nvPr/>
        </p:nvPicPr>
        <p:blipFill>
          <a:blip r:embed="rId6"/>
          <a:stretch>
            <a:fillRect/>
          </a:stretch>
        </p:blipFill>
        <p:spPr>
          <a:xfrm>
            <a:off x="9886253" y="5461960"/>
            <a:ext cx="1829770" cy="1236633"/>
          </a:xfrm>
          <a:prstGeom prst="rect">
            <a:avLst/>
          </a:prstGeom>
          <a:ln>
            <a:noFill/>
          </a:ln>
          <a:effectLst>
            <a:softEdge rad="112500"/>
          </a:effectLst>
        </p:spPr>
      </p:pic>
    </p:spTree>
    <p:extLst>
      <p:ext uri="{BB962C8B-B14F-4D97-AF65-F5344CB8AC3E}">
        <p14:creationId xmlns:p14="http://schemas.microsoft.com/office/powerpoint/2010/main" val="2563116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037107-3580-4403-B865-D780E157E484}"/>
              </a:ext>
            </a:extLst>
          </p:cNvPr>
          <p:cNvSpPr>
            <a:spLocks noGrp="1"/>
          </p:cNvSpPr>
          <p:nvPr>
            <p:ph type="title"/>
          </p:nvPr>
        </p:nvSpPr>
        <p:spPr>
          <a:xfrm>
            <a:off x="267687" y="148455"/>
            <a:ext cx="8284363" cy="634082"/>
          </a:xfrm>
        </p:spPr>
        <p:txBody>
          <a:bodyPr>
            <a:normAutofit/>
          </a:bodyPr>
          <a:lstStyle/>
          <a:p>
            <a:pPr>
              <a:defRPr/>
            </a:pPr>
            <a:r>
              <a:rPr lang="en-GB" sz="1800" b="1" dirty="0">
                <a:effectLst/>
                <a:latin typeface="Arial" panose="020B0604020202020204" pitchFamily="34" charset="0"/>
                <a:ea typeface="Calibri" panose="020F0502020204030204" pitchFamily="34" charset="0"/>
                <a:cs typeface="Times New Roman" panose="02020603050405020304" pitchFamily="18" charset="0"/>
              </a:rPr>
              <a:t>The context between regulations, political decisions and the work force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sz="1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endParaRPr>
          </a:p>
        </p:txBody>
      </p:sp>
      <p:pic>
        <p:nvPicPr>
          <p:cNvPr id="11" name="Bilde 10">
            <a:extLst>
              <a:ext uri="{FF2B5EF4-FFF2-40B4-BE49-F238E27FC236}">
                <a16:creationId xmlns:a16="http://schemas.microsoft.com/office/drawing/2014/main" id="{15E2CBB0-9984-40B2-B60D-8A3F708AF102}"/>
              </a:ext>
            </a:extLst>
          </p:cNvPr>
          <p:cNvPicPr>
            <a:picLocks noChangeAspect="1"/>
          </p:cNvPicPr>
          <p:nvPr/>
        </p:nvPicPr>
        <p:blipFill>
          <a:blip r:embed="rId2"/>
          <a:stretch>
            <a:fillRect/>
          </a:stretch>
        </p:blipFill>
        <p:spPr>
          <a:xfrm>
            <a:off x="8560372" y="963526"/>
            <a:ext cx="2917150" cy="2546293"/>
          </a:xfrm>
          <a:prstGeom prst="rect">
            <a:avLst/>
          </a:prstGeom>
        </p:spPr>
      </p:pic>
      <p:sp>
        <p:nvSpPr>
          <p:cNvPr id="13" name="TekstSylinder 12">
            <a:extLst>
              <a:ext uri="{FF2B5EF4-FFF2-40B4-BE49-F238E27FC236}">
                <a16:creationId xmlns:a16="http://schemas.microsoft.com/office/drawing/2014/main" id="{E08A70DB-964C-4EAE-A959-5E24898AE31E}"/>
              </a:ext>
            </a:extLst>
          </p:cNvPr>
          <p:cNvSpPr txBox="1"/>
          <p:nvPr/>
        </p:nvSpPr>
        <p:spPr>
          <a:xfrm>
            <a:off x="8352762" y="4323092"/>
            <a:ext cx="3678147" cy="738664"/>
          </a:xfrm>
          <a:prstGeom prst="rect">
            <a:avLst/>
          </a:prstGeom>
          <a:noFill/>
        </p:spPr>
        <p:txBody>
          <a:bodyPr wrap="square">
            <a:spAutoFit/>
          </a:bodyPr>
          <a:lstStyle/>
          <a:p>
            <a:r>
              <a:rPr lang="en-US" sz="1400" b="1" i="1" dirty="0">
                <a:latin typeface="Arial" panose="020B0604020202020204" pitchFamily="34" charset="0"/>
                <a:cs typeface="Arial" panose="020B0604020202020204" pitchFamily="34" charset="0"/>
              </a:rPr>
              <a:t>Ensure inclusive and equitable quality education and promote lifelong learning opportunities for </a:t>
            </a:r>
            <a:r>
              <a:rPr lang="en-US" sz="1400" b="1" i="1" u="sng" dirty="0">
                <a:latin typeface="Arial" panose="020B0604020202020204" pitchFamily="34" charset="0"/>
                <a:cs typeface="Arial" panose="020B0604020202020204" pitchFamily="34" charset="0"/>
              </a:rPr>
              <a:t>all</a:t>
            </a:r>
            <a:endParaRPr lang="nb-NO" sz="1400" b="1" i="1" u="sng" dirty="0">
              <a:latin typeface="Arial" panose="020B0604020202020204" pitchFamily="34" charset="0"/>
              <a:cs typeface="Arial" panose="020B0604020202020204" pitchFamily="34" charset="0"/>
            </a:endParaRPr>
          </a:p>
        </p:txBody>
      </p:sp>
      <p:pic>
        <p:nvPicPr>
          <p:cNvPr id="14" name="Bilde 13">
            <a:extLst>
              <a:ext uri="{FF2B5EF4-FFF2-40B4-BE49-F238E27FC236}">
                <a16:creationId xmlns:a16="http://schemas.microsoft.com/office/drawing/2014/main" id="{8158641F-4F8D-4E9C-88BE-397755FA2F3F}"/>
              </a:ext>
            </a:extLst>
          </p:cNvPr>
          <p:cNvPicPr>
            <a:picLocks noChangeAspect="1"/>
          </p:cNvPicPr>
          <p:nvPr/>
        </p:nvPicPr>
        <p:blipFill>
          <a:blip r:embed="rId3"/>
          <a:stretch>
            <a:fillRect/>
          </a:stretch>
        </p:blipFill>
        <p:spPr>
          <a:xfrm>
            <a:off x="8652477" y="3275854"/>
            <a:ext cx="991927" cy="1001241"/>
          </a:xfrm>
          <a:prstGeom prst="rect">
            <a:avLst/>
          </a:prstGeom>
        </p:spPr>
      </p:pic>
      <p:sp>
        <p:nvSpPr>
          <p:cNvPr id="16" name="TekstSylinder 15">
            <a:extLst>
              <a:ext uri="{FF2B5EF4-FFF2-40B4-BE49-F238E27FC236}">
                <a16:creationId xmlns:a16="http://schemas.microsoft.com/office/drawing/2014/main" id="{4CB77BDA-BE6B-40EA-9139-6EE64601F066}"/>
              </a:ext>
            </a:extLst>
          </p:cNvPr>
          <p:cNvSpPr txBox="1"/>
          <p:nvPr/>
        </p:nvSpPr>
        <p:spPr>
          <a:xfrm>
            <a:off x="8384771" y="4959500"/>
            <a:ext cx="3678147" cy="738664"/>
          </a:xfrm>
          <a:prstGeom prst="rect">
            <a:avLst/>
          </a:prstGeom>
          <a:noFill/>
        </p:spPr>
        <p:txBody>
          <a:bodyPr wrap="square">
            <a:spAutoFit/>
          </a:bodyPr>
          <a:lstStyle/>
          <a:p>
            <a:r>
              <a:rPr lang="en-US" sz="1400" b="1" i="1" dirty="0">
                <a:latin typeface="Arial" panose="020B0604020202020204" pitchFamily="34" charset="0"/>
                <a:cs typeface="Arial" panose="020B0604020202020204" pitchFamily="34" charset="0"/>
              </a:rPr>
              <a:t>Strengthen the means of implementation and revitalize the Global Partnership for Sustainable Development</a:t>
            </a:r>
            <a:endParaRPr lang="nb-NO" sz="1400" b="1" i="1" dirty="0">
              <a:latin typeface="Arial" panose="020B0604020202020204" pitchFamily="34" charset="0"/>
              <a:cs typeface="Arial" panose="020B0604020202020204" pitchFamily="34" charset="0"/>
            </a:endParaRPr>
          </a:p>
        </p:txBody>
      </p:sp>
      <p:pic>
        <p:nvPicPr>
          <p:cNvPr id="18" name="Bilde 17">
            <a:extLst>
              <a:ext uri="{FF2B5EF4-FFF2-40B4-BE49-F238E27FC236}">
                <a16:creationId xmlns:a16="http://schemas.microsoft.com/office/drawing/2014/main" id="{076E8BFF-552C-4916-BF46-48309A0F63F5}"/>
              </a:ext>
            </a:extLst>
          </p:cNvPr>
          <p:cNvPicPr>
            <a:picLocks noChangeAspect="1"/>
          </p:cNvPicPr>
          <p:nvPr/>
        </p:nvPicPr>
        <p:blipFill>
          <a:blip r:embed="rId4"/>
          <a:stretch>
            <a:fillRect/>
          </a:stretch>
        </p:blipFill>
        <p:spPr>
          <a:xfrm>
            <a:off x="10430704" y="3275854"/>
            <a:ext cx="1015682" cy="1001241"/>
          </a:xfrm>
          <a:prstGeom prst="rect">
            <a:avLst/>
          </a:prstGeom>
        </p:spPr>
      </p:pic>
      <p:pic>
        <p:nvPicPr>
          <p:cNvPr id="19" name="Grafikk 18">
            <a:extLst>
              <a:ext uri="{FF2B5EF4-FFF2-40B4-BE49-F238E27FC236}">
                <a16:creationId xmlns:a16="http://schemas.microsoft.com/office/drawing/2014/main" id="{F3659F0E-8FFB-4A72-A7C2-F74BE8BFCA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071" y="5193311"/>
            <a:ext cx="10076155" cy="1843233"/>
          </a:xfrm>
          <a:prstGeom prst="rect">
            <a:avLst/>
          </a:prstGeom>
        </p:spPr>
      </p:pic>
      <p:sp>
        <p:nvSpPr>
          <p:cNvPr id="20" name="TekstSylinder 19">
            <a:extLst>
              <a:ext uri="{FF2B5EF4-FFF2-40B4-BE49-F238E27FC236}">
                <a16:creationId xmlns:a16="http://schemas.microsoft.com/office/drawing/2014/main" id="{CA3938BA-3306-4EC6-8073-E06C4F976979}"/>
              </a:ext>
            </a:extLst>
          </p:cNvPr>
          <p:cNvSpPr txBox="1"/>
          <p:nvPr/>
        </p:nvSpPr>
        <p:spPr>
          <a:xfrm>
            <a:off x="3136490" y="5822147"/>
            <a:ext cx="3185652" cy="523220"/>
          </a:xfrm>
          <a:prstGeom prst="rect">
            <a:avLst/>
          </a:prstGeom>
          <a:noFill/>
        </p:spPr>
        <p:txBody>
          <a:bodyPr wrap="square" rtlCol="0">
            <a:spAutoFit/>
          </a:bodyPr>
          <a:lstStyle/>
          <a:p>
            <a:r>
              <a:rPr lang="nb-NO" sz="2800" b="1" dirty="0"/>
              <a:t>       </a:t>
            </a:r>
            <a:r>
              <a:rPr lang="nb-NO" sz="2800" b="1" dirty="0">
                <a:solidFill>
                  <a:schemeClr val="accent5">
                    <a:lumMod val="75000"/>
                  </a:schemeClr>
                </a:solidFill>
              </a:rPr>
              <a:t>UNCLOS </a:t>
            </a:r>
          </a:p>
        </p:txBody>
      </p:sp>
      <p:pic>
        <p:nvPicPr>
          <p:cNvPr id="22" name="Grafikk 21" descr="Frakt kontur">
            <a:extLst>
              <a:ext uri="{FF2B5EF4-FFF2-40B4-BE49-F238E27FC236}">
                <a16:creationId xmlns:a16="http://schemas.microsoft.com/office/drawing/2014/main" id="{FBED1605-8FDF-488B-A6C7-0F4E8970F7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9953" y="1936896"/>
            <a:ext cx="7403691" cy="4986375"/>
          </a:xfrm>
          <a:prstGeom prst="rect">
            <a:avLst/>
          </a:prstGeom>
        </p:spPr>
      </p:pic>
      <p:sp>
        <p:nvSpPr>
          <p:cNvPr id="23" name="Tankeboble: sky 22">
            <a:extLst>
              <a:ext uri="{FF2B5EF4-FFF2-40B4-BE49-F238E27FC236}">
                <a16:creationId xmlns:a16="http://schemas.microsoft.com/office/drawing/2014/main" id="{2A10289F-B3D1-4C11-8B3B-522B0CE80A59}"/>
              </a:ext>
            </a:extLst>
          </p:cNvPr>
          <p:cNvSpPr/>
          <p:nvPr/>
        </p:nvSpPr>
        <p:spPr>
          <a:xfrm rot="18359868">
            <a:off x="447459" y="1108925"/>
            <a:ext cx="1097326" cy="177930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b-NO" dirty="0"/>
          </a:p>
        </p:txBody>
      </p:sp>
      <p:sp>
        <p:nvSpPr>
          <p:cNvPr id="24" name="TekstSylinder 23">
            <a:extLst>
              <a:ext uri="{FF2B5EF4-FFF2-40B4-BE49-F238E27FC236}">
                <a16:creationId xmlns:a16="http://schemas.microsoft.com/office/drawing/2014/main" id="{B086A597-ABB2-4813-BB52-F4F75A99E09D}"/>
              </a:ext>
            </a:extLst>
          </p:cNvPr>
          <p:cNvSpPr txBox="1"/>
          <p:nvPr/>
        </p:nvSpPr>
        <p:spPr>
          <a:xfrm>
            <a:off x="1737948" y="4937047"/>
            <a:ext cx="1417262" cy="523220"/>
          </a:xfrm>
          <a:prstGeom prst="rect">
            <a:avLst/>
          </a:prstGeom>
          <a:noFill/>
        </p:spPr>
        <p:txBody>
          <a:bodyPr wrap="square" rtlCol="0">
            <a:spAutoFit/>
          </a:bodyPr>
          <a:lstStyle/>
          <a:p>
            <a:r>
              <a:rPr lang="nb-NO" sz="2800" b="1" i="1" dirty="0">
                <a:solidFill>
                  <a:srgbClr val="ED7D31"/>
                </a:solidFill>
                <a:latin typeface="Arial" panose="020B0604020202020204" pitchFamily="34" charset="0"/>
                <a:cs typeface="Arial" panose="020B0604020202020204" pitchFamily="34" charset="0"/>
              </a:rPr>
              <a:t>SOLAS</a:t>
            </a:r>
            <a:r>
              <a:rPr lang="nb-NO" sz="2800" b="1" dirty="0">
                <a:solidFill>
                  <a:schemeClr val="accent2">
                    <a:lumMod val="75000"/>
                  </a:schemeClr>
                </a:solidFill>
                <a:latin typeface="Arial" panose="020B0604020202020204" pitchFamily="34" charset="0"/>
                <a:cs typeface="Arial" panose="020B0604020202020204" pitchFamily="34" charset="0"/>
              </a:rPr>
              <a:t> </a:t>
            </a:r>
          </a:p>
        </p:txBody>
      </p:sp>
      <p:sp>
        <p:nvSpPr>
          <p:cNvPr id="25" name="TekstSylinder 24">
            <a:extLst>
              <a:ext uri="{FF2B5EF4-FFF2-40B4-BE49-F238E27FC236}">
                <a16:creationId xmlns:a16="http://schemas.microsoft.com/office/drawing/2014/main" id="{D4150FC4-B8B3-42DB-99F8-8C6FE12CA2A7}"/>
              </a:ext>
            </a:extLst>
          </p:cNvPr>
          <p:cNvSpPr txBox="1"/>
          <p:nvPr/>
        </p:nvSpPr>
        <p:spPr>
          <a:xfrm>
            <a:off x="2949189" y="5193311"/>
            <a:ext cx="1751233" cy="523220"/>
          </a:xfrm>
          <a:prstGeom prst="rect">
            <a:avLst/>
          </a:prstGeom>
          <a:noFill/>
        </p:spPr>
        <p:txBody>
          <a:bodyPr wrap="square" rtlCol="0">
            <a:spAutoFit/>
          </a:bodyPr>
          <a:lstStyle/>
          <a:p>
            <a:r>
              <a:rPr lang="nb-NO" sz="2800" b="1" i="1" dirty="0">
                <a:solidFill>
                  <a:srgbClr val="ED7D31"/>
                </a:solidFill>
                <a:latin typeface="Arial" panose="020B0604020202020204" pitchFamily="34" charset="0"/>
                <a:cs typeface="Arial" panose="020B0604020202020204" pitchFamily="34" charset="0"/>
              </a:rPr>
              <a:t>MARPOL</a:t>
            </a:r>
          </a:p>
        </p:txBody>
      </p:sp>
      <p:sp>
        <p:nvSpPr>
          <p:cNvPr id="27" name="TekstSylinder 26">
            <a:extLst>
              <a:ext uri="{FF2B5EF4-FFF2-40B4-BE49-F238E27FC236}">
                <a16:creationId xmlns:a16="http://schemas.microsoft.com/office/drawing/2014/main" id="{013C7A66-F299-4BAB-B082-7581FBCB456B}"/>
              </a:ext>
            </a:extLst>
          </p:cNvPr>
          <p:cNvSpPr txBox="1"/>
          <p:nvPr/>
        </p:nvSpPr>
        <p:spPr>
          <a:xfrm>
            <a:off x="4443780" y="4892848"/>
            <a:ext cx="1268362" cy="523220"/>
          </a:xfrm>
          <a:prstGeom prst="rect">
            <a:avLst/>
          </a:prstGeom>
          <a:noFill/>
        </p:spPr>
        <p:txBody>
          <a:bodyPr wrap="square" rtlCol="0">
            <a:spAutoFit/>
          </a:bodyPr>
          <a:lstStyle/>
          <a:p>
            <a:r>
              <a:rPr lang="nb-NO" sz="2800" b="1" i="1" dirty="0">
                <a:solidFill>
                  <a:srgbClr val="ED7D31"/>
                </a:solidFill>
                <a:latin typeface="Arial" panose="020B0604020202020204" pitchFamily="34" charset="0"/>
                <a:cs typeface="Arial" panose="020B0604020202020204" pitchFamily="34" charset="0"/>
              </a:rPr>
              <a:t>STCW</a:t>
            </a:r>
            <a:r>
              <a:rPr lang="nb-NO" sz="2800" i="1" dirty="0">
                <a:solidFill>
                  <a:srgbClr val="ED7D31"/>
                </a:solidFill>
              </a:rPr>
              <a:t> </a:t>
            </a:r>
          </a:p>
        </p:txBody>
      </p:sp>
      <p:sp>
        <p:nvSpPr>
          <p:cNvPr id="28" name="TekstSylinder 27">
            <a:extLst>
              <a:ext uri="{FF2B5EF4-FFF2-40B4-BE49-F238E27FC236}">
                <a16:creationId xmlns:a16="http://schemas.microsoft.com/office/drawing/2014/main" id="{DC835FE9-B4E7-436D-B039-D5721F2EE007}"/>
              </a:ext>
            </a:extLst>
          </p:cNvPr>
          <p:cNvSpPr txBox="1"/>
          <p:nvPr/>
        </p:nvSpPr>
        <p:spPr>
          <a:xfrm>
            <a:off x="5556720" y="5200949"/>
            <a:ext cx="983226" cy="523220"/>
          </a:xfrm>
          <a:prstGeom prst="rect">
            <a:avLst/>
          </a:prstGeom>
          <a:noFill/>
        </p:spPr>
        <p:txBody>
          <a:bodyPr wrap="square" rtlCol="0">
            <a:spAutoFit/>
          </a:bodyPr>
          <a:lstStyle/>
          <a:p>
            <a:r>
              <a:rPr lang="nb-NO" sz="2800" b="1" i="1" dirty="0">
                <a:solidFill>
                  <a:srgbClr val="ED7D31"/>
                </a:solidFill>
                <a:latin typeface="Arial" panose="020B0604020202020204" pitchFamily="34" charset="0"/>
                <a:cs typeface="Arial" panose="020B0604020202020204" pitchFamily="34" charset="0"/>
              </a:rPr>
              <a:t>MLC</a:t>
            </a:r>
          </a:p>
        </p:txBody>
      </p:sp>
      <p:pic>
        <p:nvPicPr>
          <p:cNvPr id="30" name="Grafikk 29" descr="Delvis skyet kontur">
            <a:extLst>
              <a:ext uri="{FF2B5EF4-FFF2-40B4-BE49-F238E27FC236}">
                <a16:creationId xmlns:a16="http://schemas.microsoft.com/office/drawing/2014/main" id="{3ABE126A-7D4E-4481-AAA3-A0042A11F0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29492" y="80206"/>
            <a:ext cx="5474450" cy="3762496"/>
          </a:xfrm>
          <a:prstGeom prst="rect">
            <a:avLst/>
          </a:prstGeom>
        </p:spPr>
      </p:pic>
      <p:sp>
        <p:nvSpPr>
          <p:cNvPr id="31" name="TekstSylinder 30">
            <a:extLst>
              <a:ext uri="{FF2B5EF4-FFF2-40B4-BE49-F238E27FC236}">
                <a16:creationId xmlns:a16="http://schemas.microsoft.com/office/drawing/2014/main" id="{967C60A8-D031-409B-970B-14EFD4237398}"/>
              </a:ext>
            </a:extLst>
          </p:cNvPr>
          <p:cNvSpPr txBox="1"/>
          <p:nvPr/>
        </p:nvSpPr>
        <p:spPr>
          <a:xfrm>
            <a:off x="3568455" y="2703751"/>
            <a:ext cx="3142207" cy="523220"/>
          </a:xfrm>
          <a:prstGeom prst="rect">
            <a:avLst/>
          </a:prstGeom>
          <a:noFill/>
        </p:spPr>
        <p:txBody>
          <a:bodyPr wrap="none" rtlCol="0">
            <a:spAutoFit/>
          </a:bodyPr>
          <a:lstStyle/>
          <a:p>
            <a:r>
              <a:rPr lang="nb-NO" sz="2800" b="1" dirty="0">
                <a:solidFill>
                  <a:schemeClr val="accent2"/>
                </a:solidFill>
                <a:latin typeface="Arial" panose="020B0604020202020204" pitchFamily="34" charset="0"/>
                <a:cs typeface="Arial" panose="020B0604020202020204" pitchFamily="34" charset="0"/>
              </a:rPr>
              <a:t>Safety &amp; Security</a:t>
            </a:r>
          </a:p>
        </p:txBody>
      </p:sp>
      <p:pic>
        <p:nvPicPr>
          <p:cNvPr id="34" name="Bilde 33">
            <a:extLst>
              <a:ext uri="{FF2B5EF4-FFF2-40B4-BE49-F238E27FC236}">
                <a16:creationId xmlns:a16="http://schemas.microsoft.com/office/drawing/2014/main" id="{A8CF3174-823F-4F7E-9B37-305DB0B4C888}"/>
              </a:ext>
            </a:extLst>
          </p:cNvPr>
          <p:cNvPicPr>
            <a:picLocks noChangeAspect="1"/>
          </p:cNvPicPr>
          <p:nvPr/>
        </p:nvPicPr>
        <p:blipFill>
          <a:blip r:embed="rId11"/>
          <a:stretch>
            <a:fillRect/>
          </a:stretch>
        </p:blipFill>
        <p:spPr>
          <a:xfrm rot="3114786">
            <a:off x="7241315" y="4545235"/>
            <a:ext cx="303058" cy="581543"/>
          </a:xfrm>
          <a:prstGeom prst="rect">
            <a:avLst/>
          </a:prstGeom>
        </p:spPr>
      </p:pic>
      <p:pic>
        <p:nvPicPr>
          <p:cNvPr id="38" name="Bilde 37">
            <a:extLst>
              <a:ext uri="{FF2B5EF4-FFF2-40B4-BE49-F238E27FC236}">
                <a16:creationId xmlns:a16="http://schemas.microsoft.com/office/drawing/2014/main" id="{5AF68164-B138-44F5-89EC-F79E1759F7FF}"/>
              </a:ext>
            </a:extLst>
          </p:cNvPr>
          <p:cNvPicPr>
            <a:picLocks noChangeAspect="1"/>
          </p:cNvPicPr>
          <p:nvPr/>
        </p:nvPicPr>
        <p:blipFill>
          <a:blip r:embed="rId12"/>
          <a:stretch>
            <a:fillRect/>
          </a:stretch>
        </p:blipFill>
        <p:spPr>
          <a:xfrm>
            <a:off x="1761296" y="3303323"/>
            <a:ext cx="672632" cy="834993"/>
          </a:xfrm>
          <a:prstGeom prst="rect">
            <a:avLst/>
          </a:prstGeom>
          <a:ln>
            <a:noFill/>
          </a:ln>
          <a:effectLst>
            <a:softEdge rad="112500"/>
          </a:effectLst>
        </p:spPr>
      </p:pic>
      <p:pic>
        <p:nvPicPr>
          <p:cNvPr id="40" name="Bilde 39">
            <a:extLst>
              <a:ext uri="{FF2B5EF4-FFF2-40B4-BE49-F238E27FC236}">
                <a16:creationId xmlns:a16="http://schemas.microsoft.com/office/drawing/2014/main" id="{1589FE90-D9A9-4AAA-B904-0A67B6EAAE58}"/>
              </a:ext>
            </a:extLst>
          </p:cNvPr>
          <p:cNvPicPr>
            <a:picLocks noChangeAspect="1"/>
          </p:cNvPicPr>
          <p:nvPr/>
        </p:nvPicPr>
        <p:blipFill>
          <a:blip r:embed="rId13"/>
          <a:stretch>
            <a:fillRect/>
          </a:stretch>
        </p:blipFill>
        <p:spPr>
          <a:xfrm>
            <a:off x="1856159" y="4059708"/>
            <a:ext cx="680905" cy="695943"/>
          </a:xfrm>
          <a:prstGeom prst="rect">
            <a:avLst/>
          </a:prstGeom>
          <a:ln>
            <a:noFill/>
          </a:ln>
          <a:effectLst>
            <a:softEdge rad="112500"/>
          </a:effectLst>
        </p:spPr>
      </p:pic>
      <p:pic>
        <p:nvPicPr>
          <p:cNvPr id="12" name="Bilde 11">
            <a:hlinkClick r:id="rId14"/>
            <a:extLst>
              <a:ext uri="{FF2B5EF4-FFF2-40B4-BE49-F238E27FC236}">
                <a16:creationId xmlns:a16="http://schemas.microsoft.com/office/drawing/2014/main" id="{AB568B18-B859-4B75-B4C9-E308CD813CAD}"/>
              </a:ext>
            </a:extLst>
          </p:cNvPr>
          <p:cNvPicPr>
            <a:picLocks noChangeAspect="1"/>
          </p:cNvPicPr>
          <p:nvPr/>
        </p:nvPicPr>
        <p:blipFill>
          <a:blip r:embed="rId15"/>
          <a:stretch>
            <a:fillRect/>
          </a:stretch>
        </p:blipFill>
        <p:spPr>
          <a:xfrm>
            <a:off x="490418" y="1459490"/>
            <a:ext cx="1076096" cy="925710"/>
          </a:xfrm>
          <a:prstGeom prst="rect">
            <a:avLst/>
          </a:prstGeom>
          <a:ln>
            <a:noFill/>
          </a:ln>
          <a:effectLst>
            <a:softEdge rad="112500"/>
          </a:effectLst>
        </p:spPr>
      </p:pic>
      <p:pic>
        <p:nvPicPr>
          <p:cNvPr id="43" name="Grafikk 42" descr="Slepebåt med heldekkende fyll">
            <a:extLst>
              <a:ext uri="{FF2B5EF4-FFF2-40B4-BE49-F238E27FC236}">
                <a16:creationId xmlns:a16="http://schemas.microsoft.com/office/drawing/2014/main" id="{3A5E24A1-2D3D-4D07-8DCE-C433A98A9F1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21099505">
            <a:off x="1760435" y="5493425"/>
            <a:ext cx="914400" cy="914400"/>
          </a:xfrm>
          <a:prstGeom prst="rect">
            <a:avLst/>
          </a:prstGeom>
        </p:spPr>
      </p:pic>
      <p:pic>
        <p:nvPicPr>
          <p:cNvPr id="45" name="Grafikk 44" descr="Kundeservice kontur">
            <a:extLst>
              <a:ext uri="{FF2B5EF4-FFF2-40B4-BE49-F238E27FC236}">
                <a16:creationId xmlns:a16="http://schemas.microsoft.com/office/drawing/2014/main" id="{D8A2F744-8AE7-47B2-8A3C-BAD8073D715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865141" y="5744932"/>
            <a:ext cx="803469" cy="803469"/>
          </a:xfrm>
          <a:prstGeom prst="rect">
            <a:avLst/>
          </a:prstGeom>
        </p:spPr>
      </p:pic>
      <p:pic>
        <p:nvPicPr>
          <p:cNvPr id="47" name="Grafikk 46" descr="Mobilmast kontur">
            <a:extLst>
              <a:ext uri="{FF2B5EF4-FFF2-40B4-BE49-F238E27FC236}">
                <a16:creationId xmlns:a16="http://schemas.microsoft.com/office/drawing/2014/main" id="{3F37C6C5-897D-4DB8-9D5D-4FA87E3ABF9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825399" y="1796676"/>
            <a:ext cx="726651" cy="726651"/>
          </a:xfrm>
          <a:prstGeom prst="rect">
            <a:avLst/>
          </a:prstGeom>
        </p:spPr>
      </p:pic>
      <p:pic>
        <p:nvPicPr>
          <p:cNvPr id="51" name="Grafikk 50" descr="Konstruksjons arbeider maler kontur">
            <a:extLst>
              <a:ext uri="{FF2B5EF4-FFF2-40B4-BE49-F238E27FC236}">
                <a16:creationId xmlns:a16="http://schemas.microsoft.com/office/drawing/2014/main" id="{69092B6B-E140-48D2-82F7-905E0DD07FE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425942" y="5761904"/>
            <a:ext cx="853247" cy="853247"/>
          </a:xfrm>
          <a:prstGeom prst="rect">
            <a:avLst/>
          </a:prstGeom>
        </p:spPr>
      </p:pic>
      <p:pic>
        <p:nvPicPr>
          <p:cNvPr id="55" name="Grafikk 54" descr="Brann konstabel kvinne kontur">
            <a:extLst>
              <a:ext uri="{FF2B5EF4-FFF2-40B4-BE49-F238E27FC236}">
                <a16:creationId xmlns:a16="http://schemas.microsoft.com/office/drawing/2014/main" id="{34D0C976-54D0-4D68-97B6-5A7D027D566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068417" y="5733211"/>
            <a:ext cx="914400" cy="914400"/>
          </a:xfrm>
          <a:prstGeom prst="rect">
            <a:avLst/>
          </a:prstGeom>
        </p:spPr>
      </p:pic>
      <p:pic>
        <p:nvPicPr>
          <p:cNvPr id="57" name="Grafikk 56" descr="Kvadrokopter kontur">
            <a:extLst>
              <a:ext uri="{FF2B5EF4-FFF2-40B4-BE49-F238E27FC236}">
                <a16:creationId xmlns:a16="http://schemas.microsoft.com/office/drawing/2014/main" id="{F6F886BE-78B1-4264-8360-C1274E3E5B0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079864" y="1702802"/>
            <a:ext cx="914400" cy="914400"/>
          </a:xfrm>
          <a:prstGeom prst="rect">
            <a:avLst/>
          </a:prstGeom>
        </p:spPr>
      </p:pic>
      <p:pic>
        <p:nvPicPr>
          <p:cNvPr id="59" name="Grafikk 58" descr="Drivstoff med heldekkende fyll">
            <a:extLst>
              <a:ext uri="{FF2B5EF4-FFF2-40B4-BE49-F238E27FC236}">
                <a16:creationId xmlns:a16="http://schemas.microsoft.com/office/drawing/2014/main" id="{F27EBCC8-A9EE-43D3-BC6A-1BCF932D264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7888" y="5798465"/>
            <a:ext cx="843583" cy="843583"/>
          </a:xfrm>
          <a:prstGeom prst="rect">
            <a:avLst/>
          </a:prstGeom>
        </p:spPr>
      </p:pic>
      <p:pic>
        <p:nvPicPr>
          <p:cNvPr id="70" name="Grafikk 69" descr="Handwashing kontur">
            <a:extLst>
              <a:ext uri="{FF2B5EF4-FFF2-40B4-BE49-F238E27FC236}">
                <a16:creationId xmlns:a16="http://schemas.microsoft.com/office/drawing/2014/main" id="{CCFAFEFE-8059-4B15-B624-FBDFD62D1F6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99136" y="5253121"/>
            <a:ext cx="528991" cy="5289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1">
            <a:extLst>
              <a:ext uri="{FF2B5EF4-FFF2-40B4-BE49-F238E27FC236}">
                <a16:creationId xmlns:a16="http://schemas.microsoft.com/office/drawing/2014/main" id="{2D2407B6-9944-4181-A3E0-E235774A36DE}"/>
              </a:ext>
            </a:extLst>
          </p:cNvPr>
          <p:cNvSpPr>
            <a:spLocks noGrp="1"/>
          </p:cNvSpPr>
          <p:nvPr>
            <p:ph type="title"/>
          </p:nvPr>
        </p:nvSpPr>
        <p:spPr>
          <a:xfrm>
            <a:off x="942975" y="115889"/>
            <a:ext cx="10734675" cy="936625"/>
          </a:xfrm>
        </p:spPr>
        <p:txBody>
          <a:bodyPr>
            <a:normAutofit fontScale="90000"/>
          </a:bodyPr>
          <a:lstStyle/>
          <a:p>
            <a:r>
              <a:rPr lang="nb-NO" altLang="nb-NO" sz="2400" b="1" dirty="0"/>
              <a:t>                                  </a:t>
            </a:r>
            <a:br>
              <a:rPr lang="nb-NO" altLang="nb-NO" sz="2400" b="1" dirty="0"/>
            </a:br>
            <a:br>
              <a:rPr lang="nb-NO" altLang="nb-NO" sz="2400" b="1" dirty="0"/>
            </a:br>
            <a:br>
              <a:rPr lang="nb-NO" altLang="nb-NO" sz="2400" b="1" dirty="0"/>
            </a:br>
            <a:r>
              <a:rPr lang="nb-NO" altLang="nb-NO" sz="2400" b="1" dirty="0"/>
              <a:t>		   </a:t>
            </a:r>
            <a:r>
              <a:rPr lang="en-US" altLang="nb-NO" sz="3100" b="1" dirty="0">
                <a:latin typeface="Arial" panose="020B0604020202020204" pitchFamily="34" charset="0"/>
                <a:cs typeface="Arial" panose="020B0604020202020204" pitchFamily="34" charset="0"/>
                <a:hlinkClick r:id="rId2"/>
              </a:rPr>
              <a:t>UNCLOS  ARTICLE 94 </a:t>
            </a:r>
            <a:r>
              <a:rPr lang="en-US" altLang="nb-NO" sz="3100" b="1" i="1" dirty="0">
                <a:latin typeface="Arial" panose="020B0604020202020204" pitchFamily="34" charset="0"/>
                <a:cs typeface="Arial" panose="020B0604020202020204" pitchFamily="34" charset="0"/>
              </a:rPr>
              <a:t>Duties of the flag State</a:t>
            </a:r>
            <a:br>
              <a:rPr lang="en-US" altLang="nb-NO" sz="2400" b="1" dirty="0">
                <a:latin typeface="Arial" panose="020B0604020202020204" pitchFamily="34" charset="0"/>
                <a:cs typeface="Arial" panose="020B0604020202020204" pitchFamily="34" charset="0"/>
              </a:rPr>
            </a:br>
            <a:br>
              <a:rPr lang="nb-NO" altLang="nb-NO" b="1" dirty="0">
                <a:latin typeface="Arial" panose="020B0604020202020204" pitchFamily="34" charset="0"/>
                <a:cs typeface="Arial" panose="020B0604020202020204" pitchFamily="34" charset="0"/>
              </a:rPr>
            </a:br>
            <a:endParaRPr lang="nb-NO" altLang="nb-NO" b="1" dirty="0">
              <a:latin typeface="Arial" panose="020B0604020202020204" pitchFamily="34" charset="0"/>
              <a:cs typeface="Arial" panose="020B0604020202020204" pitchFamily="34" charset="0"/>
            </a:endParaRPr>
          </a:p>
        </p:txBody>
      </p:sp>
      <p:sp>
        <p:nvSpPr>
          <p:cNvPr id="3" name="Plassholder for innhold 2">
            <a:extLst>
              <a:ext uri="{FF2B5EF4-FFF2-40B4-BE49-F238E27FC236}">
                <a16:creationId xmlns:a16="http://schemas.microsoft.com/office/drawing/2014/main" id="{4F07087D-FFE8-4602-B277-35DFC3BF7A04}"/>
              </a:ext>
            </a:extLst>
          </p:cNvPr>
          <p:cNvSpPr>
            <a:spLocks noGrp="1"/>
          </p:cNvSpPr>
          <p:nvPr>
            <p:ph idx="1"/>
          </p:nvPr>
        </p:nvSpPr>
        <p:spPr>
          <a:xfrm>
            <a:off x="273377" y="1052514"/>
            <a:ext cx="11640456" cy="5689597"/>
          </a:xfrm>
        </p:spPr>
        <p:txBody>
          <a:bodyPr>
            <a:normAutofit fontScale="70000" lnSpcReduction="20000"/>
          </a:bodyPr>
          <a:lstStyle/>
          <a:p>
            <a:pPr marL="0" indent="0">
              <a:buNone/>
              <a:defRPr/>
            </a:pPr>
            <a:endParaRPr lang="nb-NO" sz="1600" dirty="0"/>
          </a:p>
          <a:p>
            <a:pPr marL="0" indent="0">
              <a:buNone/>
              <a:defRPr/>
            </a:pPr>
            <a:r>
              <a:rPr lang="en-US" sz="2300" dirty="0">
                <a:latin typeface="Arial" panose="020B0604020202020204" pitchFamily="34" charset="0"/>
                <a:cs typeface="Arial" panose="020B0604020202020204" pitchFamily="34" charset="0"/>
              </a:rPr>
              <a:t>Every State shall effectively exercise its jurisdiction and control in </a:t>
            </a:r>
            <a:r>
              <a:rPr lang="en-US" sz="2300" b="1" dirty="0">
                <a:solidFill>
                  <a:srgbClr val="FF0000"/>
                </a:solidFill>
                <a:latin typeface="Arial" panose="020B0604020202020204" pitchFamily="34" charset="0"/>
                <a:cs typeface="Arial" panose="020B0604020202020204" pitchFamily="34" charset="0"/>
              </a:rPr>
              <a:t>administrative, technical and social matters </a:t>
            </a:r>
            <a:r>
              <a:rPr lang="en-US" sz="2300" dirty="0">
                <a:latin typeface="Arial" panose="020B0604020202020204" pitchFamily="34" charset="0"/>
                <a:cs typeface="Arial" panose="020B0604020202020204" pitchFamily="34" charset="0"/>
              </a:rPr>
              <a:t>over ships flying its flag. In particular, every State shall:</a:t>
            </a:r>
          </a:p>
          <a:p>
            <a:pPr marL="0" indent="0">
              <a:buNone/>
              <a:defRPr/>
            </a:pPr>
            <a:r>
              <a:rPr lang="en-US" sz="1700" dirty="0">
                <a:latin typeface="Arial" panose="020B0604020202020204" pitchFamily="34" charset="0"/>
                <a:cs typeface="Arial" panose="020B0604020202020204" pitchFamily="34" charset="0"/>
              </a:rPr>
              <a:t>(a) maintain a register of ships containing the names and particulars of Ships flying its flag, except those which are excluded from generally accepted international regulations on account of their small size; and</a:t>
            </a:r>
          </a:p>
          <a:p>
            <a:pPr marL="0" indent="0">
              <a:buNone/>
              <a:defRPr/>
            </a:pPr>
            <a:r>
              <a:rPr lang="en-US" sz="2200" dirty="0">
                <a:latin typeface="Arial" panose="020B0604020202020204" pitchFamily="34" charset="0"/>
                <a:cs typeface="Arial" panose="020B0604020202020204" pitchFamily="34" charset="0"/>
              </a:rPr>
              <a:t>(</a:t>
            </a:r>
            <a:r>
              <a:rPr lang="en-US" sz="2300" dirty="0">
                <a:latin typeface="Arial" panose="020B0604020202020204" pitchFamily="34" charset="0"/>
                <a:cs typeface="Arial" panose="020B0604020202020204" pitchFamily="34" charset="0"/>
              </a:rPr>
              <a:t>b) assume jurisdiction under its internal law over each ship flying its flag and its </a:t>
            </a:r>
            <a:r>
              <a:rPr lang="en-US" sz="2300" b="1" dirty="0">
                <a:solidFill>
                  <a:srgbClr val="FF0000"/>
                </a:solidFill>
                <a:latin typeface="Arial" panose="020B0604020202020204" pitchFamily="34" charset="0"/>
                <a:cs typeface="Arial" panose="020B0604020202020204" pitchFamily="34" charset="0"/>
              </a:rPr>
              <a:t>master, officers and crew </a:t>
            </a:r>
            <a:r>
              <a:rPr lang="en-US" sz="2300" dirty="0">
                <a:latin typeface="Arial" panose="020B0604020202020204" pitchFamily="34" charset="0"/>
                <a:cs typeface="Arial" panose="020B0604020202020204" pitchFamily="34" charset="0"/>
              </a:rPr>
              <a:t>in respect of administrative, technical and social matters concerning the ship.</a:t>
            </a:r>
          </a:p>
          <a:p>
            <a:pPr marL="0" indent="0">
              <a:buNone/>
              <a:defRPr/>
            </a:pPr>
            <a:r>
              <a:rPr lang="en-US" sz="2300" dirty="0">
                <a:latin typeface="Arial" panose="020B0604020202020204" pitchFamily="34" charset="0"/>
                <a:cs typeface="Arial" panose="020B0604020202020204" pitchFamily="34" charset="0"/>
              </a:rPr>
              <a:t>3.Every State shall take such measures for ships flying its flag as are necessary to ensure safety at sea with regards, inter alia, to:</a:t>
            </a:r>
          </a:p>
          <a:p>
            <a:pPr marL="0" indent="0">
              <a:buNone/>
              <a:defRPr/>
            </a:pPr>
            <a:r>
              <a:rPr lang="en-US" sz="2300" dirty="0">
                <a:latin typeface="Arial" panose="020B0604020202020204" pitchFamily="34" charset="0"/>
                <a:cs typeface="Arial" panose="020B0604020202020204" pitchFamily="34" charset="0"/>
              </a:rPr>
              <a:t>(a) the </a:t>
            </a:r>
            <a:r>
              <a:rPr lang="en-US" sz="2300" b="1" dirty="0">
                <a:solidFill>
                  <a:srgbClr val="FF0000"/>
                </a:solidFill>
                <a:latin typeface="Arial" panose="020B0604020202020204" pitchFamily="34" charset="0"/>
                <a:cs typeface="Arial" panose="020B0604020202020204" pitchFamily="34" charset="0"/>
              </a:rPr>
              <a:t>construction, equipment and seaworthiness </a:t>
            </a:r>
            <a:r>
              <a:rPr lang="en-US" sz="2300" dirty="0">
                <a:latin typeface="Arial" panose="020B0604020202020204" pitchFamily="34" charset="0"/>
                <a:cs typeface="Arial" panose="020B0604020202020204" pitchFamily="34" charset="0"/>
              </a:rPr>
              <a:t>of ships;</a:t>
            </a:r>
          </a:p>
          <a:p>
            <a:pPr marL="0" indent="0">
              <a:buNone/>
              <a:defRPr/>
            </a:pPr>
            <a:r>
              <a:rPr lang="en-US" sz="2300" dirty="0">
                <a:latin typeface="Arial" panose="020B0604020202020204" pitchFamily="34" charset="0"/>
                <a:cs typeface="Arial" panose="020B0604020202020204" pitchFamily="34" charset="0"/>
              </a:rPr>
              <a:t>(b) the </a:t>
            </a:r>
            <a:r>
              <a:rPr lang="en-US" sz="2300" b="1" dirty="0">
                <a:solidFill>
                  <a:srgbClr val="FF0000"/>
                </a:solidFill>
                <a:latin typeface="Arial" panose="020B0604020202020204" pitchFamily="34" charset="0"/>
                <a:cs typeface="Arial" panose="020B0604020202020204" pitchFamily="34" charset="0"/>
              </a:rPr>
              <a:t>manning</a:t>
            </a:r>
            <a:r>
              <a:rPr lang="en-US" sz="2300" dirty="0">
                <a:latin typeface="Arial" panose="020B0604020202020204" pitchFamily="34" charset="0"/>
                <a:cs typeface="Arial" panose="020B0604020202020204" pitchFamily="34" charset="0"/>
              </a:rPr>
              <a:t> of ships, </a:t>
            </a:r>
            <a:r>
              <a:rPr lang="en-US" sz="2300" b="1" dirty="0">
                <a:solidFill>
                  <a:srgbClr val="FF0000"/>
                </a:solidFill>
                <a:latin typeface="Arial" panose="020B0604020202020204" pitchFamily="34" charset="0"/>
                <a:cs typeface="Arial" panose="020B0604020202020204" pitchFamily="34" charset="0"/>
              </a:rPr>
              <a:t>labour conditions and the training of crews</a:t>
            </a:r>
            <a:r>
              <a:rPr lang="en-US" sz="2300" dirty="0">
                <a:latin typeface="Arial" panose="020B0604020202020204" pitchFamily="34" charset="0"/>
                <a:cs typeface="Arial" panose="020B0604020202020204" pitchFamily="34" charset="0"/>
              </a:rPr>
              <a:t>, taking into account the applicable </a:t>
            </a:r>
            <a:r>
              <a:rPr lang="en-US" sz="2300" b="1" dirty="0">
                <a:solidFill>
                  <a:srgbClr val="FF0000"/>
                </a:solidFill>
                <a:latin typeface="Arial" panose="020B0604020202020204" pitchFamily="34" charset="0"/>
                <a:cs typeface="Arial" panose="020B0604020202020204" pitchFamily="34" charset="0"/>
              </a:rPr>
              <a:t>international instruments</a:t>
            </a:r>
            <a:r>
              <a:rPr lang="en-US" sz="2300" dirty="0">
                <a:latin typeface="Arial" panose="020B0604020202020204" pitchFamily="34" charset="0"/>
                <a:cs typeface="Arial" panose="020B0604020202020204" pitchFamily="34" charset="0"/>
              </a:rPr>
              <a:t>;</a:t>
            </a:r>
          </a:p>
          <a:p>
            <a:pPr marL="0" indent="0">
              <a:buNone/>
              <a:defRPr/>
            </a:pPr>
            <a:r>
              <a:rPr lang="en-US" sz="2300" dirty="0">
                <a:latin typeface="Arial" panose="020B0604020202020204" pitchFamily="34" charset="0"/>
                <a:cs typeface="Arial" panose="020B0604020202020204" pitchFamily="34" charset="0"/>
              </a:rPr>
              <a:t>(c) the use of signals, the maintenance of </a:t>
            </a:r>
            <a:r>
              <a:rPr lang="en-US" sz="2300" b="1" dirty="0">
                <a:solidFill>
                  <a:srgbClr val="FF0000"/>
                </a:solidFill>
                <a:latin typeface="Arial" panose="020B0604020202020204" pitchFamily="34" charset="0"/>
                <a:cs typeface="Arial" panose="020B0604020202020204" pitchFamily="34" charset="0"/>
              </a:rPr>
              <a:t>communications</a:t>
            </a:r>
            <a:r>
              <a:rPr lang="en-US" sz="2300" dirty="0">
                <a:latin typeface="Arial" panose="020B0604020202020204" pitchFamily="34" charset="0"/>
                <a:cs typeface="Arial" panose="020B0604020202020204" pitchFamily="34" charset="0"/>
              </a:rPr>
              <a:t> and the prevention of collisions.</a:t>
            </a:r>
          </a:p>
          <a:p>
            <a:pPr marL="0" indent="0">
              <a:buNone/>
              <a:defRPr/>
            </a:pPr>
            <a:r>
              <a:rPr lang="en-US" sz="2300" dirty="0">
                <a:latin typeface="Arial" panose="020B0604020202020204" pitchFamily="34" charset="0"/>
                <a:cs typeface="Arial" panose="020B0604020202020204" pitchFamily="34" charset="0"/>
              </a:rPr>
              <a:t>4. Such measures shall include those necessary to ensure:</a:t>
            </a:r>
          </a:p>
          <a:p>
            <a:pPr marL="0" indent="0">
              <a:buNone/>
              <a:defRPr/>
            </a:pPr>
            <a:r>
              <a:rPr lang="en-US" sz="1700" dirty="0">
                <a:latin typeface="Arial" panose="020B0604020202020204" pitchFamily="34" charset="0"/>
                <a:cs typeface="Arial" panose="020B0604020202020204" pitchFamily="34" charset="0"/>
              </a:rPr>
              <a:t>(a) that each ship, before registration and thereafter, at appropriate intervals, is surveyed by a qualified surveyor of ships, and has on board such charts, nautical publications and navigational equipment and instruments as are appropriate for the safe navigation of the ship</a:t>
            </a:r>
          </a:p>
          <a:p>
            <a:pPr marL="0" indent="0">
              <a:buNone/>
              <a:defRPr/>
            </a:pPr>
            <a:r>
              <a:rPr lang="en-US" sz="2300" dirty="0">
                <a:latin typeface="Arial" panose="020B0604020202020204" pitchFamily="34" charset="0"/>
                <a:cs typeface="Arial" panose="020B0604020202020204" pitchFamily="34" charset="0"/>
              </a:rPr>
              <a:t>(b) that </a:t>
            </a:r>
            <a:r>
              <a:rPr lang="en-US" sz="2300" b="1" dirty="0">
                <a:solidFill>
                  <a:srgbClr val="FF0000"/>
                </a:solidFill>
                <a:latin typeface="Arial" panose="020B0604020202020204" pitchFamily="34" charset="0"/>
                <a:cs typeface="Arial" panose="020B0604020202020204" pitchFamily="34" charset="0"/>
              </a:rPr>
              <a:t>each ship </a:t>
            </a:r>
            <a:r>
              <a:rPr lang="en-US" sz="2300" dirty="0">
                <a:latin typeface="Arial" panose="020B0604020202020204" pitchFamily="34" charset="0"/>
                <a:cs typeface="Arial" panose="020B0604020202020204" pitchFamily="34" charset="0"/>
              </a:rPr>
              <a:t>is in the </a:t>
            </a:r>
            <a:r>
              <a:rPr lang="en-US" sz="2300" b="1" dirty="0">
                <a:solidFill>
                  <a:srgbClr val="FF0000"/>
                </a:solidFill>
                <a:latin typeface="Arial" panose="020B0604020202020204" pitchFamily="34" charset="0"/>
                <a:cs typeface="Arial" panose="020B0604020202020204" pitchFamily="34" charset="0"/>
              </a:rPr>
              <a:t>charge of a master and officers </a:t>
            </a:r>
            <a:r>
              <a:rPr lang="en-US" sz="2300" dirty="0">
                <a:latin typeface="Arial" panose="020B0604020202020204" pitchFamily="34" charset="0"/>
                <a:cs typeface="Arial" panose="020B0604020202020204" pitchFamily="34" charset="0"/>
              </a:rPr>
              <a:t>who possess </a:t>
            </a:r>
            <a:r>
              <a:rPr lang="en-US" sz="2300" b="1" dirty="0">
                <a:solidFill>
                  <a:srgbClr val="FF0000"/>
                </a:solidFill>
                <a:latin typeface="Arial" panose="020B0604020202020204" pitchFamily="34" charset="0"/>
                <a:cs typeface="Arial" panose="020B0604020202020204" pitchFamily="34" charset="0"/>
              </a:rPr>
              <a:t>appropriate qualifications, in particular in seamanship, navigation, communications and marine engineering, and that the crew is appropriate in qualification and numbers for the type, size, machinery and equipment of the ship;</a:t>
            </a:r>
          </a:p>
          <a:p>
            <a:pPr marL="0" indent="0">
              <a:buNone/>
              <a:defRPr/>
            </a:pPr>
            <a:r>
              <a:rPr lang="en-US" sz="2300" dirty="0">
                <a:latin typeface="Arial" panose="020B0604020202020204" pitchFamily="34" charset="0"/>
                <a:cs typeface="Arial" panose="020B0604020202020204" pitchFamily="34" charset="0"/>
              </a:rPr>
              <a:t>(c) that the </a:t>
            </a:r>
            <a:r>
              <a:rPr lang="en-US" sz="2300" b="1" dirty="0">
                <a:solidFill>
                  <a:srgbClr val="FF0000"/>
                </a:solidFill>
                <a:latin typeface="Arial" panose="020B0604020202020204" pitchFamily="34" charset="0"/>
                <a:cs typeface="Arial" panose="020B0604020202020204" pitchFamily="34" charset="0"/>
              </a:rPr>
              <a:t>master, officers </a:t>
            </a:r>
            <a:r>
              <a:rPr lang="en-US" sz="2300" dirty="0">
                <a:latin typeface="Arial" panose="020B0604020202020204" pitchFamily="34" charset="0"/>
                <a:cs typeface="Arial" panose="020B0604020202020204" pitchFamily="34" charset="0"/>
              </a:rPr>
              <a:t>and, to the extent appropriate, the </a:t>
            </a:r>
            <a:r>
              <a:rPr lang="en-US" sz="2300" b="1" i="1" dirty="0">
                <a:solidFill>
                  <a:srgbClr val="FF0000"/>
                </a:solidFill>
                <a:latin typeface="Arial" panose="020B0604020202020204" pitchFamily="34" charset="0"/>
                <a:cs typeface="Arial" panose="020B0604020202020204" pitchFamily="34" charset="0"/>
              </a:rPr>
              <a:t>crew</a:t>
            </a:r>
            <a:r>
              <a:rPr lang="en-US" sz="2300" dirty="0">
                <a:latin typeface="Arial" panose="020B0604020202020204" pitchFamily="34" charset="0"/>
                <a:cs typeface="Arial" panose="020B0604020202020204" pitchFamily="34" charset="0"/>
              </a:rPr>
              <a:t> are fully conversant with and required to observe the applicable international regulations concerning the </a:t>
            </a:r>
            <a:r>
              <a:rPr lang="en-US" sz="2300" b="1" dirty="0">
                <a:solidFill>
                  <a:srgbClr val="FF0000"/>
                </a:solidFill>
                <a:latin typeface="Arial" panose="020B0604020202020204" pitchFamily="34" charset="0"/>
                <a:cs typeface="Arial" panose="020B0604020202020204" pitchFamily="34" charset="0"/>
              </a:rPr>
              <a:t>safety of life at sea</a:t>
            </a:r>
            <a:r>
              <a:rPr lang="en-US" sz="2300" dirty="0">
                <a:latin typeface="Arial" panose="020B0604020202020204" pitchFamily="34" charset="0"/>
                <a:cs typeface="Arial" panose="020B0604020202020204" pitchFamily="34" charset="0"/>
              </a:rPr>
              <a:t>, the prevention of collisions, </a:t>
            </a:r>
            <a:r>
              <a:rPr lang="en-US" sz="2300" b="1" dirty="0">
                <a:solidFill>
                  <a:srgbClr val="FF0000"/>
                </a:solidFill>
                <a:latin typeface="Arial" panose="020B0604020202020204" pitchFamily="34" charset="0"/>
                <a:cs typeface="Arial" panose="020B0604020202020204" pitchFamily="34" charset="0"/>
              </a:rPr>
              <a:t>the prevention, reduction and control of marine pollution</a:t>
            </a:r>
            <a:r>
              <a:rPr lang="en-US" sz="2300" dirty="0">
                <a:latin typeface="Arial" panose="020B0604020202020204" pitchFamily="34" charset="0"/>
                <a:cs typeface="Arial" panose="020B0604020202020204" pitchFamily="34" charset="0"/>
              </a:rPr>
              <a:t>, and the maintenance of communications by radio.</a:t>
            </a:r>
          </a:p>
          <a:p>
            <a:pPr marL="0" indent="0">
              <a:buNone/>
              <a:defRPr/>
            </a:pPr>
            <a:r>
              <a:rPr lang="en-US" sz="2300" dirty="0">
                <a:latin typeface="Arial" panose="020B0604020202020204" pitchFamily="34" charset="0"/>
                <a:cs typeface="Arial" panose="020B0604020202020204" pitchFamily="34" charset="0"/>
              </a:rPr>
              <a:t>5. In taking the measures called for in paragraphs 3 and 4, each State is required to conform to generally accepted international regulations, procedures and practices and to take any steps which may be necessary to secure their observance.</a:t>
            </a:r>
          </a:p>
          <a:p>
            <a:pPr marL="0" indent="0">
              <a:buNone/>
              <a:defRPr/>
            </a:pPr>
            <a:endParaRPr lang="nb-NO" sz="2300" dirty="0">
              <a:latin typeface="Arial" panose="020B0604020202020204" pitchFamily="34" charset="0"/>
              <a:cs typeface="Arial" panose="020B0604020202020204" pitchFamily="34" charset="0"/>
            </a:endParaRPr>
          </a:p>
          <a:p>
            <a:pPr marL="0" indent="0">
              <a:buNone/>
              <a:defRPr/>
            </a:pPr>
            <a:endParaRPr lang="nb-NO" sz="1600" dirty="0"/>
          </a:p>
          <a:p>
            <a:pPr marL="0" indent="0">
              <a:buNone/>
              <a:defRPr/>
            </a:pPr>
            <a:endParaRPr lang="nb-NO" sz="1600" dirty="0"/>
          </a:p>
          <a:p>
            <a:pPr marL="0" indent="0">
              <a:buNone/>
              <a:defRPr/>
            </a:pPr>
            <a:endParaRPr lang="nb-NO" sz="1600" dirty="0"/>
          </a:p>
          <a:p>
            <a:pPr marL="0" indent="0">
              <a:buNone/>
              <a:defRPr/>
            </a:pPr>
            <a:endParaRPr lang="nb-NO" sz="1600" dirty="0"/>
          </a:p>
          <a:p>
            <a:pPr marL="0" indent="0">
              <a:buNone/>
              <a:defRPr/>
            </a:pPr>
            <a:endParaRPr lang="nb-NO" sz="1600" dirty="0"/>
          </a:p>
          <a:p>
            <a:pPr marL="0" indent="0">
              <a:buNone/>
              <a:defRPr/>
            </a:pPr>
            <a:endParaRPr lang="nb-NO" sz="1600" dirty="0"/>
          </a:p>
          <a:p>
            <a:pPr marL="0" indent="0">
              <a:buNone/>
              <a:defRPr/>
            </a:pPr>
            <a:endParaRPr lang="nb-NO" sz="1600" dirty="0"/>
          </a:p>
          <a:p>
            <a:pPr>
              <a:defRPr/>
            </a:pPr>
            <a:endParaRPr lang="nb-NO" dirty="0"/>
          </a:p>
        </p:txBody>
      </p:sp>
      <p:sp>
        <p:nvSpPr>
          <p:cNvPr id="2" name="TekstSylinder 1">
            <a:extLst>
              <a:ext uri="{FF2B5EF4-FFF2-40B4-BE49-F238E27FC236}">
                <a16:creationId xmlns:a16="http://schemas.microsoft.com/office/drawing/2014/main" id="{85D18EA6-D219-FF83-43B3-2D2022D262AC}"/>
              </a:ext>
            </a:extLst>
          </p:cNvPr>
          <p:cNvSpPr txBox="1"/>
          <p:nvPr/>
        </p:nvSpPr>
        <p:spPr>
          <a:xfrm>
            <a:off x="273376" y="323273"/>
            <a:ext cx="2691497" cy="646331"/>
          </a:xfrm>
          <a:prstGeom prst="rect">
            <a:avLst/>
          </a:prstGeom>
          <a:noFill/>
        </p:spPr>
        <p:txBody>
          <a:bodyPr wrap="square" rtlCol="0">
            <a:spAutoFit/>
          </a:bodyPr>
          <a:lstStyle/>
          <a:p>
            <a:r>
              <a:rPr lang="en-GB" sz="1800" b="1" dirty="0">
                <a:effectLst/>
                <a:latin typeface="Arial" panose="020B0604020202020204" pitchFamily="34" charset="0"/>
                <a:ea typeface="Calibri" panose="020F0502020204030204" pitchFamily="34" charset="0"/>
              </a:rPr>
              <a:t>1 Ocean,1 Law</a:t>
            </a:r>
          </a:p>
          <a:p>
            <a:r>
              <a:rPr lang="en-GB" b="1" dirty="0">
                <a:latin typeface="Arial" panose="020B0604020202020204" pitchFamily="34" charset="0"/>
                <a:ea typeface="Calibri" panose="020F0502020204030204" pitchFamily="34" charset="0"/>
              </a:rPr>
              <a:t>- </a:t>
            </a:r>
            <a:r>
              <a:rPr lang="en-GB" sz="1800" b="1" dirty="0">
                <a:effectLst/>
                <a:latin typeface="Arial" panose="020B0604020202020204" pitchFamily="34" charset="0"/>
                <a:ea typeface="Calibri" panose="020F0502020204030204" pitchFamily="34" charset="0"/>
              </a:rPr>
              <a:t> for </a:t>
            </a:r>
            <a:r>
              <a:rPr lang="en-GB" sz="1800" b="1" u="sng" dirty="0">
                <a:effectLst/>
                <a:latin typeface="Arial" panose="020B0604020202020204" pitchFamily="34" charset="0"/>
                <a:ea typeface="Calibri" panose="020F0502020204030204" pitchFamily="34" charset="0"/>
              </a:rPr>
              <a:t>ALL</a:t>
            </a:r>
            <a:endParaRPr lang="nb-NO"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CF590C-52DB-4131-9B67-3B17D8A9A04B}"/>
              </a:ext>
            </a:extLst>
          </p:cNvPr>
          <p:cNvSpPr>
            <a:spLocks noGrp="1"/>
          </p:cNvSpPr>
          <p:nvPr>
            <p:ph type="title"/>
          </p:nvPr>
        </p:nvSpPr>
        <p:spPr>
          <a:xfrm>
            <a:off x="83126" y="529358"/>
            <a:ext cx="11905673" cy="712513"/>
          </a:xfrm>
        </p:spPr>
        <p:txBody>
          <a:bodyPr>
            <a:normAutofit fontScale="90000"/>
          </a:bodyPr>
          <a:lstStyle/>
          <a:p>
            <a:pPr algn="ctr"/>
            <a:br>
              <a:rPr lang="en-US" sz="2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hlinkClick r:id="rId2"/>
              </a:rPr>
            </a:br>
            <a:br>
              <a:rPr lang="en-US" sz="2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br>
            <a:r>
              <a:rPr lang="en-GB" sz="2700" b="1" dirty="0">
                <a:effectLst/>
                <a:latin typeface="Arial" panose="020B0604020202020204" pitchFamily="34" charset="0"/>
                <a:ea typeface="Calibri" panose="020F0502020204030204" pitchFamily="34" charset="0"/>
                <a:cs typeface="Arial" panose="020B0604020202020204" pitchFamily="34" charset="0"/>
                <a:hlinkClick r:id="rId2"/>
              </a:rPr>
              <a:t>International Standard for the safe Management and operation of ships </a:t>
            </a:r>
            <a:br>
              <a:rPr lang="en-GB" sz="2700" b="1" dirty="0">
                <a:effectLst/>
                <a:latin typeface="Arial" panose="020B0604020202020204" pitchFamily="34" charset="0"/>
                <a:ea typeface="Calibri" panose="020F0502020204030204" pitchFamily="34" charset="0"/>
                <a:cs typeface="Arial" panose="020B0604020202020204" pitchFamily="34" charset="0"/>
                <a:hlinkClick r:id="rId2"/>
              </a:rPr>
            </a:br>
            <a:r>
              <a:rPr lang="en-GB" sz="2700" b="1" dirty="0">
                <a:effectLst/>
                <a:latin typeface="Arial" panose="020B0604020202020204" pitchFamily="34" charset="0"/>
                <a:ea typeface="Calibri" panose="020F0502020204030204" pitchFamily="34" charset="0"/>
                <a:cs typeface="Arial" panose="020B0604020202020204" pitchFamily="34" charset="0"/>
                <a:hlinkClick r:id="rId2"/>
              </a:rPr>
              <a:t>and for pollution prevention</a:t>
            </a:r>
            <a:r>
              <a:rPr lang="en-GB" sz="2700" b="1" dirty="0">
                <a:effectLst/>
                <a:latin typeface="Arial" panose="020B0604020202020204" pitchFamily="34" charset="0"/>
                <a:ea typeface="Calibri" panose="020F0502020204030204" pitchFamily="34" charset="0"/>
                <a:cs typeface="Arial" panose="020B0604020202020204" pitchFamily="34" charset="0"/>
              </a:rPr>
              <a:t> </a:t>
            </a:r>
            <a:r>
              <a:rPr lang="en-GB" sz="2000" b="1" dirty="0">
                <a:effectLst/>
                <a:latin typeface="Arial" panose="020B0604020202020204" pitchFamily="34" charset="0"/>
                <a:ea typeface="Calibri" panose="020F0502020204030204" pitchFamily="34" charset="0"/>
                <a:cs typeface="Arial" panose="020B0604020202020204" pitchFamily="34" charset="0"/>
              </a:rPr>
              <a:t>(ISM Code)</a:t>
            </a:r>
            <a:br>
              <a:rPr lang="en-GB" sz="2000" b="1" dirty="0">
                <a:effectLst/>
                <a:latin typeface="Arial" panose="020B0604020202020204" pitchFamily="34" charset="0"/>
                <a:ea typeface="Calibri" panose="020F0502020204030204" pitchFamily="34" charset="0"/>
                <a:cs typeface="Arial" panose="020B0604020202020204" pitchFamily="34" charset="0"/>
              </a:rPr>
            </a:br>
            <a:br>
              <a:rPr lang="nb-NO" sz="2000" dirty="0">
                <a:effectLst/>
                <a:latin typeface="Arial" panose="020B0604020202020204" pitchFamily="34" charset="0"/>
                <a:ea typeface="Calibri" panose="020F0502020204030204" pitchFamily="34" charset="0"/>
                <a:cs typeface="Arial" panose="020B0604020202020204" pitchFamily="34" charset="0"/>
              </a:rPr>
            </a:br>
            <a:r>
              <a:rPr lang="en-GB" sz="2200"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Implement – Practice – Maintain – Training – C</a:t>
            </a:r>
            <a:r>
              <a:rPr lang="en-GB" sz="2200" b="1" i="1" dirty="0">
                <a:solidFill>
                  <a:srgbClr val="FF0000"/>
                </a:solidFill>
                <a:effectLst/>
                <a:latin typeface="Arial" panose="020B0604020202020204" pitchFamily="34" charset="0"/>
                <a:ea typeface="Calibri" panose="020F0502020204030204" pitchFamily="34" charset="0"/>
              </a:rPr>
              <a:t>ommunicate – </a:t>
            </a:r>
            <a:r>
              <a:rPr lang="nb-NO" sz="2200" b="1" i="1" dirty="0">
                <a:solidFill>
                  <a:srgbClr val="FF0000"/>
                </a:solidFill>
                <a:latin typeface="Arial" panose="020B0604020202020204" pitchFamily="34" charset="0"/>
              </a:rPr>
              <a:t>Development</a:t>
            </a:r>
            <a:br>
              <a:rPr lang="nb-NO" sz="1400" b="1" i="1" dirty="0">
                <a:solidFill>
                  <a:srgbClr val="FF0000"/>
                </a:solidFill>
                <a:latin typeface="Arial" panose="020B0604020202020204" pitchFamily="34" charset="0"/>
              </a:rPr>
            </a:br>
            <a:endParaRPr lang="nb-NO" sz="2800" dirty="0">
              <a:ln w="0"/>
              <a:solidFill>
                <a:schemeClr val="accent1"/>
              </a:solidFill>
              <a:effectLst>
                <a:outerShdw blurRad="38100" dist="25400" dir="5400000" algn="ctr" rotWithShape="0">
                  <a:srgbClr val="6E747A">
                    <a:alpha val="43000"/>
                  </a:srgbClr>
                </a:outerShdw>
              </a:effectLst>
            </a:endParaRPr>
          </a:p>
        </p:txBody>
      </p:sp>
      <p:sp>
        <p:nvSpPr>
          <p:cNvPr id="3" name="Plassholder for innhold 2">
            <a:extLst>
              <a:ext uri="{FF2B5EF4-FFF2-40B4-BE49-F238E27FC236}">
                <a16:creationId xmlns:a16="http://schemas.microsoft.com/office/drawing/2014/main" id="{4D008197-CE53-4C15-BF97-16FE28CB311D}"/>
              </a:ext>
            </a:extLst>
          </p:cNvPr>
          <p:cNvSpPr>
            <a:spLocks noGrp="1"/>
          </p:cNvSpPr>
          <p:nvPr>
            <p:ph idx="1"/>
          </p:nvPr>
        </p:nvSpPr>
        <p:spPr>
          <a:xfrm>
            <a:off x="314417" y="1813581"/>
            <a:ext cx="5953217" cy="3885417"/>
          </a:xfrm>
        </p:spPr>
        <p:txBody>
          <a:bodyPr>
            <a:normAutofit fontScale="25000" lnSpcReduction="20000"/>
          </a:bodyPr>
          <a:lstStyle/>
          <a:p>
            <a:pPr marL="0" indent="0" algn="l">
              <a:buNone/>
            </a:pPr>
            <a:r>
              <a:rPr lang="en-US" sz="5600" b="1" i="0" dirty="0">
                <a:solidFill>
                  <a:srgbClr val="141624"/>
                </a:solidFill>
                <a:effectLst/>
                <a:latin typeface="Arial" panose="020B0604020202020204" pitchFamily="34" charset="0"/>
                <a:cs typeface="Arial" panose="020B0604020202020204" pitchFamily="34" charset="0"/>
              </a:rPr>
              <a:t>The purpose is to provide an international standard for the </a:t>
            </a:r>
            <a:r>
              <a:rPr lang="en-US" sz="5600" b="1" i="0" dirty="0">
                <a:solidFill>
                  <a:srgbClr val="FF0000"/>
                </a:solidFill>
                <a:effectLst/>
                <a:latin typeface="Arial" panose="020B0604020202020204" pitchFamily="34" charset="0"/>
                <a:cs typeface="Arial" panose="020B0604020202020204" pitchFamily="34" charset="0"/>
              </a:rPr>
              <a:t>safe management and operation of ships and for </a:t>
            </a:r>
            <a:r>
              <a:rPr lang="en-US" sz="5600" b="1" i="0" u="sng" dirty="0">
                <a:solidFill>
                  <a:srgbClr val="FF0000"/>
                </a:solidFill>
                <a:effectLst/>
                <a:latin typeface="Arial" panose="020B0604020202020204" pitchFamily="34" charset="0"/>
                <a:cs typeface="Arial" panose="020B0604020202020204" pitchFamily="34" charset="0"/>
              </a:rPr>
              <a:t>pollution prevention</a:t>
            </a:r>
            <a:r>
              <a:rPr lang="en-US" sz="5600" b="1" i="0" dirty="0">
                <a:solidFill>
                  <a:srgbClr val="FF0000"/>
                </a:solidFill>
                <a:effectLst/>
                <a:latin typeface="Arial" panose="020B0604020202020204" pitchFamily="34" charset="0"/>
                <a:cs typeface="Arial" panose="020B0604020202020204" pitchFamily="34" charset="0"/>
              </a:rPr>
              <a:t>. </a:t>
            </a:r>
          </a:p>
          <a:p>
            <a:pPr marL="0" indent="0" algn="l">
              <a:buNone/>
            </a:pPr>
            <a:r>
              <a:rPr lang="en-US" sz="5600" b="1" i="0" dirty="0">
                <a:solidFill>
                  <a:srgbClr val="141624"/>
                </a:solidFill>
                <a:effectLst/>
                <a:latin typeface="Arial" panose="020B0604020202020204" pitchFamily="34" charset="0"/>
                <a:cs typeface="Arial" panose="020B0604020202020204" pitchFamily="34" charset="0"/>
              </a:rPr>
              <a:t>..take the necessary steps to </a:t>
            </a:r>
            <a:r>
              <a:rPr lang="en-US" sz="5600" b="1" i="0" dirty="0">
                <a:solidFill>
                  <a:srgbClr val="FF0000"/>
                </a:solidFill>
                <a:effectLst/>
                <a:latin typeface="Arial" panose="020B0604020202020204" pitchFamily="34" charset="0"/>
                <a:cs typeface="Arial" panose="020B0604020202020204" pitchFamily="34" charset="0"/>
              </a:rPr>
              <a:t>safeguard the shipmaster </a:t>
            </a:r>
            <a:r>
              <a:rPr lang="en-US" sz="5600" b="1" i="0" dirty="0">
                <a:solidFill>
                  <a:srgbClr val="141624"/>
                </a:solidFill>
                <a:effectLst/>
                <a:latin typeface="Arial" panose="020B0604020202020204" pitchFamily="34" charset="0"/>
                <a:cs typeface="Arial" panose="020B0604020202020204" pitchFamily="34" charset="0"/>
              </a:rPr>
              <a:t>in the proper discharge of his </a:t>
            </a:r>
            <a:r>
              <a:rPr lang="en-US" sz="5600" b="1" i="0" dirty="0">
                <a:solidFill>
                  <a:srgbClr val="FF0000"/>
                </a:solidFill>
                <a:effectLst/>
                <a:latin typeface="Arial" panose="020B0604020202020204" pitchFamily="34" charset="0"/>
                <a:cs typeface="Arial" panose="020B0604020202020204" pitchFamily="34" charset="0"/>
              </a:rPr>
              <a:t>responsibilities with regard to maritime safety and the </a:t>
            </a:r>
            <a:r>
              <a:rPr lang="en-US" sz="5600" b="1" i="0" u="sng" dirty="0">
                <a:solidFill>
                  <a:srgbClr val="FF0000"/>
                </a:solidFill>
                <a:effectLst/>
                <a:latin typeface="Arial" panose="020B0604020202020204" pitchFamily="34" charset="0"/>
                <a:cs typeface="Arial" panose="020B0604020202020204" pitchFamily="34" charset="0"/>
              </a:rPr>
              <a:t>protection of the marine environment</a:t>
            </a:r>
            <a:r>
              <a:rPr lang="en-US" sz="5600" b="1" i="0" dirty="0">
                <a:solidFill>
                  <a:srgbClr val="FF0000"/>
                </a:solidFill>
                <a:effectLst/>
                <a:latin typeface="Arial" panose="020B0604020202020204" pitchFamily="34" charset="0"/>
                <a:cs typeface="Arial" panose="020B0604020202020204" pitchFamily="34" charset="0"/>
              </a:rPr>
              <a:t>.</a:t>
            </a:r>
          </a:p>
          <a:p>
            <a:pPr marL="0" indent="0" algn="l">
              <a:buNone/>
            </a:pPr>
            <a:r>
              <a:rPr lang="en-US" sz="5600" b="1" i="0" dirty="0">
                <a:solidFill>
                  <a:srgbClr val="141624"/>
                </a:solidFill>
                <a:effectLst/>
                <a:latin typeface="Arial" panose="020B0604020202020204" pitchFamily="34" charset="0"/>
                <a:cs typeface="Arial" panose="020B0604020202020204" pitchFamily="34" charset="0"/>
              </a:rPr>
              <a:t>..need for appropriate organization of management to enable it to respond to </a:t>
            </a:r>
            <a:r>
              <a:rPr lang="en-US" sz="5600" b="1" i="0" dirty="0">
                <a:solidFill>
                  <a:srgbClr val="FF0000"/>
                </a:solidFill>
                <a:effectLst/>
                <a:latin typeface="Arial" panose="020B0604020202020204" pitchFamily="34" charset="0"/>
                <a:cs typeface="Arial" panose="020B0604020202020204" pitchFamily="34" charset="0"/>
              </a:rPr>
              <a:t>the need of those on-board ships </a:t>
            </a:r>
            <a:r>
              <a:rPr lang="en-US" sz="5600" b="1" i="0" dirty="0">
                <a:solidFill>
                  <a:srgbClr val="141624"/>
                </a:solidFill>
                <a:effectLst/>
                <a:latin typeface="Arial" panose="020B0604020202020204" pitchFamily="34" charset="0"/>
                <a:cs typeface="Arial" panose="020B0604020202020204" pitchFamily="34" charset="0"/>
              </a:rPr>
              <a:t>in order to </a:t>
            </a:r>
            <a:r>
              <a:rPr lang="en-US" sz="5600" b="1" i="0" dirty="0">
                <a:solidFill>
                  <a:srgbClr val="FF0000"/>
                </a:solidFill>
                <a:effectLst/>
                <a:latin typeface="Arial" panose="020B0604020202020204" pitchFamily="34" charset="0"/>
                <a:cs typeface="Arial" panose="020B0604020202020204" pitchFamily="34" charset="0"/>
              </a:rPr>
              <a:t>achieve and maintain high standards of safety and </a:t>
            </a:r>
            <a:r>
              <a:rPr lang="en-US" sz="5600" b="1" i="0" u="sng" dirty="0">
                <a:solidFill>
                  <a:srgbClr val="FF0000"/>
                </a:solidFill>
                <a:effectLst/>
                <a:latin typeface="Arial" panose="020B0604020202020204" pitchFamily="34" charset="0"/>
                <a:cs typeface="Arial" panose="020B0604020202020204" pitchFamily="34" charset="0"/>
              </a:rPr>
              <a:t>environmental protection</a:t>
            </a:r>
            <a:r>
              <a:rPr lang="en-US" sz="5600" b="1" i="0" dirty="0">
                <a:solidFill>
                  <a:srgbClr val="FF0000"/>
                </a:solidFill>
                <a:effectLst/>
                <a:latin typeface="Arial" panose="020B0604020202020204" pitchFamily="34" charset="0"/>
                <a:cs typeface="Arial" panose="020B0604020202020204" pitchFamily="34" charset="0"/>
              </a:rPr>
              <a:t>.</a:t>
            </a:r>
            <a:br>
              <a:rPr lang="en-US" sz="5600" b="1" i="0" dirty="0">
                <a:solidFill>
                  <a:srgbClr val="141624"/>
                </a:solidFill>
                <a:effectLst/>
                <a:latin typeface="Arial" panose="020B0604020202020204" pitchFamily="34" charset="0"/>
                <a:cs typeface="Arial" panose="020B0604020202020204" pitchFamily="34" charset="0"/>
              </a:rPr>
            </a:br>
            <a:endParaRPr lang="en-US" sz="5600" b="1" i="0" dirty="0">
              <a:solidFill>
                <a:srgbClr val="141624"/>
              </a:solidFill>
              <a:effectLst/>
              <a:latin typeface="Arial" panose="020B0604020202020204" pitchFamily="34" charset="0"/>
              <a:cs typeface="Arial" panose="020B0604020202020204" pitchFamily="34" charset="0"/>
            </a:endParaRPr>
          </a:p>
          <a:p>
            <a:pPr marL="0" indent="0" algn="l">
              <a:buNone/>
            </a:pPr>
            <a:r>
              <a:rPr lang="en-US" sz="5600" b="1" i="0" dirty="0">
                <a:solidFill>
                  <a:srgbClr val="141624"/>
                </a:solidFill>
                <a:effectLst/>
                <a:latin typeface="Arial" panose="020B0604020202020204" pitchFamily="34" charset="0"/>
                <a:cs typeface="Arial" panose="020B0604020202020204" pitchFamily="34" charset="0"/>
              </a:rPr>
              <a:t>Recognizing that </a:t>
            </a:r>
            <a:r>
              <a:rPr lang="en-US" sz="5600" b="1" i="0" dirty="0">
                <a:solidFill>
                  <a:srgbClr val="FF0000"/>
                </a:solidFill>
                <a:effectLst/>
                <a:latin typeface="Arial" panose="020B0604020202020204" pitchFamily="34" charset="0"/>
                <a:cs typeface="Arial" panose="020B0604020202020204" pitchFamily="34" charset="0"/>
              </a:rPr>
              <a:t>no two shipping companies or shipowners are the same</a:t>
            </a:r>
            <a:r>
              <a:rPr lang="en-US" sz="5600" b="1" i="0" dirty="0">
                <a:solidFill>
                  <a:srgbClr val="141624"/>
                </a:solidFill>
                <a:effectLst/>
                <a:latin typeface="Arial" panose="020B0604020202020204" pitchFamily="34" charset="0"/>
                <a:cs typeface="Arial" panose="020B0604020202020204" pitchFamily="34" charset="0"/>
              </a:rPr>
              <a:t>, and that ships operate under a wide range of different conditions, the Code is based on general principles and objectives, which include </a:t>
            </a:r>
            <a:r>
              <a:rPr lang="en-US" sz="5600" b="1" i="0" dirty="0">
                <a:solidFill>
                  <a:srgbClr val="FF0000"/>
                </a:solidFill>
                <a:effectLst/>
                <a:latin typeface="Arial" panose="020B0604020202020204" pitchFamily="34" charset="0"/>
                <a:cs typeface="Arial" panose="020B0604020202020204" pitchFamily="34" charset="0"/>
              </a:rPr>
              <a:t>assessment of all identified risks to one Company’s ships, personnel and the environment and establishment of appropriate safeguards.</a:t>
            </a:r>
          </a:p>
          <a:p>
            <a:pPr marL="0" indent="0" algn="l">
              <a:buNone/>
            </a:pPr>
            <a:r>
              <a:rPr lang="en-US" sz="5600" b="1" i="0" dirty="0">
                <a:solidFill>
                  <a:srgbClr val="141624"/>
                </a:solidFill>
                <a:effectLst/>
                <a:latin typeface="Arial" panose="020B0604020202020204" pitchFamily="34" charset="0"/>
                <a:cs typeface="Arial" panose="020B0604020202020204" pitchFamily="34" charset="0"/>
              </a:rPr>
              <a:t>..Clearly, different levels of management, whether shore-based or at sea, </a:t>
            </a:r>
            <a:r>
              <a:rPr lang="en-US" sz="5600" b="1" i="0" dirty="0">
                <a:solidFill>
                  <a:srgbClr val="FF0000"/>
                </a:solidFill>
                <a:effectLst/>
                <a:latin typeface="Arial" panose="020B0604020202020204" pitchFamily="34" charset="0"/>
                <a:cs typeface="Arial" panose="020B0604020202020204" pitchFamily="34" charset="0"/>
              </a:rPr>
              <a:t>will require varying levels of knowledge and awareness of the items outlined.</a:t>
            </a:r>
          </a:p>
          <a:p>
            <a:pPr marL="0" indent="0" algn="l">
              <a:buNone/>
            </a:pPr>
            <a:r>
              <a:rPr lang="en-US" sz="5600" b="1" i="0" dirty="0">
                <a:solidFill>
                  <a:srgbClr val="141624"/>
                </a:solidFill>
                <a:effectLst/>
                <a:latin typeface="Arial" panose="020B0604020202020204" pitchFamily="34" charset="0"/>
                <a:cs typeface="Arial" panose="020B0604020202020204" pitchFamily="34" charset="0"/>
              </a:rPr>
              <a:t>.. In matters of safety and environment protection it is </a:t>
            </a:r>
            <a:r>
              <a:rPr lang="en-US" sz="5600" b="1" i="0" dirty="0">
                <a:solidFill>
                  <a:srgbClr val="FF0000"/>
                </a:solidFill>
                <a:effectLst/>
                <a:latin typeface="Arial" panose="020B0604020202020204" pitchFamily="34" charset="0"/>
                <a:cs typeface="Arial" panose="020B0604020202020204" pitchFamily="34" charset="0"/>
              </a:rPr>
              <a:t>the commitment, competence, attitudes and motivation of individuals at all levels that determines the end result.</a:t>
            </a:r>
          </a:p>
          <a:p>
            <a:endParaRPr lang="nb-NO" dirty="0"/>
          </a:p>
        </p:txBody>
      </p:sp>
      <p:sp>
        <p:nvSpPr>
          <p:cNvPr id="5" name="TekstSylinder 4">
            <a:extLst>
              <a:ext uri="{FF2B5EF4-FFF2-40B4-BE49-F238E27FC236}">
                <a16:creationId xmlns:a16="http://schemas.microsoft.com/office/drawing/2014/main" id="{37E76257-6319-4CC5-B879-15682AD577F3}"/>
              </a:ext>
            </a:extLst>
          </p:cNvPr>
          <p:cNvSpPr txBox="1"/>
          <p:nvPr/>
        </p:nvSpPr>
        <p:spPr>
          <a:xfrm>
            <a:off x="435154" y="5734630"/>
            <a:ext cx="11195924" cy="954107"/>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1.2.3 The safety-management system should ensure:</a:t>
            </a:r>
          </a:p>
          <a:p>
            <a:r>
              <a:rPr lang="en-US" sz="1400" b="1" dirty="0">
                <a:latin typeface="Arial" panose="020B0604020202020204" pitchFamily="34" charset="0"/>
                <a:cs typeface="Arial" panose="020B0604020202020204" pitchFamily="34" charset="0"/>
              </a:rPr>
              <a:t>.1 compliance with mandatory rules and regulations; and</a:t>
            </a:r>
          </a:p>
          <a:p>
            <a:r>
              <a:rPr lang="en-US" sz="1400" b="1" dirty="0">
                <a:latin typeface="Arial" panose="020B0604020202020204" pitchFamily="34" charset="0"/>
                <a:cs typeface="Arial" panose="020B0604020202020204" pitchFamily="34" charset="0"/>
              </a:rPr>
              <a:t>.2 that </a:t>
            </a:r>
            <a:r>
              <a:rPr lang="en-US" sz="1400" b="1" dirty="0">
                <a:solidFill>
                  <a:srgbClr val="FF0000"/>
                </a:solidFill>
                <a:latin typeface="Arial" panose="020B0604020202020204" pitchFamily="34" charset="0"/>
                <a:cs typeface="Arial" panose="020B0604020202020204" pitchFamily="34" charset="0"/>
              </a:rPr>
              <a:t>applicable codes, guidelines and standards recommended by </a:t>
            </a:r>
            <a:r>
              <a:rPr lang="en-US" sz="1400" b="1" dirty="0">
                <a:latin typeface="Arial" panose="020B0604020202020204" pitchFamily="34" charset="0"/>
                <a:cs typeface="Arial" panose="020B0604020202020204" pitchFamily="34" charset="0"/>
              </a:rPr>
              <a:t>the Organization, Administrations, classification societies and </a:t>
            </a:r>
            <a:r>
              <a:rPr lang="en-US" sz="1400" b="1" dirty="0">
                <a:solidFill>
                  <a:srgbClr val="FF0000"/>
                </a:solidFill>
                <a:latin typeface="Arial" panose="020B0604020202020204" pitchFamily="34" charset="0"/>
                <a:cs typeface="Arial" panose="020B0604020202020204" pitchFamily="34" charset="0"/>
              </a:rPr>
              <a:t>maritime industry organizations </a:t>
            </a:r>
            <a:r>
              <a:rPr lang="en-US" sz="1400" b="1" dirty="0">
                <a:latin typeface="Arial" panose="020B0604020202020204" pitchFamily="34" charset="0"/>
                <a:cs typeface="Arial" panose="020B0604020202020204" pitchFamily="34" charset="0"/>
              </a:rPr>
              <a:t>are taken into account</a:t>
            </a:r>
          </a:p>
        </p:txBody>
      </p:sp>
      <p:sp>
        <p:nvSpPr>
          <p:cNvPr id="7" name="TekstSylinder 6">
            <a:extLst>
              <a:ext uri="{FF2B5EF4-FFF2-40B4-BE49-F238E27FC236}">
                <a16:creationId xmlns:a16="http://schemas.microsoft.com/office/drawing/2014/main" id="{C203C581-A214-49C1-8BB1-0DE4CC599049}"/>
              </a:ext>
            </a:extLst>
          </p:cNvPr>
          <p:cNvSpPr txBox="1"/>
          <p:nvPr/>
        </p:nvSpPr>
        <p:spPr>
          <a:xfrm>
            <a:off x="6267634" y="2147368"/>
            <a:ext cx="5609949" cy="3693319"/>
          </a:xfrm>
          <a:prstGeom prst="rect">
            <a:avLst/>
          </a:prstGeom>
          <a:noFill/>
        </p:spPr>
        <p:txBody>
          <a:bodyPr wrap="square">
            <a:spAutoFit/>
          </a:bodyPr>
          <a:lstStyle/>
          <a:p>
            <a:pPr marL="0" indent="0">
              <a:buNone/>
            </a:pPr>
            <a:r>
              <a:rPr lang="en-GB" sz="1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6. RESOURCES AND PERSONNEL </a:t>
            </a:r>
            <a:endParaRPr lang="nb-NO"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400" b="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b-NO"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6.1 The Company should ensure that the master is: </a:t>
            </a:r>
            <a:endParaRPr lang="nb-NO"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indent="0">
              <a:buNone/>
            </a:pPr>
            <a:r>
              <a:rPr lang="en-GB" sz="1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.1 properly qualified for command; </a:t>
            </a:r>
            <a:endParaRPr lang="nb-NO"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indent="0">
              <a:buNone/>
            </a:pPr>
            <a:r>
              <a:rPr lang="en-GB" sz="1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.2 fully conversant with the Company's SMS; and </a:t>
            </a:r>
            <a:endParaRPr lang="nb-NO"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56210" indent="0">
              <a:buNone/>
            </a:pPr>
            <a:r>
              <a:rPr lang="en-GB" sz="1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.3 given the necessary support so that the master's duties can be safely performed. </a:t>
            </a:r>
            <a:endParaRPr lang="nb-NO"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indent="0">
              <a:buNone/>
            </a:pPr>
            <a:r>
              <a:rPr lang="en-GB" sz="1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6.2 The Company should ensure that each ship is: </a:t>
            </a:r>
            <a:endParaRPr lang="nb-NO"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00050" indent="0">
              <a:buNone/>
            </a:pPr>
            <a:r>
              <a:rPr lang="en-GB" sz="1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400"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1 manned with qualified, certificated and medically fit seafarers in accordance with national and international requirements; </a:t>
            </a:r>
            <a:r>
              <a:rPr lang="en-GB" sz="1400" b="1" i="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and </a:t>
            </a:r>
            <a:endParaRPr lang="nb-NO"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00050" indent="0">
              <a:buNone/>
            </a:pPr>
            <a:r>
              <a:rPr lang="en-GB" sz="1400" b="1" i="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.2 appropriately manned in order to encompass all aspects of maintaining safe operation on board.* </a:t>
            </a:r>
            <a:endParaRPr lang="nb-NO"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00050" indent="0">
              <a:buNone/>
            </a:pPr>
            <a:r>
              <a:rPr lang="en-GB" sz="1400" b="0" i="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nb-NO"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00050" indent="0">
              <a:buNone/>
            </a:pPr>
            <a:r>
              <a:rPr lang="en-GB" sz="1200" b="0" i="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b="0" i="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3"/>
              </a:rPr>
              <a:t>Refer to the Principles of minimum safe manning, adopted by the Organization by Resolution A.1047(27)</a:t>
            </a:r>
            <a:r>
              <a:rPr lang="en-GB" sz="1200" b="0" i="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b-NO"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00050" indent="0">
              <a:buNone/>
            </a:pPr>
            <a:r>
              <a:rPr lang="en-GB" sz="1400" b="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b-NO"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kstSylinder 3">
            <a:extLst>
              <a:ext uri="{FF2B5EF4-FFF2-40B4-BE49-F238E27FC236}">
                <a16:creationId xmlns:a16="http://schemas.microsoft.com/office/drawing/2014/main" id="{8632988E-5FF7-7194-F7F2-727C3D653D54}"/>
              </a:ext>
            </a:extLst>
          </p:cNvPr>
          <p:cNvSpPr txBox="1"/>
          <p:nvPr/>
        </p:nvSpPr>
        <p:spPr>
          <a:xfrm>
            <a:off x="352407" y="61276"/>
            <a:ext cx="553153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Safety and Security for Human and Environment    </a:t>
            </a:r>
            <a:endParaRPr lang="nb-NO" b="1" dirty="0">
              <a:latin typeface="Arial" panose="020B0604020202020204" pitchFamily="34" charset="0"/>
              <a:cs typeface="Arial" panose="020B0604020202020204" pitchFamily="34" charset="0"/>
            </a:endParaRPr>
          </a:p>
        </p:txBody>
      </p:sp>
      <p:sp>
        <p:nvSpPr>
          <p:cNvPr id="6" name="TekstSylinder 5">
            <a:extLst>
              <a:ext uri="{FF2B5EF4-FFF2-40B4-BE49-F238E27FC236}">
                <a16:creationId xmlns:a16="http://schemas.microsoft.com/office/drawing/2014/main" id="{25E61532-A110-A88A-EDBB-69457F6F1C38}"/>
              </a:ext>
            </a:extLst>
          </p:cNvPr>
          <p:cNvSpPr txBox="1"/>
          <p:nvPr/>
        </p:nvSpPr>
        <p:spPr>
          <a:xfrm>
            <a:off x="9513455" y="160026"/>
            <a:ext cx="2854036" cy="369332"/>
          </a:xfrm>
          <a:prstGeom prst="rect">
            <a:avLst/>
          </a:prstGeom>
          <a:noFill/>
        </p:spPr>
        <p:txBody>
          <a:bodyPr wrap="square" rtlCol="0">
            <a:spAutoFit/>
          </a:bodyPr>
          <a:lstStyle/>
          <a:p>
            <a:r>
              <a:rPr lang="nb-NO" b="1" dirty="0"/>
              <a:t>SOLAS  Chapter IX</a:t>
            </a:r>
          </a:p>
        </p:txBody>
      </p:sp>
    </p:spTree>
    <p:extLst>
      <p:ext uri="{BB962C8B-B14F-4D97-AF65-F5344CB8AC3E}">
        <p14:creationId xmlns:p14="http://schemas.microsoft.com/office/powerpoint/2010/main" val="389626985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3074</Words>
  <Application>Microsoft Office PowerPoint</Application>
  <PresentationFormat>Widescreen</PresentationFormat>
  <Paragraphs>246</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Mali Light</vt:lpstr>
      <vt:lpstr>Office-tema</vt:lpstr>
      <vt:lpstr>How ensure social standards  in a Just Transition for Professional Mariners   Maritime Workshop  Bilbao, Spain 15 June 2023   </vt:lpstr>
      <vt:lpstr>PowerPoint Presentation</vt:lpstr>
      <vt:lpstr> Reports &amp; Publications</vt:lpstr>
      <vt:lpstr>PowerPoint Presentation</vt:lpstr>
      <vt:lpstr>As shipping decarbonizes, training of seafarers must happen in parallel</vt:lpstr>
      <vt:lpstr>Environment and issues affecting seafarer safety</vt:lpstr>
      <vt:lpstr>The context between regulations, political decisions and the work force  </vt:lpstr>
      <vt:lpstr>                                          UNCLOS  ARTICLE 94 Duties of the flag State  </vt:lpstr>
      <vt:lpstr>  International Standard for the safe Management and operation of ships  and for pollution prevention (ISM Code)  Implement – Practice – Maintain – Training – Communicate – Development </vt:lpstr>
      <vt:lpstr>* Alternative design and arrangements for SOLAS chapter II-1 </vt:lpstr>
      <vt:lpstr>PowerPoint Presentation</vt:lpstr>
      <vt:lpstr> Maritime Labour Convention 2006 (MLC 2006) </vt:lpstr>
      <vt:lpstr>Safety, security in technical, operational and human levels    Challenges</vt:lpstr>
      <vt:lpstr>PowerPoint Presentation</vt:lpstr>
      <vt:lpstr>  Safety dynamics of ship’s energy sources </vt:lpstr>
      <vt:lpstr>  Safety dynamics of ship’s energy sources </vt:lpstr>
      <vt:lpstr>PowerPoint Presentation</vt:lpstr>
      <vt:lpstr>The political decision  - must always include the technical SAFETY facts</vt:lpstr>
      <vt:lpstr>Safety</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and Issues Affecting Safety  &amp;  Sustainable Manning</dc:title>
  <dc:creator>Odd Rune Malterud</dc:creator>
  <cp:lastModifiedBy>Celia McClements</cp:lastModifiedBy>
  <cp:revision>64</cp:revision>
  <cp:lastPrinted>2023-01-05T11:39:58Z</cp:lastPrinted>
  <dcterms:created xsi:type="dcterms:W3CDTF">2022-12-24T10:46:11Z</dcterms:created>
  <dcterms:modified xsi:type="dcterms:W3CDTF">2023-06-18T13:58:30Z</dcterms:modified>
</cp:coreProperties>
</file>