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6"/>
  </p:notesMasterIdLst>
  <p:sldIdLst>
    <p:sldId id="256" r:id="rId2"/>
    <p:sldId id="268" r:id="rId3"/>
    <p:sldId id="269" r:id="rId4"/>
    <p:sldId id="270" r:id="rId5"/>
    <p:sldId id="271" r:id="rId6"/>
    <p:sldId id="286" r:id="rId7"/>
    <p:sldId id="272" r:id="rId8"/>
    <p:sldId id="273" r:id="rId9"/>
    <p:sldId id="264" r:id="rId10"/>
    <p:sldId id="265" r:id="rId11"/>
    <p:sldId id="278" r:id="rId12"/>
    <p:sldId id="289" r:id="rId13"/>
    <p:sldId id="290" r:id="rId14"/>
    <p:sldId id="26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2" autoAdjust="0"/>
    <p:restoredTop sz="70837" autoAdjust="0"/>
  </p:normalViewPr>
  <p:slideViewPr>
    <p:cSldViewPr>
      <p:cViewPr varScale="1">
        <p:scale>
          <a:sx n="106" d="100"/>
          <a:sy n="106" d="100"/>
        </p:scale>
        <p:origin x="147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ckbwi\AppData\Local\Microsoft\Windows\INetCache\Content.Outlook\XFDQOV3N\Excel%20all%20data%20and%20diagrams%20-%20Trends%20and%20status%20of%20OSH_JS%20LL%20updated%20July%20by%20JS%20plus%20LLn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32938790276863E-2"/>
          <c:y val="3.7855552902574849E-2"/>
          <c:w val="0.92029446870575637"/>
          <c:h val="0.77737683537056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'4.1 Economic activities'!$B$5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B0-4027-8508-E82516CAF19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B0-4027-8508-E82516CAF19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B0-4027-8508-E82516CAF19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B0-4027-8508-E82516CAF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 Economic activities'!$A$6:$A$9</c:f>
              <c:strCache>
                <c:ptCount val="4"/>
                <c:pt idx="0">
                  <c:v>Agriculture, forestry &amp; fishing</c:v>
                </c:pt>
                <c:pt idx="1">
                  <c:v>B-E - Industry (except construction)</c:v>
                </c:pt>
                <c:pt idx="2">
                  <c:v>J - Information &amp; communication</c:v>
                </c:pt>
                <c:pt idx="3">
                  <c:v>M_N - Professional, scientific &amp; technical; administrative &amp; support services</c:v>
                </c:pt>
              </c:strCache>
            </c:strRef>
          </c:cat>
          <c:val>
            <c:numRef>
              <c:f>'4.1 Economic activities'!$B$6:$B$9</c:f>
              <c:numCache>
                <c:formatCode>#,##0.0</c:formatCode>
                <c:ptCount val="4"/>
                <c:pt idx="0">
                  <c:v>8.5</c:v>
                </c:pt>
                <c:pt idx="1">
                  <c:v>20.7</c:v>
                </c:pt>
                <c:pt idx="2">
                  <c:v>2.2000000000000002</c:v>
                </c:pt>
                <c:pt idx="3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B0-4027-8508-E82516CAF191}"/>
            </c:ext>
          </c:extLst>
        </c:ser>
        <c:ser>
          <c:idx val="1"/>
          <c:order val="1"/>
          <c:tx>
            <c:strRef>
              <c:f>'4.1 Economic activities'!$C$5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 Economic activities'!$A$6:$A$9</c:f>
              <c:strCache>
                <c:ptCount val="4"/>
                <c:pt idx="0">
                  <c:v>Agriculture, forestry &amp; fishing</c:v>
                </c:pt>
                <c:pt idx="1">
                  <c:v>B-E - Industry (except construction)</c:v>
                </c:pt>
                <c:pt idx="2">
                  <c:v>J - Information &amp; communication</c:v>
                </c:pt>
                <c:pt idx="3">
                  <c:v>M_N - Professional, scientific &amp; technical; administrative &amp; support services</c:v>
                </c:pt>
              </c:strCache>
            </c:strRef>
          </c:cat>
          <c:val>
            <c:numRef>
              <c:f>'4.1 Economic activities'!$C$6:$C$9</c:f>
              <c:numCache>
                <c:formatCode>#,##0.0</c:formatCode>
                <c:ptCount val="4"/>
                <c:pt idx="0">
                  <c:v>4.0999999999999996</c:v>
                </c:pt>
                <c:pt idx="1">
                  <c:v>15.2</c:v>
                </c:pt>
                <c:pt idx="2">
                  <c:v>3.1</c:v>
                </c:pt>
                <c:pt idx="3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B0-4027-8508-E82516CAF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9273887"/>
        <c:axId val="829272223"/>
      </c:barChart>
      <c:catAx>
        <c:axId val="82927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BE"/>
          </a:p>
        </c:txPr>
        <c:crossAx val="829272223"/>
        <c:crosses val="autoZero"/>
        <c:auto val="1"/>
        <c:lblAlgn val="ctr"/>
        <c:lblOffset val="100"/>
        <c:noMultiLvlLbl val="0"/>
      </c:catAx>
      <c:valAx>
        <c:axId val="829272223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829273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567915770635901"/>
          <c:y val="7.6337038092523984E-2"/>
          <c:w val="0.3552290445151281"/>
          <c:h val="7.01402189095888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3369F-07C3-49D5-8D3A-C96E1506E63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76BFB-9230-4FA6-8168-C4D9D1066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1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6BFB-9230-4FA6-8168-C4D9D1066B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54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6BFB-9230-4FA6-8168-C4D9D1066BB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22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6BFB-9230-4FA6-8168-C4D9D1066BB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379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6BFB-9230-4FA6-8168-C4D9D1066BB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369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21462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6F0D-8B92-483C-8571-8A71C8095E3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98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6BFB-9230-4FA6-8168-C4D9D1066B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18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en-GB" b="0" i="0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6BFB-9230-4FA6-8168-C4D9D1066B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95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6BFB-9230-4FA6-8168-C4D9D1066B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13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6BFB-9230-4FA6-8168-C4D9D1066B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0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6BFB-9230-4FA6-8168-C4D9D1066BB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282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en-GB" b="0" i="0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6BFB-9230-4FA6-8168-C4D9D1066BB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61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6BFB-9230-4FA6-8168-C4D9D1066BB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964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6BFB-9230-4FA6-8168-C4D9D1066BB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8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FONDO-PORTADA-PATRON-COBRANDED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36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7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000" y="4431506"/>
            <a:ext cx="863247" cy="2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4" name="Bild 4" descr="111004_EU-OSHA_PPT_EU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n-portada-COBRANDED-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9137904" cy="2554224"/>
          </a:xfrm>
          <a:prstGeom prst="rect">
            <a:avLst/>
          </a:prstGeom>
        </p:spPr>
      </p:pic>
      <p:sp>
        <p:nvSpPr>
          <p:cNvPr id="11" name="Textplatzhalter 2"/>
          <p:cNvSpPr txBox="1">
            <a:spLocks/>
          </p:cNvSpPr>
          <p:nvPr/>
        </p:nvSpPr>
        <p:spPr>
          <a:xfrm>
            <a:off x="450851" y="4816892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1E340-06DD-DEE9-4970-E57CAA02F1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B92BA89F-38FD-2D3B-1A43-879CC89953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65088" y="4431506"/>
            <a:ext cx="2016224" cy="2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n-GB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EUhealthyworkplaces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s-ES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s-ES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StopthePandemic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750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6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8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8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ONDO-PORTADA-PATRON-COBRANDED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535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000" y="4429594"/>
            <a:ext cx="863245" cy="2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2"/>
          <p:cNvSpPr txBox="1">
            <a:spLocks/>
          </p:cNvSpPr>
          <p:nvPr/>
        </p:nvSpPr>
        <p:spPr>
          <a:xfrm>
            <a:off x="450851" y="4844812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F857ECB-C458-3690-2640-BF9B5103F1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65088" y="4431506"/>
            <a:ext cx="2016224" cy="2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n-GB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EUhealthyworkplaces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s-ES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s-ES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StopthePandemic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03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DD3ACD-1988-45B5-B99E-B628ACF90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3" y="0"/>
            <a:ext cx="9141293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53E5F9-769F-4724-A14F-0A8FF262142C}"/>
              </a:ext>
            </a:extLst>
          </p:cNvPr>
          <p:cNvSpPr txBox="1"/>
          <p:nvPr/>
        </p:nvSpPr>
        <p:spPr>
          <a:xfrm>
            <a:off x="1788820" y="11722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2"/>
                </a:solidFill>
                <a:ea typeface="+mj-ea"/>
                <a:cs typeface="Trebuchet MS"/>
              </a:rPr>
              <a:t>@EU_OSHA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842893-2903-44D3-9BAF-2AEC21F364A9}"/>
              </a:ext>
            </a:extLst>
          </p:cNvPr>
          <p:cNvSpPr txBox="1"/>
          <p:nvPr/>
        </p:nvSpPr>
        <p:spPr>
          <a:xfrm>
            <a:off x="1788820" y="177966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2"/>
                </a:solidFill>
                <a:ea typeface="+mj-ea"/>
                <a:cs typeface="Trebuchet MS"/>
              </a:rPr>
              <a:t>@</a:t>
            </a:r>
            <a:r>
              <a:rPr lang="en-IE" dirty="0" err="1">
                <a:solidFill>
                  <a:schemeClr val="tx2"/>
                </a:solidFill>
                <a:ea typeface="+mj-ea"/>
                <a:cs typeface="Trebuchet MS"/>
              </a:rPr>
              <a:t>EuropeanAgencyforSafetyandHealthatWork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E714B-9A10-4C9E-BCC6-84FA7092988A}"/>
              </a:ext>
            </a:extLst>
          </p:cNvPr>
          <p:cNvSpPr txBox="1"/>
          <p:nvPr/>
        </p:nvSpPr>
        <p:spPr>
          <a:xfrm>
            <a:off x="1787638" y="238708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2"/>
                </a:solidFill>
                <a:ea typeface="+mj-ea"/>
                <a:cs typeface="Trebuchet MS"/>
              </a:rPr>
              <a:t>@EU_OSHA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01CC2-3DBB-4D08-9580-AC37FCEF7CBE}"/>
              </a:ext>
            </a:extLst>
          </p:cNvPr>
          <p:cNvSpPr txBox="1"/>
          <p:nvPr/>
        </p:nvSpPr>
        <p:spPr>
          <a:xfrm>
            <a:off x="1787638" y="2973204"/>
            <a:ext cx="645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ea typeface="+mj-ea"/>
                <a:cs typeface="Trebuchet MS"/>
              </a:rPr>
              <a:t>European Agency for Safety and Health at Work (EU-OSHA)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258FC6-CC7F-4F82-A9E1-0608FBFCD56F}"/>
              </a:ext>
            </a:extLst>
          </p:cNvPr>
          <p:cNvSpPr txBox="1"/>
          <p:nvPr/>
        </p:nvSpPr>
        <p:spPr>
          <a:xfrm>
            <a:off x="1787638" y="36019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2"/>
                </a:solidFill>
                <a:ea typeface="+mj-ea"/>
                <a:cs typeface="Trebuchet MS"/>
              </a:rPr>
              <a:t>EU_OSHA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0BF0C-1C43-40C6-8D79-A79F4C7DC847}"/>
              </a:ext>
            </a:extLst>
          </p:cNvPr>
          <p:cNvSpPr txBox="1"/>
          <p:nvPr/>
        </p:nvSpPr>
        <p:spPr>
          <a:xfrm>
            <a:off x="450001" y="8537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chemeClr val="tx2"/>
                </a:solidFill>
                <a:ea typeface="+mj-ea"/>
              </a:rPr>
              <a:t>THANK YOU!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044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4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69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ONDO-PATRON-COBRANDED.png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36"/>
            <a:ext cx="9144000" cy="51389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5" name="Bild 3" descr="111004_EU-OSHA_PPT_Corporate logo_inner slid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913" y="4705350"/>
            <a:ext cx="816719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9"/>
          <p:cNvSpPr txBox="1">
            <a:spLocks/>
          </p:cNvSpPr>
          <p:nvPr/>
        </p:nvSpPr>
        <p:spPr>
          <a:xfrm>
            <a:off x="8534024" y="4879662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268539" y="4857751"/>
            <a:ext cx="583088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https://osha.europa.eu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A178617-2A52-4A4A-E6C0-DD98AAF880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21825" y="4751814"/>
            <a:ext cx="2016224" cy="2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n-GB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EUhealthyworkplaces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s-ES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s-ES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StopthePandemic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989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EUOSHA" TargetMode="External"/><Relationship Id="rId13" Type="http://schemas.openxmlformats.org/officeDocument/2006/relationships/image" Target="../media/image23.png"/><Relationship Id="rId3" Type="http://schemas.openxmlformats.org/officeDocument/2006/relationships/hyperlink" Target="https://osha.europa.eu/" TargetMode="External"/><Relationship Id="rId7" Type="http://schemas.openxmlformats.org/officeDocument/2006/relationships/image" Target="../media/image20.png"/><Relationship Id="rId12" Type="http://schemas.openxmlformats.org/officeDocument/2006/relationships/hyperlink" Target="https://www.facebook.com/EuropeanAgencyforSafetyandHealthatWor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euosha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s://osha.europa.eu/en/publications" TargetMode="External"/><Relationship Id="rId15" Type="http://schemas.openxmlformats.org/officeDocument/2006/relationships/image" Target="../media/image24.jpeg"/><Relationship Id="rId10" Type="http://schemas.openxmlformats.org/officeDocument/2006/relationships/hyperlink" Target="http://twitter.com/eu_osha" TargetMode="External"/><Relationship Id="rId4" Type="http://schemas.openxmlformats.org/officeDocument/2006/relationships/hyperlink" Target="https://osha.europa.eu/en/news/oshmail" TargetMode="External"/><Relationship Id="rId9" Type="http://schemas.openxmlformats.org/officeDocument/2006/relationships/image" Target="../media/image21.png"/><Relationship Id="rId14" Type="http://schemas.openxmlformats.org/officeDocument/2006/relationships/hyperlink" Target="https://www.linkedin.com/company/europeanagency-for-safety-and-health-at-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889024"/>
            <a:ext cx="7646400" cy="474814"/>
          </a:xfrm>
        </p:spPr>
        <p:txBody>
          <a:bodyPr/>
          <a:lstStyle/>
          <a:p>
            <a:r>
              <a:rPr lang="en-GB" sz="1800" i="1" dirty="0"/>
              <a:t>New risks associated with the twin transition</a:t>
            </a:r>
            <a:br>
              <a:rPr lang="en-GB" sz="1800" i="1" dirty="0"/>
            </a:br>
            <a:r>
              <a:rPr lang="en-GB" sz="1800" i="1" dirty="0"/>
              <a:t>Panel 1 - “Just Transition, social standards, and best practice”</a:t>
            </a: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450000" y="3681487"/>
            <a:ext cx="7646400" cy="576064"/>
          </a:xfrm>
        </p:spPr>
        <p:txBody>
          <a:bodyPr>
            <a:normAutofit/>
          </a:bodyPr>
          <a:lstStyle/>
          <a:p>
            <a:r>
              <a:rPr lang="en-GB" sz="1400" b="0" dirty="0"/>
              <a:t>Building a Just Transition Towards a Smart and Sustainable Mobility</a:t>
            </a:r>
            <a:endParaRPr lang="en-US" sz="1400" b="0" dirty="0"/>
          </a:p>
          <a:p>
            <a:r>
              <a:rPr lang="en-GB" sz="1400" b="0" dirty="0"/>
              <a:t>Maritime Workshop, Bilbao, 15 &amp; 16 June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4168" y="379588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William Cockburn</a:t>
            </a:r>
          </a:p>
          <a:p>
            <a:r>
              <a:rPr lang="en-GB" sz="1000" dirty="0"/>
              <a:t>Interim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123910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Contributing to a strong evidence base – OSH Overviews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4410032" cy="3645000"/>
          </a:xfrm>
        </p:spPr>
        <p:txBody>
          <a:bodyPr/>
          <a:lstStyle/>
          <a:p>
            <a:r>
              <a:rPr lang="en-US" dirty="0"/>
              <a:t>Musculoskeletal disorders (2017-2021)</a:t>
            </a:r>
          </a:p>
          <a:p>
            <a:pPr lvl="1"/>
            <a:r>
              <a:rPr lang="en-US" dirty="0"/>
              <a:t>Prevalence, costs, demographics</a:t>
            </a:r>
          </a:p>
          <a:p>
            <a:pPr lvl="1"/>
            <a:r>
              <a:rPr lang="en-US" dirty="0"/>
              <a:t>Chronic MSDs, static postures, rehabilitation and return to work, psychosocial link, telework</a:t>
            </a:r>
          </a:p>
          <a:p>
            <a:r>
              <a:rPr lang="en-US" dirty="0" err="1"/>
              <a:t>Digitalisation</a:t>
            </a:r>
            <a:r>
              <a:rPr lang="en-US" dirty="0"/>
              <a:t> (2020-2023)</a:t>
            </a:r>
          </a:p>
          <a:p>
            <a:pPr lvl="1"/>
            <a:r>
              <a:rPr lang="en-US" dirty="0"/>
              <a:t>Automation (robotics and AI), AI-based worker management, online platforms, monitoring systems</a:t>
            </a:r>
          </a:p>
          <a:p>
            <a:r>
              <a:rPr lang="en-US" dirty="0"/>
              <a:t>Supporting compliance (2020-2023)</a:t>
            </a:r>
          </a:p>
          <a:p>
            <a:pPr lvl="1"/>
            <a:r>
              <a:rPr lang="en-US" dirty="0"/>
              <a:t>Enforcement, prevention services, social reporting, supply chains and business incentives</a:t>
            </a:r>
          </a:p>
          <a:p>
            <a:r>
              <a:rPr lang="en-US" dirty="0"/>
              <a:t>Psychosocial risks and mental health (2022-2025)</a:t>
            </a:r>
          </a:p>
          <a:p>
            <a:pPr lvl="1"/>
            <a:r>
              <a:rPr lang="en-US" dirty="0"/>
              <a:t>Scoping phase in 2021</a:t>
            </a:r>
          </a:p>
          <a:p>
            <a:r>
              <a:rPr lang="en-US" dirty="0"/>
              <a:t>Health and care sectors (2023-2026)</a:t>
            </a:r>
          </a:p>
          <a:p>
            <a:pPr lvl="1"/>
            <a:r>
              <a:rPr lang="en-US" dirty="0"/>
              <a:t>Scoping phase in 2022</a:t>
            </a:r>
          </a:p>
          <a:p>
            <a:r>
              <a:rPr lang="en-GB" dirty="0"/>
              <a:t>Circulatory diseases (2024-2027)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3003798"/>
            <a:ext cx="3744416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/>
              <a:t>Describing the state of knowledge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Reviewing policy and practice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Exploring the role of intermediaries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Identifying prevention measures at the workplace</a:t>
            </a:r>
          </a:p>
        </p:txBody>
      </p:sp>
      <p:pic>
        <p:nvPicPr>
          <p:cNvPr id="3076" name="Picture 4" descr="Musculoskeletal disorders. Woman being treated for musculoskeletal disord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16" y="837000"/>
            <a:ext cx="3423207" cy="108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07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conclusions and policy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Need to focus on the ‘hard to reach’</a:t>
            </a:r>
          </a:p>
          <a:p>
            <a:pPr lvl="1"/>
            <a:r>
              <a:rPr lang="en-GB" dirty="0"/>
              <a:t>MSEs as ‘learners’, ‘reactors’ and ‘avoiders’</a:t>
            </a:r>
          </a:p>
          <a:p>
            <a:pPr lvl="1"/>
            <a:r>
              <a:rPr lang="en-GB" dirty="0"/>
              <a:t>Self-employed and false self employed</a:t>
            </a:r>
          </a:p>
          <a:p>
            <a:r>
              <a:rPr lang="en-GB" dirty="0"/>
              <a:t>Regulation fit for purpose… but not only</a:t>
            </a:r>
          </a:p>
          <a:p>
            <a:pPr lvl="1"/>
            <a:r>
              <a:rPr lang="en-GB" dirty="0"/>
              <a:t>Collective agreements</a:t>
            </a:r>
          </a:p>
          <a:p>
            <a:pPr lvl="1"/>
            <a:r>
              <a:rPr lang="en-GB" dirty="0"/>
              <a:t>Awareness raising</a:t>
            </a:r>
          </a:p>
          <a:p>
            <a:pPr lvl="1"/>
            <a:r>
              <a:rPr lang="en-GB" dirty="0"/>
              <a:t>Guidance and tools</a:t>
            </a:r>
          </a:p>
          <a:p>
            <a:pPr lvl="1"/>
            <a:r>
              <a:rPr lang="en-GB" dirty="0"/>
              <a:t>Support and access to expertise</a:t>
            </a:r>
          </a:p>
          <a:p>
            <a:pPr lvl="1"/>
            <a:r>
              <a:rPr lang="en-GB" dirty="0"/>
              <a:t>Inspection and enforcement</a:t>
            </a:r>
          </a:p>
          <a:p>
            <a:r>
              <a:rPr lang="en-GB" dirty="0"/>
              <a:t>Importance of an ‘orchestrated’ approach</a:t>
            </a:r>
          </a:p>
          <a:p>
            <a:pPr lvl="1"/>
            <a:r>
              <a:rPr lang="en-GB" dirty="0"/>
              <a:t>Tailored approach</a:t>
            </a:r>
          </a:p>
          <a:p>
            <a:pPr lvl="1"/>
            <a:r>
              <a:rPr lang="en-GB" dirty="0"/>
              <a:t>Exploiting employers’ ‘contact points’</a:t>
            </a:r>
          </a:p>
          <a:p>
            <a:r>
              <a:rPr lang="en-GB" dirty="0"/>
              <a:t>Essential role of social dialogue and worker representation on OSH</a:t>
            </a:r>
          </a:p>
          <a:p>
            <a:pPr lvl="1"/>
            <a:r>
              <a:rPr lang="en-GB" dirty="0"/>
              <a:t>Genuine participation at workplace level</a:t>
            </a:r>
          </a:p>
          <a:p>
            <a:pPr lvl="1"/>
            <a:r>
              <a:rPr lang="en-GB" dirty="0"/>
              <a:t>Examples of good practice</a:t>
            </a:r>
          </a:p>
          <a:p>
            <a:pPr lvl="1"/>
            <a:r>
              <a:rPr lang="en-GB" dirty="0"/>
              <a:t>Participation in policy making and regulation</a:t>
            </a:r>
          </a:p>
        </p:txBody>
      </p:sp>
    </p:spTree>
    <p:extLst>
      <p:ext uri="{BB962C8B-B14F-4D97-AF65-F5344CB8AC3E}">
        <p14:creationId xmlns:p14="http://schemas.microsoft.com/office/powerpoint/2010/main" val="123263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D8F1-C17C-C68B-9C37-02FDB941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Maritime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0EF95-BE61-3DC4-9416-B670432603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Long working hours</a:t>
            </a:r>
          </a:p>
          <a:p>
            <a:r>
              <a:rPr lang="en-GB" dirty="0"/>
              <a:t>Isolation</a:t>
            </a:r>
          </a:p>
          <a:p>
            <a:r>
              <a:rPr lang="en-GB" dirty="0"/>
              <a:t>Dangerous substances</a:t>
            </a:r>
          </a:p>
          <a:p>
            <a:r>
              <a:rPr lang="en-GB" dirty="0"/>
              <a:t>Confined spaces</a:t>
            </a:r>
          </a:p>
          <a:p>
            <a:r>
              <a:rPr lang="en-GB" dirty="0"/>
              <a:t>Slips trips and falls, collisions</a:t>
            </a:r>
          </a:p>
          <a:p>
            <a:r>
              <a:rPr lang="en-GB" dirty="0"/>
              <a:t>Migrant workers</a:t>
            </a:r>
          </a:p>
          <a:p>
            <a:r>
              <a:rPr lang="en-GB" dirty="0"/>
              <a:t>Digitalisation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7F647-28FB-26E0-41EE-42741FBEC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3037">
            <a:off x="6006879" y="978769"/>
            <a:ext cx="2338429" cy="3291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09171C-0AB2-1447-B8F4-625F0658D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289591"/>
            <a:ext cx="4203069" cy="1082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5711BD2E-5D99-AA39-665F-8564D203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76" y="3916970"/>
            <a:ext cx="917079" cy="42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10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F5B0-F31B-5519-DD14-B0018B3C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ESENER secondary analysis on transport sector – Water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559B3-D278-9A11-7C77-60E9B1916E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GB" dirty="0"/>
              <a:t>Large and varied array of activities with unique OSH challenges:</a:t>
            </a:r>
          </a:p>
          <a:p>
            <a:pPr lvl="1">
              <a:lnSpc>
                <a:spcPts val="1400"/>
              </a:lnSpc>
              <a:spcAft>
                <a:spcPts val="600"/>
              </a:spcAft>
            </a:pPr>
            <a:r>
              <a:rPr lang="en-GB" dirty="0"/>
              <a:t>Isolation (long periods at sea), </a:t>
            </a:r>
          </a:p>
          <a:p>
            <a:pPr lvl="1">
              <a:lnSpc>
                <a:spcPts val="1400"/>
              </a:lnSpc>
              <a:spcAft>
                <a:spcPts val="600"/>
              </a:spcAft>
            </a:pPr>
            <a:r>
              <a:rPr lang="en-GB" dirty="0"/>
              <a:t>Difficult communication and management challenges, especially on safety (cross-cultural differences)</a:t>
            </a:r>
          </a:p>
          <a:p>
            <a:pPr lvl="0">
              <a:lnSpc>
                <a:spcPts val="1400"/>
              </a:lnSpc>
              <a:spcAft>
                <a:spcPts val="600"/>
              </a:spcAft>
            </a:pPr>
            <a:r>
              <a:rPr lang="en-GB" dirty="0"/>
              <a:t>Main psychosocial issues in water transport are: </a:t>
            </a:r>
          </a:p>
          <a:p>
            <a:pPr lvl="1">
              <a:lnSpc>
                <a:spcPts val="1400"/>
              </a:lnSpc>
              <a:spcAft>
                <a:spcPts val="600"/>
              </a:spcAft>
            </a:pPr>
            <a:r>
              <a:rPr lang="en-GB" dirty="0"/>
              <a:t>Work-related stress: depression, burnout syndrome, weather conditions.</a:t>
            </a:r>
          </a:p>
          <a:p>
            <a:pPr lvl="1">
              <a:lnSpc>
                <a:spcPts val="1400"/>
              </a:lnSpc>
              <a:spcAft>
                <a:spcPts val="600"/>
              </a:spcAft>
            </a:pPr>
            <a:r>
              <a:rPr lang="en-GB" dirty="0"/>
              <a:t>Working times: erratic, very long work schedules that cause fatigue.</a:t>
            </a:r>
          </a:p>
          <a:p>
            <a:pPr lvl="1">
              <a:lnSpc>
                <a:spcPts val="1400"/>
              </a:lnSpc>
              <a:spcAft>
                <a:spcPts val="600"/>
              </a:spcAft>
            </a:pPr>
            <a:r>
              <a:rPr lang="en-GB" dirty="0"/>
              <a:t>Situations of harassment and bullying.</a:t>
            </a:r>
          </a:p>
          <a:p>
            <a:pPr lvl="1">
              <a:lnSpc>
                <a:spcPts val="1400"/>
              </a:lnSpc>
              <a:spcAft>
                <a:spcPts val="600"/>
              </a:spcAft>
            </a:pPr>
            <a:r>
              <a:rPr lang="en-GB" dirty="0"/>
              <a:t>Accidents on board: witnessing another person experience a severe accident can induce stress-related illnesses such as post-traumatic stress disorder. </a:t>
            </a:r>
          </a:p>
          <a:p>
            <a:pPr lvl="1">
              <a:lnSpc>
                <a:spcPts val="1400"/>
              </a:lnSpc>
              <a:spcAft>
                <a:spcPts val="600"/>
              </a:spcAft>
            </a:pPr>
            <a:r>
              <a:rPr lang="en-GB" dirty="0"/>
              <a:t>Remote and isolated work: loneliness, homesickness, separation from family. </a:t>
            </a:r>
          </a:p>
          <a:p>
            <a:pPr lvl="1">
              <a:lnSpc>
                <a:spcPts val="1400"/>
              </a:lnSpc>
              <a:spcAft>
                <a:spcPts val="600"/>
              </a:spcAft>
            </a:pPr>
            <a:r>
              <a:rPr lang="en-GB" dirty="0"/>
              <a:t>Shared spaces: lack of privacy</a:t>
            </a:r>
          </a:p>
        </p:txBody>
      </p:sp>
    </p:spTree>
    <p:extLst>
      <p:ext uri="{BB962C8B-B14F-4D97-AF65-F5344CB8AC3E}">
        <p14:creationId xmlns:p14="http://schemas.microsoft.com/office/powerpoint/2010/main" val="739735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1545636"/>
            <a:ext cx="5669905" cy="367200"/>
          </a:xfrm>
        </p:spPr>
        <p:txBody>
          <a:bodyPr/>
          <a:lstStyle/>
          <a:p>
            <a:r>
              <a:rPr lang="en-GB" noProof="0" dirty="0"/>
              <a:t>Find out more: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0500" y="2085696"/>
            <a:ext cx="6007824" cy="1836204"/>
          </a:xfrm>
        </p:spPr>
        <p:txBody>
          <a:bodyPr/>
          <a:lstStyle/>
          <a:p>
            <a:r>
              <a:rPr lang="en-GB" noProof="0" dirty="0"/>
              <a:t>Multilingual website: </a:t>
            </a:r>
            <a:r>
              <a:rPr lang="en-GB" b="0" u="sng" noProof="0" dirty="0">
                <a:hlinkClick r:id="rId3"/>
              </a:rPr>
              <a:t>https://osha.europa.eu</a:t>
            </a:r>
            <a:endParaRPr lang="en-GB" b="0" u="sng" noProof="0" dirty="0"/>
          </a:p>
          <a:p>
            <a:r>
              <a:rPr lang="en-GB" noProof="0" dirty="0"/>
              <a:t>Monthly e-newsletter </a:t>
            </a:r>
            <a:r>
              <a:rPr lang="en-GB" noProof="0" dirty="0" err="1"/>
              <a:t>OSHmail</a:t>
            </a:r>
            <a:r>
              <a:rPr lang="en-GB" noProof="0" dirty="0"/>
              <a:t>: </a:t>
            </a:r>
            <a:r>
              <a:rPr lang="en-GB" b="0" u="sng" noProof="0" dirty="0">
                <a:hlinkClick r:id="rId4"/>
              </a:rPr>
              <a:t>https://osha.europa.eu/en/news/oshmail</a:t>
            </a:r>
            <a:endParaRPr lang="en-GB" b="0" u="sng" noProof="0" dirty="0"/>
          </a:p>
          <a:p>
            <a:r>
              <a:rPr lang="en-GB" noProof="0" dirty="0"/>
              <a:t>Publications: </a:t>
            </a:r>
            <a:r>
              <a:rPr lang="en-GB" b="0" noProof="0" dirty="0">
                <a:hlinkClick r:id="rId5"/>
              </a:rPr>
              <a:t>https://osha.europa.eu/en/publications</a:t>
            </a:r>
            <a:endParaRPr lang="en-GB" b="0" noProof="0" dirty="0"/>
          </a:p>
          <a:p>
            <a:r>
              <a:rPr lang="en-GB" noProof="0" dirty="0"/>
              <a:t>Social media: </a:t>
            </a:r>
          </a:p>
          <a:p>
            <a:endParaRPr lang="en-GB" noProof="0" dirty="0"/>
          </a:p>
        </p:txBody>
      </p:sp>
      <p:pic>
        <p:nvPicPr>
          <p:cNvPr id="4" name="Picture 3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610" y="3165816"/>
            <a:ext cx="780558" cy="585419"/>
          </a:xfrm>
          <a:prstGeom prst="rect">
            <a:avLst/>
          </a:prstGeom>
        </p:spPr>
      </p:pic>
      <p:pic>
        <p:nvPicPr>
          <p:cNvPr id="5" name="Picture 12" descr="https://lh4.googleusercontent.com/9Difi9bypu9-FoUsfFWpX6odYLLjXQk_q0aPxZBSFynecMOSLoKRKWRWIfZdXRGOdXMZCahrLBG6vWrwIeT-A26iDjTucgFVCP0Fuzr79BHW5kLJ3s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964" y="3267183"/>
            <a:ext cx="400310" cy="40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g.twimg.com/Twitter_logo_blue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267183"/>
            <a:ext cx="492390" cy="40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fbcdn-sphotos-b-a.akamaihd.net/hphotos-ak-xap1/t31.0-8/1271084_10152203108461729_809245696_o.png?dl=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892" y="3267183"/>
            <a:ext cx="400310" cy="40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cincoaescomunicacion.com/wp-content/uploads/2013/11/linkedin-3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281" y="3267184"/>
            <a:ext cx="400310" cy="40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47664" y="897564"/>
            <a:ext cx="5669905" cy="3672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7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6466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F0DF-DD50-47B4-A627-C3B319EF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Anticipating and managing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9B652-A407-4126-B0C7-E17227A59C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Drivers of change</a:t>
            </a:r>
          </a:p>
          <a:p>
            <a:pPr lvl="1"/>
            <a:r>
              <a:rPr lang="en-GB" dirty="0"/>
              <a:t>Green transition</a:t>
            </a:r>
          </a:p>
          <a:p>
            <a:pPr lvl="1"/>
            <a:r>
              <a:rPr lang="en-GB" dirty="0"/>
              <a:t>Digitalisation</a:t>
            </a:r>
          </a:p>
          <a:p>
            <a:pPr lvl="1"/>
            <a:r>
              <a:rPr lang="en-GB" dirty="0"/>
              <a:t>Ageing workforce</a:t>
            </a:r>
          </a:p>
          <a:p>
            <a:pPr lvl="1"/>
            <a:r>
              <a:rPr lang="en-GB" dirty="0"/>
              <a:t>Alternative forms of employment</a:t>
            </a:r>
          </a:p>
          <a:p>
            <a:pPr lvl="1"/>
            <a:r>
              <a:rPr lang="en-GB" dirty="0"/>
              <a:t>Shifting patterns of employment</a:t>
            </a:r>
          </a:p>
          <a:p>
            <a:pPr lvl="1"/>
            <a:r>
              <a:rPr lang="en-GB" dirty="0"/>
              <a:t>New risks?</a:t>
            </a:r>
          </a:p>
          <a:p>
            <a:pPr lvl="1"/>
            <a:endParaRPr lang="en-GB" dirty="0"/>
          </a:p>
          <a:p>
            <a:r>
              <a:rPr lang="en-GB" dirty="0"/>
              <a:t>Trends in OSH outcomes</a:t>
            </a:r>
          </a:p>
          <a:p>
            <a:pPr lvl="1"/>
            <a:r>
              <a:rPr lang="en-GB" dirty="0"/>
              <a:t>Injuries</a:t>
            </a:r>
          </a:p>
          <a:p>
            <a:pPr lvl="1"/>
            <a:r>
              <a:rPr lang="en-GB" dirty="0"/>
              <a:t>Ergonomics-related illnesses</a:t>
            </a:r>
          </a:p>
          <a:p>
            <a:pPr lvl="1"/>
            <a:r>
              <a:rPr lang="en-GB" dirty="0"/>
              <a:t>PSR-related illnesses</a:t>
            </a:r>
          </a:p>
          <a:p>
            <a:pPr lvl="1"/>
            <a:r>
              <a:rPr lang="en-GB" dirty="0"/>
              <a:t>Illnesses related to dangerous substances</a:t>
            </a:r>
          </a:p>
          <a:p>
            <a:pPr lvl="1"/>
            <a:r>
              <a:rPr lang="en-GB" dirty="0"/>
              <a:t>Illnesses related to physical agents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35F313-7208-472F-AEEE-23794C1692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43559"/>
            <a:ext cx="3374504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6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45B3-E7DF-4456-9DBF-31BF5D33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Green transition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EBD6-41BB-4024-B37B-89D6832AD6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Risks arising from climate change mitigation</a:t>
            </a:r>
          </a:p>
          <a:p>
            <a:pPr lvl="1"/>
            <a:r>
              <a:rPr lang="en-GB" dirty="0"/>
              <a:t>Refitting of buildings</a:t>
            </a:r>
          </a:p>
          <a:p>
            <a:pPr lvl="1"/>
            <a:r>
              <a:rPr lang="en-GB" dirty="0"/>
              <a:t>Recycling and waste treatment</a:t>
            </a:r>
          </a:p>
          <a:p>
            <a:pPr lvl="1"/>
            <a:r>
              <a:rPr lang="en-GB" dirty="0"/>
              <a:t>New technology</a:t>
            </a:r>
          </a:p>
          <a:p>
            <a:pPr lvl="1"/>
            <a:endParaRPr lang="en-GB" dirty="0"/>
          </a:p>
          <a:p>
            <a:r>
              <a:rPr lang="en-GB" dirty="0"/>
              <a:t>Risks arising from environmental effects of climate change</a:t>
            </a:r>
          </a:p>
          <a:p>
            <a:pPr lvl="1"/>
            <a:r>
              <a:rPr lang="en-GB" dirty="0"/>
              <a:t>Geographical spread of diseases and vectors</a:t>
            </a:r>
          </a:p>
          <a:p>
            <a:pPr lvl="1"/>
            <a:r>
              <a:rPr lang="en-GB" dirty="0"/>
              <a:t>Extremes of temperature</a:t>
            </a:r>
          </a:p>
          <a:p>
            <a:pPr lvl="1"/>
            <a:r>
              <a:rPr lang="en-GB" dirty="0"/>
              <a:t>Natural disasters</a:t>
            </a:r>
          </a:p>
          <a:p>
            <a:pPr lvl="1"/>
            <a:r>
              <a:rPr lang="en-GB" dirty="0"/>
              <a:t>Uncertainty and unpredictability</a:t>
            </a:r>
          </a:p>
        </p:txBody>
      </p:sp>
      <p:pic>
        <p:nvPicPr>
          <p:cNvPr id="1026" name="Picture 2" descr="Green Jobs. Two workers wearing personal protection equipment">
            <a:extLst>
              <a:ext uri="{FF2B5EF4-FFF2-40B4-BE49-F238E27FC236}">
                <a16:creationId xmlns:a16="http://schemas.microsoft.com/office/drawing/2014/main" id="{616BB5F5-A25B-4795-B84F-2DA3467A7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31790"/>
            <a:ext cx="5508104" cy="17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6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FC81-5BE4-4B87-A064-908B0A65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068C0-2213-45F4-98F8-3D3D07BC8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000" y="1097351"/>
            <a:ext cx="7560000" cy="3922671"/>
          </a:xfrm>
        </p:spPr>
        <p:txBody>
          <a:bodyPr/>
          <a:lstStyle/>
          <a:p>
            <a:r>
              <a:rPr lang="en-GB" dirty="0"/>
              <a:t>Automation – advanced robotics and AI</a:t>
            </a:r>
          </a:p>
          <a:p>
            <a:pPr lvl="1"/>
            <a:endParaRPr lang="en-GB" dirty="0"/>
          </a:p>
          <a:p>
            <a:r>
              <a:rPr lang="en-GB" dirty="0"/>
              <a:t>AI-based worker management</a:t>
            </a:r>
          </a:p>
          <a:p>
            <a:pPr lvl="1"/>
            <a:endParaRPr lang="en-GB" dirty="0"/>
          </a:p>
          <a:p>
            <a:r>
              <a:rPr lang="en-GB" dirty="0"/>
              <a:t>Digital platform work</a:t>
            </a:r>
          </a:p>
          <a:p>
            <a:pPr lvl="1"/>
            <a:endParaRPr lang="en-GB" dirty="0"/>
          </a:p>
          <a:p>
            <a:r>
              <a:rPr lang="en-GB" dirty="0"/>
              <a:t>Remote work</a:t>
            </a:r>
          </a:p>
          <a:p>
            <a:pPr lvl="1"/>
            <a:endParaRPr lang="en-GB" dirty="0"/>
          </a:p>
          <a:p>
            <a:r>
              <a:rPr lang="en-GB" dirty="0"/>
              <a:t>Advanced OSH monitoring</a:t>
            </a:r>
          </a:p>
          <a:p>
            <a:pPr lvl="1"/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995686"/>
            <a:ext cx="3388723" cy="2187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62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0F7E-26D7-47E4-B79A-356C1747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Ageing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B5BBB-1AD8-4209-9A0B-CE85EF04E1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Longer working life + exposures</a:t>
            </a:r>
          </a:p>
          <a:p>
            <a:pPr lvl="1"/>
            <a:endParaRPr lang="en-GB" dirty="0"/>
          </a:p>
          <a:p>
            <a:r>
              <a:rPr lang="en-GB" dirty="0"/>
              <a:t>Age-related vulnerabilities</a:t>
            </a:r>
          </a:p>
          <a:p>
            <a:pPr lvl="1"/>
            <a:endParaRPr lang="en-GB" dirty="0"/>
          </a:p>
          <a:p>
            <a:r>
              <a:rPr lang="en-GB" dirty="0"/>
              <a:t>Caring responsibilities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https://ec.europa.eu/eurostat/statistics-explained/images/9/94/Projected_total-age_and_old-age_dependency_ratio%2C_EU%2C_2020-2100_%28%25%29.png">
            <a:extLst>
              <a:ext uri="{FF2B5EF4-FFF2-40B4-BE49-F238E27FC236}">
                <a16:creationId xmlns:a16="http://schemas.microsoft.com/office/drawing/2014/main" id="{14A4A055-8488-4FD2-AB90-D78FD2F8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339220"/>
            <a:ext cx="5436096" cy="373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9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14F75-9391-EC15-5F3B-E2FD16C9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Women’s employment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0E10EE-3346-D513-5B78-E5EAC461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79070"/>
            <a:ext cx="7488831" cy="436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5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AF1F-7C3F-4A7F-991A-E3197E5F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forms of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5FFC7-AF98-420A-A81B-C78F78CEA4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Temporary agency</a:t>
            </a:r>
          </a:p>
          <a:p>
            <a:r>
              <a:rPr lang="en-GB" dirty="0"/>
              <a:t>Seasonal work</a:t>
            </a:r>
          </a:p>
          <a:p>
            <a:r>
              <a:rPr lang="en-GB" dirty="0"/>
              <a:t>Self-employed</a:t>
            </a:r>
          </a:p>
          <a:p>
            <a:r>
              <a:rPr lang="en-GB" dirty="0"/>
              <a:t>Platform work and bogus self-employment</a:t>
            </a:r>
          </a:p>
          <a:p>
            <a:r>
              <a:rPr lang="en-GB" dirty="0"/>
              <a:t>Subcontracting chains</a:t>
            </a:r>
          </a:p>
          <a:p>
            <a:endParaRPr lang="en-GB" dirty="0"/>
          </a:p>
          <a:p>
            <a:pPr lvl="1"/>
            <a:r>
              <a:rPr lang="en-GB" dirty="0"/>
              <a:t>Poorer risk prevention</a:t>
            </a:r>
          </a:p>
          <a:p>
            <a:pPr lvl="1"/>
            <a:r>
              <a:rPr lang="en-GB" dirty="0"/>
              <a:t>Many not covered by OSH legislation</a:t>
            </a:r>
          </a:p>
          <a:p>
            <a:pPr lvl="1"/>
            <a:r>
              <a:rPr lang="en-GB" dirty="0"/>
              <a:t>Precarious employment</a:t>
            </a:r>
          </a:p>
          <a:p>
            <a:pPr lvl="1"/>
            <a:r>
              <a:rPr lang="en-GB" dirty="0"/>
              <a:t>More likely to suffer other disadvantages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365F3E-4F2B-49DD-A06B-02D8F31B5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720" y="1635646"/>
            <a:ext cx="4566776" cy="304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2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8C9E-9336-4B73-8D2E-134CB456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Shifting patterns of employment</a:t>
            </a:r>
            <a:br>
              <a:rPr lang="en-GB" dirty="0"/>
            </a:br>
            <a:r>
              <a:rPr lang="de-DE" sz="1200" b="0" baseline="0" dirty="0"/>
              <a:t>EUROSTAT, </a:t>
            </a:r>
            <a:r>
              <a:rPr lang="de-DE" sz="1200" b="0" baseline="0" dirty="0" err="1"/>
              <a:t>share</a:t>
            </a:r>
            <a:r>
              <a:rPr lang="de-DE" sz="1200" b="0" baseline="0" dirty="0"/>
              <a:t> </a:t>
            </a:r>
            <a:r>
              <a:rPr lang="de-DE" sz="1200" b="0" baseline="0" dirty="0" err="1"/>
              <a:t>of</a:t>
            </a:r>
            <a:r>
              <a:rPr lang="de-DE" sz="1200" b="0" baseline="0" dirty="0"/>
              <a:t> </a:t>
            </a:r>
            <a:r>
              <a:rPr lang="de-DE" sz="1200" b="0" baseline="0" dirty="0" err="1"/>
              <a:t>employment</a:t>
            </a:r>
            <a:r>
              <a:rPr lang="de-DE" sz="1200" b="0" baseline="0" dirty="0"/>
              <a:t> in </a:t>
            </a:r>
            <a:r>
              <a:rPr lang="de-DE" sz="1200" b="0" baseline="0" dirty="0" err="1"/>
              <a:t>selected</a:t>
            </a:r>
            <a:r>
              <a:rPr lang="de-DE" sz="1200" b="0" baseline="0" dirty="0"/>
              <a:t> </a:t>
            </a:r>
            <a:r>
              <a:rPr lang="de-DE" sz="1200" b="0" baseline="0" dirty="0" err="1"/>
              <a:t>sectors</a:t>
            </a:r>
            <a:r>
              <a:rPr lang="de-DE" sz="1200" b="0" baseline="0" dirty="0"/>
              <a:t> 1996 and 2019 (%)</a:t>
            </a:r>
            <a:endParaRPr lang="en-GB" sz="1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A1A6C-AE01-49FC-9AE1-AEE230EE3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3041880" cy="36450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Increasing service sector jobs</a:t>
            </a:r>
          </a:p>
          <a:p>
            <a:pPr marL="1890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Outsourcing or re-shoring</a:t>
            </a:r>
          </a:p>
        </p:txBody>
      </p:sp>
      <p:graphicFrame>
        <p:nvGraphicFramePr>
          <p:cNvPr id="9" name="Diagramm 3">
            <a:extLst>
              <a:ext uri="{FF2B5EF4-FFF2-40B4-BE49-F238E27FC236}">
                <a16:creationId xmlns:a16="http://schemas.microsoft.com/office/drawing/2014/main" id="{00000000-0008-0000-1B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990746"/>
              </p:ext>
            </p:extLst>
          </p:nvPr>
        </p:nvGraphicFramePr>
        <p:xfrm>
          <a:off x="3491879" y="837000"/>
          <a:ext cx="5328593" cy="389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2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010431" cy="367200"/>
          </a:xfrm>
        </p:spPr>
        <p:txBody>
          <a:bodyPr/>
          <a:lstStyle/>
          <a:p>
            <a:r>
              <a:rPr lang="en-GB" dirty="0"/>
              <a:t>Contributing to a strong evidence base – surveys, foresight,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822982"/>
          </a:xfrm>
        </p:spPr>
        <p:txBody>
          <a:bodyPr>
            <a:normAutofit/>
          </a:bodyPr>
          <a:lstStyle/>
          <a:p>
            <a:r>
              <a:rPr lang="en-GB" dirty="0"/>
              <a:t>Workplace survey, ESENER – 2009, 2014, 2019 and next edition in 2024</a:t>
            </a:r>
          </a:p>
          <a:p>
            <a:pPr lvl="1"/>
            <a:r>
              <a:rPr lang="en-GB" dirty="0"/>
              <a:t>45,000 interviews with person responsible for OSH investigating prevention in practice</a:t>
            </a:r>
          </a:p>
          <a:p>
            <a:r>
              <a:rPr lang="en-GB" dirty="0"/>
              <a:t>Workers’ Exposure Survey on cancer risk factors 2022</a:t>
            </a:r>
          </a:p>
          <a:p>
            <a:pPr lvl="1"/>
            <a:r>
              <a:rPr lang="en-GB" dirty="0"/>
              <a:t>Six Member States (IE, DE, FR, FI, ES and HU), findings in 2023</a:t>
            </a:r>
          </a:p>
          <a:p>
            <a:r>
              <a:rPr lang="en-GB" dirty="0"/>
              <a:t>Joint SLIC survey of labour inspectors 2021</a:t>
            </a:r>
          </a:p>
          <a:p>
            <a:pPr lvl="1"/>
            <a:r>
              <a:rPr lang="en-GB" dirty="0"/>
              <a:t>Pilot survey of 2,091 inspectors on high-risk occupations, COVID-19 and seasonal workers</a:t>
            </a:r>
          </a:p>
          <a:p>
            <a:r>
              <a:rPr lang="en-GB" dirty="0"/>
              <a:t>OSH-Pulse 2022 – Flash Eurobarometer survey</a:t>
            </a:r>
          </a:p>
          <a:p>
            <a:pPr lvl="1"/>
            <a:r>
              <a:rPr lang="en-GB" dirty="0"/>
              <a:t>25,683 interviews with EU-27 workers on OSH and digitalisation, psychosocial risks and mental health and workers’ views on health and safety</a:t>
            </a:r>
          </a:p>
          <a:p>
            <a:r>
              <a:rPr lang="en-GB" dirty="0"/>
              <a:t>Foresight exercises since 2008</a:t>
            </a:r>
          </a:p>
          <a:p>
            <a:pPr lvl="1"/>
            <a:r>
              <a:rPr lang="en-GB" dirty="0"/>
              <a:t>OSH + Green jobs, OSH + Digitalisation, OSH + Circular economy</a:t>
            </a:r>
          </a:p>
          <a:p>
            <a:pPr lvl="1"/>
            <a:r>
              <a:rPr lang="en-GB" dirty="0"/>
              <a:t>Expert reviews and articles</a:t>
            </a:r>
          </a:p>
          <a:p>
            <a:r>
              <a:rPr lang="en-GB" dirty="0"/>
              <a:t>EU OSH Information System + OSH Barometer</a:t>
            </a:r>
          </a:p>
          <a:p>
            <a:pPr lvl="1"/>
            <a:r>
              <a:rPr lang="en-US" dirty="0"/>
              <a:t>16 indicators drawing on 125 datasets</a:t>
            </a:r>
          </a:p>
          <a:p>
            <a:pPr lvl="1"/>
            <a:r>
              <a:rPr lang="en-US" i="1" dirty="0"/>
              <a:t>OSH in the EU – state and trends</a:t>
            </a:r>
            <a:r>
              <a:rPr lang="en-US" dirty="0"/>
              <a:t> report</a:t>
            </a:r>
            <a:endParaRPr lang="en-GB" dirty="0"/>
          </a:p>
        </p:txBody>
      </p:sp>
      <p:pic>
        <p:nvPicPr>
          <p:cNvPr id="2050" name="Picture 2" descr="OSH Bar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79761"/>
            <a:ext cx="22860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5982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EUOSHA Corporate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5B8DB"/>
      </a:accent2>
      <a:accent3>
        <a:srgbClr val="58585A"/>
      </a:accent3>
      <a:accent4>
        <a:srgbClr val="DC2F82"/>
      </a:accent4>
      <a:accent5>
        <a:srgbClr val="B1B3B4"/>
      </a:accent5>
      <a:accent6>
        <a:srgbClr val="DBE3F1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Corporate materials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5B8DB"/>
        </a:accent2>
        <a:accent3>
          <a:srgbClr val="58585A"/>
        </a:accent3>
        <a:accent4>
          <a:srgbClr val="DC2F82"/>
        </a:accent4>
        <a:accent5>
          <a:srgbClr val="B1B3B4"/>
        </a:accent5>
        <a:accent6>
          <a:srgbClr val="DBE3F1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Theme1" id="{DE15CCFA-9FB4-4E99-A5DB-5118CF685666}" vid="{7FB50B49-67B6-487F-AACB-231504B835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EUOSHA Corporate</Template>
  <TotalTime>0</TotalTime>
  <Words>789</Words>
  <Application>Microsoft Office PowerPoint</Application>
  <PresentationFormat>On-screen Show (16:9)</PresentationFormat>
  <Paragraphs>163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Theme1</vt:lpstr>
      <vt:lpstr>New risks associated with the twin transition Panel 1 - “Just Transition, social standards, and best practice”</vt:lpstr>
      <vt:lpstr>Anticipating and managing change</vt:lpstr>
      <vt:lpstr>Green transition </vt:lpstr>
      <vt:lpstr>Digitalisation</vt:lpstr>
      <vt:lpstr>Ageing workforce</vt:lpstr>
      <vt:lpstr>Women’s employment</vt:lpstr>
      <vt:lpstr>Alternative forms of employment</vt:lpstr>
      <vt:lpstr>Shifting patterns of employment EUROSTAT, share of employment in selected sectors 1996 and 2019 (%)</vt:lpstr>
      <vt:lpstr>Contributing to a strong evidence base – surveys, foresight, monitoring</vt:lpstr>
      <vt:lpstr>Contributing to a strong evidence base – OSH Overviews</vt:lpstr>
      <vt:lpstr>Research conclusions and policy pointers</vt:lpstr>
      <vt:lpstr>Maritime transport</vt:lpstr>
      <vt:lpstr>ESENER secondary analysis on transport sector – Water transport</vt:lpstr>
      <vt:lpstr>Find out more: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strategic framework on health and safety at work 2021-2027</dc:title>
  <dc:creator>William</dc:creator>
  <cp:lastModifiedBy>Celia McClements</cp:lastModifiedBy>
  <cp:revision>91</cp:revision>
  <dcterms:created xsi:type="dcterms:W3CDTF">2021-08-31T13:57:32Z</dcterms:created>
  <dcterms:modified xsi:type="dcterms:W3CDTF">2023-06-20T08:27:51Z</dcterms:modified>
</cp:coreProperties>
</file>