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6"/>
  </p:notesMasterIdLst>
  <p:handoutMasterIdLst>
    <p:handoutMasterId r:id="rId27"/>
  </p:handoutMasterIdLst>
  <p:sldIdLst>
    <p:sldId id="256" r:id="rId2"/>
    <p:sldId id="475" r:id="rId3"/>
    <p:sldId id="477" r:id="rId4"/>
    <p:sldId id="478" r:id="rId5"/>
    <p:sldId id="483" r:id="rId6"/>
    <p:sldId id="484" r:id="rId7"/>
    <p:sldId id="485" r:id="rId8"/>
    <p:sldId id="486" r:id="rId9"/>
    <p:sldId id="281" r:id="rId10"/>
    <p:sldId id="489" r:id="rId11"/>
    <p:sldId id="490" r:id="rId12"/>
    <p:sldId id="280" r:id="rId13"/>
    <p:sldId id="493" r:id="rId14"/>
    <p:sldId id="466" r:id="rId15"/>
    <p:sldId id="3964" r:id="rId16"/>
    <p:sldId id="270" r:id="rId17"/>
    <p:sldId id="271" r:id="rId18"/>
    <p:sldId id="275" r:id="rId19"/>
    <p:sldId id="276" r:id="rId20"/>
    <p:sldId id="262" r:id="rId21"/>
    <p:sldId id="3963" r:id="rId22"/>
    <p:sldId id="461" r:id="rId23"/>
    <p:sldId id="463" r:id="rId24"/>
    <p:sldId id="330"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529" userDrawn="1">
          <p15:clr>
            <a:srgbClr val="A4A3A4"/>
          </p15:clr>
        </p15:guide>
        <p15:guide id="3" orient="horz" pos="8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 Petter Hildre" initials="HPH" lastIdx="2" clrIdx="0">
    <p:extLst>
      <p:ext uri="{19B8F6BF-5375-455C-9EA6-DF929625EA0E}">
        <p15:presenceInfo xmlns:p15="http://schemas.microsoft.com/office/powerpoint/2012/main" userId="S::hildre@ntnu.no::b01a63a5-3a1d-4a09-859f-7769e28cda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1F040C-DB4D-4E8C-B421-77C79F8C5EB4}" v="8" dt="2023-06-15T14:31:45.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64" autoAdjust="0"/>
    <p:restoredTop sz="81225" autoAdjust="0"/>
  </p:normalViewPr>
  <p:slideViewPr>
    <p:cSldViewPr snapToGrid="0" snapToObjects="1">
      <p:cViewPr varScale="1">
        <p:scale>
          <a:sx n="92" d="100"/>
          <a:sy n="92" d="100"/>
        </p:scale>
        <p:origin x="618" y="96"/>
      </p:cViewPr>
      <p:guideLst>
        <p:guide orient="horz" pos="618"/>
        <p:guide pos="529"/>
        <p:guide orient="horz" pos="867"/>
      </p:guideLst>
    </p:cSldViewPr>
  </p:slideViewPr>
  <p:notesTextViewPr>
    <p:cViewPr>
      <p:scale>
        <a:sx n="3" d="2"/>
        <a:sy n="3" d="2"/>
      </p:scale>
      <p:origin x="0" y="0"/>
    </p:cViewPr>
  </p:notesTextViewPr>
  <p:sorterViewPr>
    <p:cViewPr>
      <p:scale>
        <a:sx n="150" d="100"/>
        <a:sy n="150" d="100"/>
      </p:scale>
      <p:origin x="0" y="-14400"/>
    </p:cViewPr>
  </p:sorterViewPr>
  <p:notesViewPr>
    <p:cSldViewPr snapToGrid="0" snapToObjects="1">
      <p:cViewPr varScale="1">
        <p:scale>
          <a:sx n="151" d="100"/>
          <a:sy n="151" d="100"/>
        </p:scale>
        <p:origin x="520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E3A0C-CA2E-4C25-BDD3-59B6DD86D13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hr-HR"/>
        </a:p>
      </dgm:t>
    </dgm:pt>
    <dgm:pt modelId="{8FB46420-949D-4B2F-A42F-D9B11DFEFC7C}">
      <dgm:prSet phldrT="[Text]" custT="1"/>
      <dgm:spPr/>
      <dgm:t>
        <a:bodyPr/>
        <a:lstStyle/>
        <a:p>
          <a:pPr algn="ctr"/>
          <a:r>
            <a:rPr lang="hr-HR" sz="1100" b="1">
              <a:latin typeface="Trebuchet MS" panose="020B0603020202020204" pitchFamily="34" charset="0"/>
            </a:rPr>
            <a:t>1</a:t>
          </a:r>
          <a:endParaRPr lang="hr-HR" sz="1400" b="1">
            <a:latin typeface="Trebuchet MS" panose="020B0603020202020204" pitchFamily="34" charset="0"/>
          </a:endParaRPr>
        </a:p>
      </dgm:t>
    </dgm:pt>
    <dgm:pt modelId="{6B2311F1-590F-4D73-9B81-F2EFA30DB8D2}" type="parTrans" cxnId="{D026F032-4CED-4181-AD14-FF12BDE7A796}">
      <dgm:prSet/>
      <dgm:spPr/>
      <dgm:t>
        <a:bodyPr/>
        <a:lstStyle/>
        <a:p>
          <a:pPr algn="ctr"/>
          <a:endParaRPr lang="hr-HR" b="1">
            <a:latin typeface="Trebuchet MS" panose="020B0603020202020204" pitchFamily="34" charset="0"/>
          </a:endParaRPr>
        </a:p>
      </dgm:t>
    </dgm:pt>
    <dgm:pt modelId="{3358DD31-A296-4DF8-A7BE-44548F799303}" type="sibTrans" cxnId="{D026F032-4CED-4181-AD14-FF12BDE7A796}">
      <dgm:prSet/>
      <dgm:spPr/>
      <dgm:t>
        <a:bodyPr/>
        <a:lstStyle/>
        <a:p>
          <a:pPr algn="ctr"/>
          <a:endParaRPr lang="hr-HR" b="1">
            <a:latin typeface="Trebuchet MS" panose="020B0603020202020204" pitchFamily="34" charset="0"/>
          </a:endParaRPr>
        </a:p>
      </dgm:t>
    </dgm:pt>
    <dgm:pt modelId="{0890A871-A0B6-417D-A610-FCD6C0040663}">
      <dgm:prSet phldrT="[Text]" custT="1"/>
      <dgm:spPr/>
      <dgm:t>
        <a:bodyPr/>
        <a:lstStyle/>
        <a:p>
          <a:pPr algn="l"/>
          <a:r>
            <a:rPr lang="hr-HR" sz="1400" b="1">
              <a:latin typeface="Trebuchet MS" panose="020B0603020202020204" pitchFamily="34" charset="0"/>
            </a:rPr>
            <a:t>Literature review</a:t>
          </a:r>
        </a:p>
      </dgm:t>
    </dgm:pt>
    <dgm:pt modelId="{2D15BB42-4A80-42E0-97CC-BDA3473B6C90}" type="parTrans" cxnId="{EA7C9DC5-A4E0-4FBB-B9CB-E04B8EA1E585}">
      <dgm:prSet/>
      <dgm:spPr/>
      <dgm:t>
        <a:bodyPr/>
        <a:lstStyle/>
        <a:p>
          <a:pPr algn="ctr"/>
          <a:endParaRPr lang="hr-HR" b="1">
            <a:latin typeface="Trebuchet MS" panose="020B0603020202020204" pitchFamily="34" charset="0"/>
          </a:endParaRPr>
        </a:p>
      </dgm:t>
    </dgm:pt>
    <dgm:pt modelId="{57BFBAF9-AC61-4FF4-9FC4-C8FC24449941}" type="sibTrans" cxnId="{EA7C9DC5-A4E0-4FBB-B9CB-E04B8EA1E585}">
      <dgm:prSet/>
      <dgm:spPr/>
      <dgm:t>
        <a:bodyPr/>
        <a:lstStyle/>
        <a:p>
          <a:pPr algn="ctr"/>
          <a:endParaRPr lang="hr-HR" b="1">
            <a:latin typeface="Trebuchet MS" panose="020B0603020202020204" pitchFamily="34" charset="0"/>
          </a:endParaRPr>
        </a:p>
      </dgm:t>
    </dgm:pt>
    <dgm:pt modelId="{65493DEF-1771-455B-A262-B89EBE3C29AF}">
      <dgm:prSet custT="1"/>
      <dgm:spPr/>
      <dgm:t>
        <a:bodyPr/>
        <a:lstStyle/>
        <a:p>
          <a:pPr algn="l"/>
          <a:r>
            <a:rPr lang="hr-HR" sz="1400" b="1">
              <a:latin typeface="Trebuchet MS" panose="020B0603020202020204" pitchFamily="34" charset="0"/>
            </a:rPr>
            <a:t>Industry perspective</a:t>
          </a:r>
        </a:p>
      </dgm:t>
    </dgm:pt>
    <dgm:pt modelId="{15A3C1C2-DEE0-40E8-ADF8-DF78ECF0E4B6}" type="parTrans" cxnId="{EC2ABEF8-65F1-4951-929D-5173F1EC0B29}">
      <dgm:prSet/>
      <dgm:spPr/>
      <dgm:t>
        <a:bodyPr/>
        <a:lstStyle/>
        <a:p>
          <a:pPr algn="ctr"/>
          <a:endParaRPr lang="hr-HR" b="1">
            <a:latin typeface="Trebuchet MS" panose="020B0603020202020204" pitchFamily="34" charset="0"/>
          </a:endParaRPr>
        </a:p>
      </dgm:t>
    </dgm:pt>
    <dgm:pt modelId="{C7876847-6190-4540-A9D3-90D8AC02D39C}" type="sibTrans" cxnId="{EC2ABEF8-65F1-4951-929D-5173F1EC0B29}">
      <dgm:prSet/>
      <dgm:spPr/>
      <dgm:t>
        <a:bodyPr/>
        <a:lstStyle/>
        <a:p>
          <a:pPr algn="ctr"/>
          <a:endParaRPr lang="hr-HR" b="1">
            <a:latin typeface="Trebuchet MS" panose="020B0603020202020204" pitchFamily="34" charset="0"/>
          </a:endParaRPr>
        </a:p>
      </dgm:t>
    </dgm:pt>
    <dgm:pt modelId="{422DDC40-BAD6-4D2F-808F-45CC2B9D560A}">
      <dgm:prSet custT="1"/>
      <dgm:spPr/>
      <dgm:t>
        <a:bodyPr/>
        <a:lstStyle/>
        <a:p>
          <a:pPr algn="l"/>
          <a:r>
            <a:rPr lang="hr-HR" sz="1400" b="1" dirty="0">
              <a:latin typeface="Trebuchet MS" panose="020B0603020202020204" pitchFamily="34" charset="0"/>
            </a:rPr>
            <a:t>MET perspective</a:t>
          </a:r>
        </a:p>
      </dgm:t>
    </dgm:pt>
    <dgm:pt modelId="{E9689CD6-8CD0-4B20-9744-3469FC353E7F}" type="parTrans" cxnId="{E66E0A33-B204-4313-B35C-FCCE1E4B2649}">
      <dgm:prSet/>
      <dgm:spPr/>
      <dgm:t>
        <a:bodyPr/>
        <a:lstStyle/>
        <a:p>
          <a:pPr algn="ctr"/>
          <a:endParaRPr lang="hr-HR" b="1">
            <a:latin typeface="Trebuchet MS" panose="020B0603020202020204" pitchFamily="34" charset="0"/>
          </a:endParaRPr>
        </a:p>
      </dgm:t>
    </dgm:pt>
    <dgm:pt modelId="{301FC31E-F918-4092-9E1A-F9980C1F154F}" type="sibTrans" cxnId="{E66E0A33-B204-4313-B35C-FCCE1E4B2649}">
      <dgm:prSet/>
      <dgm:spPr/>
      <dgm:t>
        <a:bodyPr/>
        <a:lstStyle/>
        <a:p>
          <a:pPr algn="ctr"/>
          <a:endParaRPr lang="hr-HR" b="1">
            <a:latin typeface="Trebuchet MS" panose="020B0603020202020204" pitchFamily="34" charset="0"/>
          </a:endParaRPr>
        </a:p>
      </dgm:t>
    </dgm:pt>
    <dgm:pt modelId="{9ED85744-341F-46E8-8239-8C5B578827DB}">
      <dgm:prSet custT="1"/>
      <dgm:spPr/>
      <dgm:t>
        <a:bodyPr/>
        <a:lstStyle/>
        <a:p>
          <a:pPr algn="l"/>
          <a:r>
            <a:rPr lang="hr-HR" sz="1400" b="1" dirty="0">
              <a:latin typeface="Trebuchet MS" panose="020B0603020202020204" pitchFamily="34" charset="0"/>
            </a:rPr>
            <a:t>Identification of skill standards </a:t>
          </a:r>
        </a:p>
      </dgm:t>
    </dgm:pt>
    <dgm:pt modelId="{AB353E9D-22CB-49E1-B51F-F1E615C7A12F}" type="parTrans" cxnId="{AAB425AB-BADD-47F7-94A9-FA3D8D624D8A}">
      <dgm:prSet/>
      <dgm:spPr/>
      <dgm:t>
        <a:bodyPr/>
        <a:lstStyle/>
        <a:p>
          <a:pPr algn="ctr"/>
          <a:endParaRPr lang="hr-HR" b="1">
            <a:latin typeface="Trebuchet MS" panose="020B0603020202020204" pitchFamily="34" charset="0"/>
          </a:endParaRPr>
        </a:p>
      </dgm:t>
    </dgm:pt>
    <dgm:pt modelId="{E5C2FB8B-F990-4844-A0E4-4E29ECAE835B}" type="sibTrans" cxnId="{AAB425AB-BADD-47F7-94A9-FA3D8D624D8A}">
      <dgm:prSet/>
      <dgm:spPr/>
      <dgm:t>
        <a:bodyPr/>
        <a:lstStyle/>
        <a:p>
          <a:pPr algn="ctr"/>
          <a:endParaRPr lang="hr-HR" b="1">
            <a:latin typeface="Trebuchet MS" panose="020B0603020202020204" pitchFamily="34" charset="0"/>
          </a:endParaRPr>
        </a:p>
      </dgm:t>
    </dgm:pt>
    <dgm:pt modelId="{F3C33A83-6685-48F6-B6B9-57CBD070E26A}">
      <dgm:prSet custT="1"/>
      <dgm:spPr/>
      <dgm:t>
        <a:bodyPr/>
        <a:lstStyle/>
        <a:p>
          <a:pPr algn="l"/>
          <a:r>
            <a:rPr lang="hr-HR" sz="1400" b="1">
              <a:latin typeface="Trebuchet MS" panose="020B0603020202020204" pitchFamily="34" charset="0"/>
            </a:rPr>
            <a:t>Current skills identification </a:t>
          </a:r>
        </a:p>
      </dgm:t>
    </dgm:pt>
    <dgm:pt modelId="{E0EDBBAC-34C0-4DFB-8518-C0518831A90E}" type="parTrans" cxnId="{041A9DFF-FE2C-4A58-AD41-7C58D716CA3C}">
      <dgm:prSet/>
      <dgm:spPr/>
      <dgm:t>
        <a:bodyPr/>
        <a:lstStyle/>
        <a:p>
          <a:pPr algn="ctr"/>
          <a:endParaRPr lang="hr-HR" b="1">
            <a:latin typeface="Trebuchet MS" panose="020B0603020202020204" pitchFamily="34" charset="0"/>
          </a:endParaRPr>
        </a:p>
      </dgm:t>
    </dgm:pt>
    <dgm:pt modelId="{0DE80DDA-6B5E-411A-B69D-1F1167828641}" type="sibTrans" cxnId="{041A9DFF-FE2C-4A58-AD41-7C58D716CA3C}">
      <dgm:prSet/>
      <dgm:spPr/>
      <dgm:t>
        <a:bodyPr/>
        <a:lstStyle/>
        <a:p>
          <a:pPr algn="ctr"/>
          <a:endParaRPr lang="hr-HR" b="1">
            <a:latin typeface="Trebuchet MS" panose="020B0603020202020204" pitchFamily="34" charset="0"/>
          </a:endParaRPr>
        </a:p>
      </dgm:t>
    </dgm:pt>
    <dgm:pt modelId="{B674DFC1-2EA1-4927-8090-6416CC839C31}">
      <dgm:prSet custT="1"/>
      <dgm:spPr/>
      <dgm:t>
        <a:bodyPr/>
        <a:lstStyle/>
        <a:p>
          <a:pPr algn="l"/>
          <a:r>
            <a:rPr lang="hr-HR" sz="1400" b="1">
              <a:latin typeface="Trebuchet MS" panose="020B0603020202020204" pitchFamily="34" charset="0"/>
            </a:rPr>
            <a:t>Employee survey</a:t>
          </a:r>
        </a:p>
      </dgm:t>
    </dgm:pt>
    <dgm:pt modelId="{C26023B3-B246-4D21-A53C-94A6BA6DB498}" type="parTrans" cxnId="{9508503F-E6EB-4CF1-96F2-B706DB56F7F5}">
      <dgm:prSet/>
      <dgm:spPr/>
      <dgm:t>
        <a:bodyPr/>
        <a:lstStyle/>
        <a:p>
          <a:pPr algn="ctr"/>
          <a:endParaRPr lang="hr-HR" b="1">
            <a:latin typeface="Trebuchet MS" panose="020B0603020202020204" pitchFamily="34" charset="0"/>
          </a:endParaRPr>
        </a:p>
      </dgm:t>
    </dgm:pt>
    <dgm:pt modelId="{01100ED3-D88F-4E80-9157-2853900AB940}" type="sibTrans" cxnId="{9508503F-E6EB-4CF1-96F2-B706DB56F7F5}">
      <dgm:prSet/>
      <dgm:spPr/>
      <dgm:t>
        <a:bodyPr/>
        <a:lstStyle/>
        <a:p>
          <a:pPr algn="ctr"/>
          <a:endParaRPr lang="hr-HR" b="1">
            <a:latin typeface="Trebuchet MS" panose="020B0603020202020204" pitchFamily="34" charset="0"/>
          </a:endParaRPr>
        </a:p>
      </dgm:t>
    </dgm:pt>
    <dgm:pt modelId="{91C85BB0-55AC-4AE3-9416-570AC2223508}">
      <dgm:prSet custT="1"/>
      <dgm:spPr/>
      <dgm:t>
        <a:bodyPr/>
        <a:lstStyle/>
        <a:p>
          <a:pPr algn="l"/>
          <a:r>
            <a:rPr lang="hr-HR" sz="1400" b="1">
              <a:latin typeface="Trebuchet MS" panose="020B0603020202020204" pitchFamily="34" charset="0"/>
            </a:rPr>
            <a:t>Analysis, results and outcomes</a:t>
          </a:r>
        </a:p>
      </dgm:t>
    </dgm:pt>
    <dgm:pt modelId="{E3E30EF5-0C2E-4EF1-8078-9697059CFA73}" type="parTrans" cxnId="{0A03160C-F6C6-45D1-B0E0-7977F0531306}">
      <dgm:prSet/>
      <dgm:spPr/>
      <dgm:t>
        <a:bodyPr/>
        <a:lstStyle/>
        <a:p>
          <a:pPr algn="ctr"/>
          <a:endParaRPr lang="hr-HR" b="1">
            <a:latin typeface="Trebuchet MS" panose="020B0603020202020204" pitchFamily="34" charset="0"/>
          </a:endParaRPr>
        </a:p>
      </dgm:t>
    </dgm:pt>
    <dgm:pt modelId="{D74D7ADC-BCAD-42FC-93C8-8F9782866D3B}" type="sibTrans" cxnId="{0A03160C-F6C6-45D1-B0E0-7977F0531306}">
      <dgm:prSet/>
      <dgm:spPr/>
      <dgm:t>
        <a:bodyPr/>
        <a:lstStyle/>
        <a:p>
          <a:pPr algn="ctr"/>
          <a:endParaRPr lang="hr-HR" b="1">
            <a:latin typeface="Trebuchet MS" panose="020B0603020202020204" pitchFamily="34" charset="0"/>
          </a:endParaRPr>
        </a:p>
      </dgm:t>
    </dgm:pt>
    <dgm:pt modelId="{F8AA7E22-8EF9-43BD-A21B-4C812E28C3F0}">
      <dgm:prSet phldrT="[Text]" custT="1"/>
      <dgm:spPr/>
      <dgm:t>
        <a:bodyPr/>
        <a:lstStyle/>
        <a:p>
          <a:pPr algn="ctr"/>
          <a:r>
            <a:rPr lang="hr-HR" sz="1400" b="1">
              <a:latin typeface="Trebuchet MS" panose="020B0603020202020204" pitchFamily="34" charset="0"/>
            </a:rPr>
            <a:t>2</a:t>
          </a:r>
        </a:p>
      </dgm:t>
    </dgm:pt>
    <dgm:pt modelId="{685F2A58-F627-4994-B3AC-5F8D480CEC12}" type="parTrans" cxnId="{0E099FCE-D55B-4976-840A-994123054EDA}">
      <dgm:prSet/>
      <dgm:spPr/>
      <dgm:t>
        <a:bodyPr/>
        <a:lstStyle/>
        <a:p>
          <a:pPr algn="ctr"/>
          <a:endParaRPr lang="hr-HR" b="1">
            <a:latin typeface="Trebuchet MS" panose="020B0603020202020204" pitchFamily="34" charset="0"/>
          </a:endParaRPr>
        </a:p>
      </dgm:t>
    </dgm:pt>
    <dgm:pt modelId="{14A23186-0758-446C-A391-7381CACDEB12}" type="sibTrans" cxnId="{0E099FCE-D55B-4976-840A-994123054EDA}">
      <dgm:prSet/>
      <dgm:spPr/>
      <dgm:t>
        <a:bodyPr/>
        <a:lstStyle/>
        <a:p>
          <a:pPr algn="ctr"/>
          <a:endParaRPr lang="hr-HR" b="1">
            <a:latin typeface="Trebuchet MS" panose="020B0603020202020204" pitchFamily="34" charset="0"/>
          </a:endParaRPr>
        </a:p>
      </dgm:t>
    </dgm:pt>
    <dgm:pt modelId="{FA77BF5D-C675-4DFD-850A-5E67FEE9203F}">
      <dgm:prSet custT="1"/>
      <dgm:spPr/>
      <dgm:t>
        <a:bodyPr/>
        <a:lstStyle/>
        <a:p>
          <a:pPr algn="ctr"/>
          <a:r>
            <a:rPr lang="hr-HR" sz="1400" b="1">
              <a:latin typeface="Trebuchet MS" panose="020B0603020202020204" pitchFamily="34" charset="0"/>
            </a:rPr>
            <a:t>3</a:t>
          </a:r>
        </a:p>
      </dgm:t>
    </dgm:pt>
    <dgm:pt modelId="{EAC25F99-BD47-4030-A21C-37B77F828B53}" type="parTrans" cxnId="{84FA9611-6CE6-4F27-B3E2-A282ECBB4158}">
      <dgm:prSet/>
      <dgm:spPr/>
      <dgm:t>
        <a:bodyPr/>
        <a:lstStyle/>
        <a:p>
          <a:pPr algn="ctr"/>
          <a:endParaRPr lang="hr-HR" b="1">
            <a:latin typeface="Trebuchet MS" panose="020B0603020202020204" pitchFamily="34" charset="0"/>
          </a:endParaRPr>
        </a:p>
      </dgm:t>
    </dgm:pt>
    <dgm:pt modelId="{9B95DF9C-7914-41E5-B938-896532F2361E}" type="sibTrans" cxnId="{84FA9611-6CE6-4F27-B3E2-A282ECBB4158}">
      <dgm:prSet/>
      <dgm:spPr/>
      <dgm:t>
        <a:bodyPr/>
        <a:lstStyle/>
        <a:p>
          <a:pPr algn="ctr"/>
          <a:endParaRPr lang="hr-HR" b="1">
            <a:latin typeface="Trebuchet MS" panose="020B0603020202020204" pitchFamily="34" charset="0"/>
          </a:endParaRPr>
        </a:p>
      </dgm:t>
    </dgm:pt>
    <dgm:pt modelId="{5B9A6D7B-D007-4DF2-9FEF-EA86BD18DED6}">
      <dgm:prSet custT="1"/>
      <dgm:spPr/>
      <dgm:t>
        <a:bodyPr/>
        <a:lstStyle/>
        <a:p>
          <a:pPr algn="ctr"/>
          <a:r>
            <a:rPr lang="hr-HR" sz="1400" b="1">
              <a:latin typeface="Trebuchet MS" panose="020B0603020202020204" pitchFamily="34" charset="0"/>
            </a:rPr>
            <a:t>4</a:t>
          </a:r>
        </a:p>
      </dgm:t>
    </dgm:pt>
    <dgm:pt modelId="{9EEBD52D-978C-44DF-AAEC-A9C584B08834}" type="parTrans" cxnId="{951632C8-1FD4-4028-9140-D973C7C2010D}">
      <dgm:prSet/>
      <dgm:spPr/>
      <dgm:t>
        <a:bodyPr/>
        <a:lstStyle/>
        <a:p>
          <a:pPr algn="ctr"/>
          <a:endParaRPr lang="hr-HR" b="1">
            <a:latin typeface="Trebuchet MS" panose="020B0603020202020204" pitchFamily="34" charset="0"/>
          </a:endParaRPr>
        </a:p>
      </dgm:t>
    </dgm:pt>
    <dgm:pt modelId="{C3E59394-3746-4913-9038-DE343DC4C1C4}" type="sibTrans" cxnId="{951632C8-1FD4-4028-9140-D973C7C2010D}">
      <dgm:prSet/>
      <dgm:spPr/>
      <dgm:t>
        <a:bodyPr/>
        <a:lstStyle/>
        <a:p>
          <a:pPr algn="ctr"/>
          <a:endParaRPr lang="hr-HR" b="1">
            <a:latin typeface="Trebuchet MS" panose="020B0603020202020204" pitchFamily="34" charset="0"/>
          </a:endParaRPr>
        </a:p>
      </dgm:t>
    </dgm:pt>
    <dgm:pt modelId="{168CC96B-8912-46CE-B913-9F6CB0AF9D43}">
      <dgm:prSet custT="1"/>
      <dgm:spPr/>
      <dgm:t>
        <a:bodyPr/>
        <a:lstStyle/>
        <a:p>
          <a:pPr algn="ctr"/>
          <a:r>
            <a:rPr lang="hr-HR" sz="1400" b="1">
              <a:latin typeface="Trebuchet MS" panose="020B0603020202020204" pitchFamily="34" charset="0"/>
            </a:rPr>
            <a:t>5</a:t>
          </a:r>
        </a:p>
      </dgm:t>
    </dgm:pt>
    <dgm:pt modelId="{CBFB135E-843C-4C09-8DCC-517D77CEDC65}" type="parTrans" cxnId="{3EA4D06D-CF6E-4103-B9AB-A21916AEE24E}">
      <dgm:prSet/>
      <dgm:spPr/>
      <dgm:t>
        <a:bodyPr/>
        <a:lstStyle/>
        <a:p>
          <a:pPr algn="ctr"/>
          <a:endParaRPr lang="hr-HR" b="1">
            <a:latin typeface="Trebuchet MS" panose="020B0603020202020204" pitchFamily="34" charset="0"/>
          </a:endParaRPr>
        </a:p>
      </dgm:t>
    </dgm:pt>
    <dgm:pt modelId="{092BD3D1-60C9-40FE-B00D-9E8E36DA2AEC}" type="sibTrans" cxnId="{3EA4D06D-CF6E-4103-B9AB-A21916AEE24E}">
      <dgm:prSet/>
      <dgm:spPr/>
      <dgm:t>
        <a:bodyPr/>
        <a:lstStyle/>
        <a:p>
          <a:pPr algn="ctr"/>
          <a:endParaRPr lang="hr-HR" b="1">
            <a:latin typeface="Trebuchet MS" panose="020B0603020202020204" pitchFamily="34" charset="0"/>
          </a:endParaRPr>
        </a:p>
      </dgm:t>
    </dgm:pt>
    <dgm:pt modelId="{F1419ACF-4CA1-431B-B651-67ABAA03DD08}">
      <dgm:prSet custT="1"/>
      <dgm:spPr/>
      <dgm:t>
        <a:bodyPr/>
        <a:lstStyle/>
        <a:p>
          <a:pPr algn="ctr"/>
          <a:r>
            <a:rPr lang="hr-HR" sz="1400" b="1">
              <a:latin typeface="Trebuchet MS" panose="020B0603020202020204" pitchFamily="34" charset="0"/>
            </a:rPr>
            <a:t>6</a:t>
          </a:r>
        </a:p>
      </dgm:t>
    </dgm:pt>
    <dgm:pt modelId="{32384C42-E172-4682-8FF9-E1CCB97F5315}" type="parTrans" cxnId="{47AB574A-DF92-4F95-A440-7A18BBFB59EA}">
      <dgm:prSet/>
      <dgm:spPr/>
      <dgm:t>
        <a:bodyPr/>
        <a:lstStyle/>
        <a:p>
          <a:pPr algn="ctr"/>
          <a:endParaRPr lang="hr-HR" b="1">
            <a:latin typeface="Trebuchet MS" panose="020B0603020202020204" pitchFamily="34" charset="0"/>
          </a:endParaRPr>
        </a:p>
      </dgm:t>
    </dgm:pt>
    <dgm:pt modelId="{B7CF404B-DE5D-4D7F-B638-0C8A062D4B76}" type="sibTrans" cxnId="{47AB574A-DF92-4F95-A440-7A18BBFB59EA}">
      <dgm:prSet/>
      <dgm:spPr/>
      <dgm:t>
        <a:bodyPr/>
        <a:lstStyle/>
        <a:p>
          <a:pPr algn="ctr"/>
          <a:endParaRPr lang="hr-HR" b="1">
            <a:latin typeface="Trebuchet MS" panose="020B0603020202020204" pitchFamily="34" charset="0"/>
          </a:endParaRPr>
        </a:p>
      </dgm:t>
    </dgm:pt>
    <dgm:pt modelId="{D49C11E5-942F-423E-A912-554B0662E9B7}">
      <dgm:prSet custT="1"/>
      <dgm:spPr/>
      <dgm:t>
        <a:bodyPr/>
        <a:lstStyle/>
        <a:p>
          <a:pPr algn="ctr"/>
          <a:r>
            <a:rPr lang="hr-HR" sz="1400" b="1">
              <a:latin typeface="Trebuchet MS" panose="020B0603020202020204" pitchFamily="34" charset="0"/>
            </a:rPr>
            <a:t>7</a:t>
          </a:r>
        </a:p>
      </dgm:t>
    </dgm:pt>
    <dgm:pt modelId="{B9367BB1-176D-44F6-91EC-7584D2D163DB}" type="parTrans" cxnId="{6F03E476-1D8E-48AB-BD46-0697498EC2A2}">
      <dgm:prSet/>
      <dgm:spPr/>
      <dgm:t>
        <a:bodyPr/>
        <a:lstStyle/>
        <a:p>
          <a:pPr algn="ctr"/>
          <a:endParaRPr lang="hr-HR" b="1">
            <a:latin typeface="Trebuchet MS" panose="020B0603020202020204" pitchFamily="34" charset="0"/>
          </a:endParaRPr>
        </a:p>
      </dgm:t>
    </dgm:pt>
    <dgm:pt modelId="{5B3C460E-A05C-43BC-ADC3-E9F184309EB0}" type="sibTrans" cxnId="{6F03E476-1D8E-48AB-BD46-0697498EC2A2}">
      <dgm:prSet/>
      <dgm:spPr/>
      <dgm:t>
        <a:bodyPr/>
        <a:lstStyle/>
        <a:p>
          <a:pPr algn="ctr"/>
          <a:endParaRPr lang="hr-HR" b="1">
            <a:latin typeface="Trebuchet MS" panose="020B0603020202020204" pitchFamily="34" charset="0"/>
          </a:endParaRPr>
        </a:p>
      </dgm:t>
    </dgm:pt>
    <dgm:pt modelId="{54497421-8ADC-45B7-B5B3-C87F1B2AC0C5}" type="pres">
      <dgm:prSet presAssocID="{55AE3A0C-CA2E-4C25-BDD3-59B6DD86D136}" presName="linearFlow" presStyleCnt="0">
        <dgm:presLayoutVars>
          <dgm:dir/>
          <dgm:animLvl val="lvl"/>
          <dgm:resizeHandles val="exact"/>
        </dgm:presLayoutVars>
      </dgm:prSet>
      <dgm:spPr/>
    </dgm:pt>
    <dgm:pt modelId="{8D459FAD-FE08-4267-89D0-5262F76F05F5}" type="pres">
      <dgm:prSet presAssocID="{8FB46420-949D-4B2F-A42F-D9B11DFEFC7C}" presName="composite" presStyleCnt="0"/>
      <dgm:spPr/>
    </dgm:pt>
    <dgm:pt modelId="{6AAEC922-BB52-47A1-AD52-7C1E771C00C9}" type="pres">
      <dgm:prSet presAssocID="{8FB46420-949D-4B2F-A42F-D9B11DFEFC7C}" presName="parentText" presStyleLbl="alignNode1" presStyleIdx="0" presStyleCnt="7" custLinFactNeighborX="0" custLinFactNeighborY="-493">
        <dgm:presLayoutVars>
          <dgm:chMax val="1"/>
          <dgm:bulletEnabled val="1"/>
        </dgm:presLayoutVars>
      </dgm:prSet>
      <dgm:spPr/>
    </dgm:pt>
    <dgm:pt modelId="{9772AD3F-C11A-4D19-9F90-C83569EE61AE}" type="pres">
      <dgm:prSet presAssocID="{8FB46420-949D-4B2F-A42F-D9B11DFEFC7C}" presName="descendantText" presStyleLbl="alignAcc1" presStyleIdx="0" presStyleCnt="7">
        <dgm:presLayoutVars>
          <dgm:bulletEnabled val="1"/>
        </dgm:presLayoutVars>
      </dgm:prSet>
      <dgm:spPr/>
    </dgm:pt>
    <dgm:pt modelId="{9A37C06B-B37E-439A-883A-9242DB5CDFF3}" type="pres">
      <dgm:prSet presAssocID="{3358DD31-A296-4DF8-A7BE-44548F799303}" presName="sp" presStyleCnt="0"/>
      <dgm:spPr/>
    </dgm:pt>
    <dgm:pt modelId="{08DF5495-2D95-47D2-A9B1-AF639DE6529A}" type="pres">
      <dgm:prSet presAssocID="{F8AA7E22-8EF9-43BD-A21B-4C812E28C3F0}" presName="composite" presStyleCnt="0"/>
      <dgm:spPr/>
    </dgm:pt>
    <dgm:pt modelId="{F17CF2B5-C23E-4772-AA5D-B54592A107B3}" type="pres">
      <dgm:prSet presAssocID="{F8AA7E22-8EF9-43BD-A21B-4C812E28C3F0}" presName="parentText" presStyleLbl="alignNode1" presStyleIdx="1" presStyleCnt="7">
        <dgm:presLayoutVars>
          <dgm:chMax val="1"/>
          <dgm:bulletEnabled val="1"/>
        </dgm:presLayoutVars>
      </dgm:prSet>
      <dgm:spPr/>
    </dgm:pt>
    <dgm:pt modelId="{DE786410-6045-454C-8024-EA14E8C46BD5}" type="pres">
      <dgm:prSet presAssocID="{F8AA7E22-8EF9-43BD-A21B-4C812E28C3F0}" presName="descendantText" presStyleLbl="alignAcc1" presStyleIdx="1" presStyleCnt="7">
        <dgm:presLayoutVars>
          <dgm:bulletEnabled val="1"/>
        </dgm:presLayoutVars>
      </dgm:prSet>
      <dgm:spPr/>
    </dgm:pt>
    <dgm:pt modelId="{08B74EBC-0FD3-4538-9B94-89619AFAF350}" type="pres">
      <dgm:prSet presAssocID="{14A23186-0758-446C-A391-7381CACDEB12}" presName="sp" presStyleCnt="0"/>
      <dgm:spPr/>
    </dgm:pt>
    <dgm:pt modelId="{AE2D61F9-2722-4941-8309-E1F5D39FC17C}" type="pres">
      <dgm:prSet presAssocID="{FA77BF5D-C675-4DFD-850A-5E67FEE9203F}" presName="composite" presStyleCnt="0"/>
      <dgm:spPr/>
    </dgm:pt>
    <dgm:pt modelId="{D4B98854-13B2-45D0-8BCA-C25477B31982}" type="pres">
      <dgm:prSet presAssocID="{FA77BF5D-C675-4DFD-850A-5E67FEE9203F}" presName="parentText" presStyleLbl="alignNode1" presStyleIdx="2" presStyleCnt="7">
        <dgm:presLayoutVars>
          <dgm:chMax val="1"/>
          <dgm:bulletEnabled val="1"/>
        </dgm:presLayoutVars>
      </dgm:prSet>
      <dgm:spPr/>
    </dgm:pt>
    <dgm:pt modelId="{F3B4C0EA-58AD-4C77-815D-85626A9BFAD8}" type="pres">
      <dgm:prSet presAssocID="{FA77BF5D-C675-4DFD-850A-5E67FEE9203F}" presName="descendantText" presStyleLbl="alignAcc1" presStyleIdx="2" presStyleCnt="7">
        <dgm:presLayoutVars>
          <dgm:bulletEnabled val="1"/>
        </dgm:presLayoutVars>
      </dgm:prSet>
      <dgm:spPr/>
    </dgm:pt>
    <dgm:pt modelId="{5D18ED49-2BAD-42A2-9EE1-172625428A0F}" type="pres">
      <dgm:prSet presAssocID="{9B95DF9C-7914-41E5-B938-896532F2361E}" presName="sp" presStyleCnt="0"/>
      <dgm:spPr/>
    </dgm:pt>
    <dgm:pt modelId="{8D5DCCA4-737F-4639-8B16-098279CF1EA1}" type="pres">
      <dgm:prSet presAssocID="{5B9A6D7B-D007-4DF2-9FEF-EA86BD18DED6}" presName="composite" presStyleCnt="0"/>
      <dgm:spPr/>
    </dgm:pt>
    <dgm:pt modelId="{32D6139F-95A5-4721-8CD7-36B8209EAF1D}" type="pres">
      <dgm:prSet presAssocID="{5B9A6D7B-D007-4DF2-9FEF-EA86BD18DED6}" presName="parentText" presStyleLbl="alignNode1" presStyleIdx="3" presStyleCnt="7">
        <dgm:presLayoutVars>
          <dgm:chMax val="1"/>
          <dgm:bulletEnabled val="1"/>
        </dgm:presLayoutVars>
      </dgm:prSet>
      <dgm:spPr/>
    </dgm:pt>
    <dgm:pt modelId="{43F3F2D5-D5C0-49BC-91CA-D0A5B43E5B86}" type="pres">
      <dgm:prSet presAssocID="{5B9A6D7B-D007-4DF2-9FEF-EA86BD18DED6}" presName="descendantText" presStyleLbl="alignAcc1" presStyleIdx="3" presStyleCnt="7">
        <dgm:presLayoutVars>
          <dgm:bulletEnabled val="1"/>
        </dgm:presLayoutVars>
      </dgm:prSet>
      <dgm:spPr/>
    </dgm:pt>
    <dgm:pt modelId="{ABDF55DF-5DBB-4AC2-861B-549EEAC89F54}" type="pres">
      <dgm:prSet presAssocID="{C3E59394-3746-4913-9038-DE343DC4C1C4}" presName="sp" presStyleCnt="0"/>
      <dgm:spPr/>
    </dgm:pt>
    <dgm:pt modelId="{5FB05B6B-7941-46E3-8165-EB8136F42C4E}" type="pres">
      <dgm:prSet presAssocID="{168CC96B-8912-46CE-B913-9F6CB0AF9D43}" presName="composite" presStyleCnt="0"/>
      <dgm:spPr/>
    </dgm:pt>
    <dgm:pt modelId="{2BF9ACAC-E2D4-4002-9D02-B0A9DC97E779}" type="pres">
      <dgm:prSet presAssocID="{168CC96B-8912-46CE-B913-9F6CB0AF9D43}" presName="parentText" presStyleLbl="alignNode1" presStyleIdx="4" presStyleCnt="7">
        <dgm:presLayoutVars>
          <dgm:chMax val="1"/>
          <dgm:bulletEnabled val="1"/>
        </dgm:presLayoutVars>
      </dgm:prSet>
      <dgm:spPr/>
    </dgm:pt>
    <dgm:pt modelId="{BB5F82AD-E09C-49B8-A588-F69542D7F361}" type="pres">
      <dgm:prSet presAssocID="{168CC96B-8912-46CE-B913-9F6CB0AF9D43}" presName="descendantText" presStyleLbl="alignAcc1" presStyleIdx="4" presStyleCnt="7">
        <dgm:presLayoutVars>
          <dgm:bulletEnabled val="1"/>
        </dgm:presLayoutVars>
      </dgm:prSet>
      <dgm:spPr/>
    </dgm:pt>
    <dgm:pt modelId="{20C4087E-0786-496A-8A94-1CF2A5BCEFD0}" type="pres">
      <dgm:prSet presAssocID="{092BD3D1-60C9-40FE-B00D-9E8E36DA2AEC}" presName="sp" presStyleCnt="0"/>
      <dgm:spPr/>
    </dgm:pt>
    <dgm:pt modelId="{CD625880-1EDD-4BEA-A862-89F1DF0E8E0C}" type="pres">
      <dgm:prSet presAssocID="{F1419ACF-4CA1-431B-B651-67ABAA03DD08}" presName="composite" presStyleCnt="0"/>
      <dgm:spPr/>
    </dgm:pt>
    <dgm:pt modelId="{5679F199-646B-4028-8426-256BBE12FD43}" type="pres">
      <dgm:prSet presAssocID="{F1419ACF-4CA1-431B-B651-67ABAA03DD08}" presName="parentText" presStyleLbl="alignNode1" presStyleIdx="5" presStyleCnt="7">
        <dgm:presLayoutVars>
          <dgm:chMax val="1"/>
          <dgm:bulletEnabled val="1"/>
        </dgm:presLayoutVars>
      </dgm:prSet>
      <dgm:spPr/>
    </dgm:pt>
    <dgm:pt modelId="{0A5B472E-DAD2-499E-AF27-967BD6B15041}" type="pres">
      <dgm:prSet presAssocID="{F1419ACF-4CA1-431B-B651-67ABAA03DD08}" presName="descendantText" presStyleLbl="alignAcc1" presStyleIdx="5" presStyleCnt="7">
        <dgm:presLayoutVars>
          <dgm:bulletEnabled val="1"/>
        </dgm:presLayoutVars>
      </dgm:prSet>
      <dgm:spPr/>
    </dgm:pt>
    <dgm:pt modelId="{9DBBEACE-593A-436A-8CA3-06A71CC65443}" type="pres">
      <dgm:prSet presAssocID="{B7CF404B-DE5D-4D7F-B638-0C8A062D4B76}" presName="sp" presStyleCnt="0"/>
      <dgm:spPr/>
    </dgm:pt>
    <dgm:pt modelId="{B0AA1FF4-9F76-4510-A35E-349867DF3AD0}" type="pres">
      <dgm:prSet presAssocID="{D49C11E5-942F-423E-A912-554B0662E9B7}" presName="composite" presStyleCnt="0"/>
      <dgm:spPr/>
    </dgm:pt>
    <dgm:pt modelId="{1777F7FE-4BB6-4532-9080-9F839E0ECF45}" type="pres">
      <dgm:prSet presAssocID="{D49C11E5-942F-423E-A912-554B0662E9B7}" presName="parentText" presStyleLbl="alignNode1" presStyleIdx="6" presStyleCnt="7">
        <dgm:presLayoutVars>
          <dgm:chMax val="1"/>
          <dgm:bulletEnabled val="1"/>
        </dgm:presLayoutVars>
      </dgm:prSet>
      <dgm:spPr/>
    </dgm:pt>
    <dgm:pt modelId="{00A7E221-A59C-4D25-84C7-9FB81A1E2928}" type="pres">
      <dgm:prSet presAssocID="{D49C11E5-942F-423E-A912-554B0662E9B7}" presName="descendantText" presStyleLbl="alignAcc1" presStyleIdx="6" presStyleCnt="7">
        <dgm:presLayoutVars>
          <dgm:bulletEnabled val="1"/>
        </dgm:presLayoutVars>
      </dgm:prSet>
      <dgm:spPr/>
    </dgm:pt>
  </dgm:ptLst>
  <dgm:cxnLst>
    <dgm:cxn modelId="{F9526302-8ADA-4977-8982-6CF48F9F1A07}" type="presOf" srcId="{55AE3A0C-CA2E-4C25-BDD3-59B6DD86D136}" destId="{54497421-8ADC-45B7-B5B3-C87F1B2AC0C5}" srcOrd="0" destOrd="0" presId="urn:microsoft.com/office/officeart/2005/8/layout/chevron2"/>
    <dgm:cxn modelId="{0A03160C-F6C6-45D1-B0E0-7977F0531306}" srcId="{D49C11E5-942F-423E-A912-554B0662E9B7}" destId="{91C85BB0-55AC-4AE3-9416-570AC2223508}" srcOrd="0" destOrd="0" parTransId="{E3E30EF5-0C2E-4EF1-8078-9697059CFA73}" sibTransId="{D74D7ADC-BCAD-42FC-93C8-8F9782866D3B}"/>
    <dgm:cxn modelId="{84FA9611-6CE6-4F27-B3E2-A282ECBB4158}" srcId="{55AE3A0C-CA2E-4C25-BDD3-59B6DD86D136}" destId="{FA77BF5D-C675-4DFD-850A-5E67FEE9203F}" srcOrd="2" destOrd="0" parTransId="{EAC25F99-BD47-4030-A21C-37B77F828B53}" sibTransId="{9B95DF9C-7914-41E5-B938-896532F2361E}"/>
    <dgm:cxn modelId="{D026F032-4CED-4181-AD14-FF12BDE7A796}" srcId="{55AE3A0C-CA2E-4C25-BDD3-59B6DD86D136}" destId="{8FB46420-949D-4B2F-A42F-D9B11DFEFC7C}" srcOrd="0" destOrd="0" parTransId="{6B2311F1-590F-4D73-9B81-F2EFA30DB8D2}" sibTransId="{3358DD31-A296-4DF8-A7BE-44548F799303}"/>
    <dgm:cxn modelId="{E66E0A33-B204-4313-B35C-FCCE1E4B2649}" srcId="{FA77BF5D-C675-4DFD-850A-5E67FEE9203F}" destId="{422DDC40-BAD6-4D2F-808F-45CC2B9D560A}" srcOrd="0" destOrd="0" parTransId="{E9689CD6-8CD0-4B20-9744-3469FC353E7F}" sibTransId="{301FC31E-F918-4092-9E1A-F9980C1F154F}"/>
    <dgm:cxn modelId="{F4CD743D-A15F-43E6-A07D-9590D3488D2E}" type="presOf" srcId="{65493DEF-1771-455B-A262-B89EBE3C29AF}" destId="{DE786410-6045-454C-8024-EA14E8C46BD5}" srcOrd="0" destOrd="0" presId="urn:microsoft.com/office/officeart/2005/8/layout/chevron2"/>
    <dgm:cxn modelId="{9508503F-E6EB-4CF1-96F2-B706DB56F7F5}" srcId="{F1419ACF-4CA1-431B-B651-67ABAA03DD08}" destId="{B674DFC1-2EA1-4927-8090-6416CC839C31}" srcOrd="0" destOrd="0" parTransId="{C26023B3-B246-4D21-A53C-94A6BA6DB498}" sibTransId="{01100ED3-D88F-4E80-9157-2853900AB940}"/>
    <dgm:cxn modelId="{4DB0CA3F-4240-42E9-AB7D-D3A550EC0283}" type="presOf" srcId="{8FB46420-949D-4B2F-A42F-D9B11DFEFC7C}" destId="{6AAEC922-BB52-47A1-AD52-7C1E771C00C9}" srcOrd="0" destOrd="0" presId="urn:microsoft.com/office/officeart/2005/8/layout/chevron2"/>
    <dgm:cxn modelId="{B8D21A47-B0CF-4EEF-80BF-C6FC2B1C23BE}" type="presOf" srcId="{0890A871-A0B6-417D-A610-FCD6C0040663}" destId="{9772AD3F-C11A-4D19-9F90-C83569EE61AE}" srcOrd="0" destOrd="0" presId="urn:microsoft.com/office/officeart/2005/8/layout/chevron2"/>
    <dgm:cxn modelId="{47AB574A-DF92-4F95-A440-7A18BBFB59EA}" srcId="{55AE3A0C-CA2E-4C25-BDD3-59B6DD86D136}" destId="{F1419ACF-4CA1-431B-B651-67ABAA03DD08}" srcOrd="5" destOrd="0" parTransId="{32384C42-E172-4682-8FF9-E1CCB97F5315}" sibTransId="{B7CF404B-DE5D-4D7F-B638-0C8A062D4B76}"/>
    <dgm:cxn modelId="{EA76D34C-EC8A-4A6B-83A6-AA661C961530}" type="presOf" srcId="{422DDC40-BAD6-4D2F-808F-45CC2B9D560A}" destId="{F3B4C0EA-58AD-4C77-815D-85626A9BFAD8}" srcOrd="0" destOrd="0" presId="urn:microsoft.com/office/officeart/2005/8/layout/chevron2"/>
    <dgm:cxn modelId="{3EA4D06D-CF6E-4103-B9AB-A21916AEE24E}" srcId="{55AE3A0C-CA2E-4C25-BDD3-59B6DD86D136}" destId="{168CC96B-8912-46CE-B913-9F6CB0AF9D43}" srcOrd="4" destOrd="0" parTransId="{CBFB135E-843C-4C09-8DCC-517D77CEDC65}" sibTransId="{092BD3D1-60C9-40FE-B00D-9E8E36DA2AEC}"/>
    <dgm:cxn modelId="{01D56275-FF07-4622-A594-4BB621B47F86}" type="presOf" srcId="{5B9A6D7B-D007-4DF2-9FEF-EA86BD18DED6}" destId="{32D6139F-95A5-4721-8CD7-36B8209EAF1D}" srcOrd="0" destOrd="0" presId="urn:microsoft.com/office/officeart/2005/8/layout/chevron2"/>
    <dgm:cxn modelId="{6F03E476-1D8E-48AB-BD46-0697498EC2A2}" srcId="{55AE3A0C-CA2E-4C25-BDD3-59B6DD86D136}" destId="{D49C11E5-942F-423E-A912-554B0662E9B7}" srcOrd="6" destOrd="0" parTransId="{B9367BB1-176D-44F6-91EC-7584D2D163DB}" sibTransId="{5B3C460E-A05C-43BC-ADC3-E9F184309EB0}"/>
    <dgm:cxn modelId="{8397B07E-D034-404B-B6EC-29D58B42BBD7}" type="presOf" srcId="{D49C11E5-942F-423E-A912-554B0662E9B7}" destId="{1777F7FE-4BB6-4532-9080-9F839E0ECF45}" srcOrd="0" destOrd="0" presId="urn:microsoft.com/office/officeart/2005/8/layout/chevron2"/>
    <dgm:cxn modelId="{83579797-B2F5-4386-8BDB-B7A6CFDEC184}" type="presOf" srcId="{9ED85744-341F-46E8-8239-8C5B578827DB}" destId="{43F3F2D5-D5C0-49BC-91CA-D0A5B43E5B86}" srcOrd="0" destOrd="0" presId="urn:microsoft.com/office/officeart/2005/8/layout/chevron2"/>
    <dgm:cxn modelId="{AAB425AB-BADD-47F7-94A9-FA3D8D624D8A}" srcId="{5B9A6D7B-D007-4DF2-9FEF-EA86BD18DED6}" destId="{9ED85744-341F-46E8-8239-8C5B578827DB}" srcOrd="0" destOrd="0" parTransId="{AB353E9D-22CB-49E1-B51F-F1E615C7A12F}" sibTransId="{E5C2FB8B-F990-4844-A0E4-4E29ECAE835B}"/>
    <dgm:cxn modelId="{3C4BB4AC-0E51-4078-9D56-F748A5501C0C}" type="presOf" srcId="{168CC96B-8912-46CE-B913-9F6CB0AF9D43}" destId="{2BF9ACAC-E2D4-4002-9D02-B0A9DC97E779}" srcOrd="0" destOrd="0" presId="urn:microsoft.com/office/officeart/2005/8/layout/chevron2"/>
    <dgm:cxn modelId="{09157ABB-85C9-4125-A7AB-5F9766D5ADD4}" type="presOf" srcId="{FA77BF5D-C675-4DFD-850A-5E67FEE9203F}" destId="{D4B98854-13B2-45D0-8BCA-C25477B31982}" srcOrd="0" destOrd="0" presId="urn:microsoft.com/office/officeart/2005/8/layout/chevron2"/>
    <dgm:cxn modelId="{EA7C9DC5-A4E0-4FBB-B9CB-E04B8EA1E585}" srcId="{8FB46420-949D-4B2F-A42F-D9B11DFEFC7C}" destId="{0890A871-A0B6-417D-A610-FCD6C0040663}" srcOrd="0" destOrd="0" parTransId="{2D15BB42-4A80-42E0-97CC-BDA3473B6C90}" sibTransId="{57BFBAF9-AC61-4FF4-9FC4-C8FC24449941}"/>
    <dgm:cxn modelId="{951632C8-1FD4-4028-9140-D973C7C2010D}" srcId="{55AE3A0C-CA2E-4C25-BDD3-59B6DD86D136}" destId="{5B9A6D7B-D007-4DF2-9FEF-EA86BD18DED6}" srcOrd="3" destOrd="0" parTransId="{9EEBD52D-978C-44DF-AAEC-A9C584B08834}" sibTransId="{C3E59394-3746-4913-9038-DE343DC4C1C4}"/>
    <dgm:cxn modelId="{0E099FCE-D55B-4976-840A-994123054EDA}" srcId="{55AE3A0C-CA2E-4C25-BDD3-59B6DD86D136}" destId="{F8AA7E22-8EF9-43BD-A21B-4C812E28C3F0}" srcOrd="1" destOrd="0" parTransId="{685F2A58-F627-4994-B3AC-5F8D480CEC12}" sibTransId="{14A23186-0758-446C-A391-7381CACDEB12}"/>
    <dgm:cxn modelId="{D394B9CE-0A29-42BF-873B-187711B0DA96}" type="presOf" srcId="{F8AA7E22-8EF9-43BD-A21B-4C812E28C3F0}" destId="{F17CF2B5-C23E-4772-AA5D-B54592A107B3}" srcOrd="0" destOrd="0" presId="urn:microsoft.com/office/officeart/2005/8/layout/chevron2"/>
    <dgm:cxn modelId="{D185E3CE-38B2-4D55-B839-B64442F59304}" type="presOf" srcId="{F3C33A83-6685-48F6-B6B9-57CBD070E26A}" destId="{BB5F82AD-E09C-49B8-A588-F69542D7F361}" srcOrd="0" destOrd="0" presId="urn:microsoft.com/office/officeart/2005/8/layout/chevron2"/>
    <dgm:cxn modelId="{2DD224D9-D381-4581-B529-E5807C108567}" type="presOf" srcId="{F1419ACF-4CA1-431B-B651-67ABAA03DD08}" destId="{5679F199-646B-4028-8426-256BBE12FD43}" srcOrd="0" destOrd="0" presId="urn:microsoft.com/office/officeart/2005/8/layout/chevron2"/>
    <dgm:cxn modelId="{5B5103E5-9B83-468E-B246-BB76B964C50B}" type="presOf" srcId="{91C85BB0-55AC-4AE3-9416-570AC2223508}" destId="{00A7E221-A59C-4D25-84C7-9FB81A1E2928}" srcOrd="0" destOrd="0" presId="urn:microsoft.com/office/officeart/2005/8/layout/chevron2"/>
    <dgm:cxn modelId="{EC2ABEF8-65F1-4951-929D-5173F1EC0B29}" srcId="{F8AA7E22-8EF9-43BD-A21B-4C812E28C3F0}" destId="{65493DEF-1771-455B-A262-B89EBE3C29AF}" srcOrd="0" destOrd="0" parTransId="{15A3C1C2-DEE0-40E8-ADF8-DF78ECF0E4B6}" sibTransId="{C7876847-6190-4540-A9D3-90D8AC02D39C}"/>
    <dgm:cxn modelId="{2E7B0AFD-8351-4693-A3D4-026C55ADF889}" type="presOf" srcId="{B674DFC1-2EA1-4927-8090-6416CC839C31}" destId="{0A5B472E-DAD2-499E-AF27-967BD6B15041}" srcOrd="0" destOrd="0" presId="urn:microsoft.com/office/officeart/2005/8/layout/chevron2"/>
    <dgm:cxn modelId="{041A9DFF-FE2C-4A58-AD41-7C58D716CA3C}" srcId="{168CC96B-8912-46CE-B913-9F6CB0AF9D43}" destId="{F3C33A83-6685-48F6-B6B9-57CBD070E26A}" srcOrd="0" destOrd="0" parTransId="{E0EDBBAC-34C0-4DFB-8518-C0518831A90E}" sibTransId="{0DE80DDA-6B5E-411A-B69D-1F1167828641}"/>
    <dgm:cxn modelId="{A6BBD9BD-8269-483D-96C2-61581542FAE3}" type="presParOf" srcId="{54497421-8ADC-45B7-B5B3-C87F1B2AC0C5}" destId="{8D459FAD-FE08-4267-89D0-5262F76F05F5}" srcOrd="0" destOrd="0" presId="urn:microsoft.com/office/officeart/2005/8/layout/chevron2"/>
    <dgm:cxn modelId="{E4C157BD-9BCA-45A0-B44F-15118EA1D6AB}" type="presParOf" srcId="{8D459FAD-FE08-4267-89D0-5262F76F05F5}" destId="{6AAEC922-BB52-47A1-AD52-7C1E771C00C9}" srcOrd="0" destOrd="0" presId="urn:microsoft.com/office/officeart/2005/8/layout/chevron2"/>
    <dgm:cxn modelId="{04CF5510-79E2-4B77-A0A6-F14B461DF1E7}" type="presParOf" srcId="{8D459FAD-FE08-4267-89D0-5262F76F05F5}" destId="{9772AD3F-C11A-4D19-9F90-C83569EE61AE}" srcOrd="1" destOrd="0" presId="urn:microsoft.com/office/officeart/2005/8/layout/chevron2"/>
    <dgm:cxn modelId="{8CC9B4A8-8AA5-4715-9900-CD2B778C72CC}" type="presParOf" srcId="{54497421-8ADC-45B7-B5B3-C87F1B2AC0C5}" destId="{9A37C06B-B37E-439A-883A-9242DB5CDFF3}" srcOrd="1" destOrd="0" presId="urn:microsoft.com/office/officeart/2005/8/layout/chevron2"/>
    <dgm:cxn modelId="{D6D909FB-098A-43D1-93C7-72C7C08A0717}" type="presParOf" srcId="{54497421-8ADC-45B7-B5B3-C87F1B2AC0C5}" destId="{08DF5495-2D95-47D2-A9B1-AF639DE6529A}" srcOrd="2" destOrd="0" presId="urn:microsoft.com/office/officeart/2005/8/layout/chevron2"/>
    <dgm:cxn modelId="{90D31A10-1DCA-4F23-8B91-4A5D0C6526BA}" type="presParOf" srcId="{08DF5495-2D95-47D2-A9B1-AF639DE6529A}" destId="{F17CF2B5-C23E-4772-AA5D-B54592A107B3}" srcOrd="0" destOrd="0" presId="urn:microsoft.com/office/officeart/2005/8/layout/chevron2"/>
    <dgm:cxn modelId="{D6D7D4FE-5855-4069-86FB-BFD1648CBE14}" type="presParOf" srcId="{08DF5495-2D95-47D2-A9B1-AF639DE6529A}" destId="{DE786410-6045-454C-8024-EA14E8C46BD5}" srcOrd="1" destOrd="0" presId="urn:microsoft.com/office/officeart/2005/8/layout/chevron2"/>
    <dgm:cxn modelId="{3657A7BD-DA14-445E-8DD3-CC8242D63959}" type="presParOf" srcId="{54497421-8ADC-45B7-B5B3-C87F1B2AC0C5}" destId="{08B74EBC-0FD3-4538-9B94-89619AFAF350}" srcOrd="3" destOrd="0" presId="urn:microsoft.com/office/officeart/2005/8/layout/chevron2"/>
    <dgm:cxn modelId="{CEC754A4-4EF5-4C89-8E8A-7E125AAA0596}" type="presParOf" srcId="{54497421-8ADC-45B7-B5B3-C87F1B2AC0C5}" destId="{AE2D61F9-2722-4941-8309-E1F5D39FC17C}" srcOrd="4" destOrd="0" presId="urn:microsoft.com/office/officeart/2005/8/layout/chevron2"/>
    <dgm:cxn modelId="{BB578656-AE14-4D68-B0C8-83849EA4D51B}" type="presParOf" srcId="{AE2D61F9-2722-4941-8309-E1F5D39FC17C}" destId="{D4B98854-13B2-45D0-8BCA-C25477B31982}" srcOrd="0" destOrd="0" presId="urn:microsoft.com/office/officeart/2005/8/layout/chevron2"/>
    <dgm:cxn modelId="{66E373EF-0165-4D7C-8F66-28EF86927EAE}" type="presParOf" srcId="{AE2D61F9-2722-4941-8309-E1F5D39FC17C}" destId="{F3B4C0EA-58AD-4C77-815D-85626A9BFAD8}" srcOrd="1" destOrd="0" presId="urn:microsoft.com/office/officeart/2005/8/layout/chevron2"/>
    <dgm:cxn modelId="{C9FB16F5-A1CE-489A-9880-93E29C6133DA}" type="presParOf" srcId="{54497421-8ADC-45B7-B5B3-C87F1B2AC0C5}" destId="{5D18ED49-2BAD-42A2-9EE1-172625428A0F}" srcOrd="5" destOrd="0" presId="urn:microsoft.com/office/officeart/2005/8/layout/chevron2"/>
    <dgm:cxn modelId="{734F6FEE-4AD7-4DBD-8851-4D0121CE6E58}" type="presParOf" srcId="{54497421-8ADC-45B7-B5B3-C87F1B2AC0C5}" destId="{8D5DCCA4-737F-4639-8B16-098279CF1EA1}" srcOrd="6" destOrd="0" presId="urn:microsoft.com/office/officeart/2005/8/layout/chevron2"/>
    <dgm:cxn modelId="{FB03F632-63BB-41B3-9435-B4BFF5B0D7FD}" type="presParOf" srcId="{8D5DCCA4-737F-4639-8B16-098279CF1EA1}" destId="{32D6139F-95A5-4721-8CD7-36B8209EAF1D}" srcOrd="0" destOrd="0" presId="urn:microsoft.com/office/officeart/2005/8/layout/chevron2"/>
    <dgm:cxn modelId="{D0F785C9-4485-419F-B9F7-93D7A0E1B516}" type="presParOf" srcId="{8D5DCCA4-737F-4639-8B16-098279CF1EA1}" destId="{43F3F2D5-D5C0-49BC-91CA-D0A5B43E5B86}" srcOrd="1" destOrd="0" presId="urn:microsoft.com/office/officeart/2005/8/layout/chevron2"/>
    <dgm:cxn modelId="{BB630975-E948-4E0E-9EE9-8354FBC614E4}" type="presParOf" srcId="{54497421-8ADC-45B7-B5B3-C87F1B2AC0C5}" destId="{ABDF55DF-5DBB-4AC2-861B-549EEAC89F54}" srcOrd="7" destOrd="0" presId="urn:microsoft.com/office/officeart/2005/8/layout/chevron2"/>
    <dgm:cxn modelId="{190198E7-02D0-4CD0-A192-9BD224087C19}" type="presParOf" srcId="{54497421-8ADC-45B7-B5B3-C87F1B2AC0C5}" destId="{5FB05B6B-7941-46E3-8165-EB8136F42C4E}" srcOrd="8" destOrd="0" presId="urn:microsoft.com/office/officeart/2005/8/layout/chevron2"/>
    <dgm:cxn modelId="{FAD7208C-C066-4C01-813A-F3EE9845E1D5}" type="presParOf" srcId="{5FB05B6B-7941-46E3-8165-EB8136F42C4E}" destId="{2BF9ACAC-E2D4-4002-9D02-B0A9DC97E779}" srcOrd="0" destOrd="0" presId="urn:microsoft.com/office/officeart/2005/8/layout/chevron2"/>
    <dgm:cxn modelId="{FC896037-E368-4C06-B88A-74D700ECE89B}" type="presParOf" srcId="{5FB05B6B-7941-46E3-8165-EB8136F42C4E}" destId="{BB5F82AD-E09C-49B8-A588-F69542D7F361}" srcOrd="1" destOrd="0" presId="urn:microsoft.com/office/officeart/2005/8/layout/chevron2"/>
    <dgm:cxn modelId="{AE98EEDA-C859-4850-A581-2392A2F2B99B}" type="presParOf" srcId="{54497421-8ADC-45B7-B5B3-C87F1B2AC0C5}" destId="{20C4087E-0786-496A-8A94-1CF2A5BCEFD0}" srcOrd="9" destOrd="0" presId="urn:microsoft.com/office/officeart/2005/8/layout/chevron2"/>
    <dgm:cxn modelId="{2582E0A2-8E17-4BE0-AC93-C2AF38641D61}" type="presParOf" srcId="{54497421-8ADC-45B7-B5B3-C87F1B2AC0C5}" destId="{CD625880-1EDD-4BEA-A862-89F1DF0E8E0C}" srcOrd="10" destOrd="0" presId="urn:microsoft.com/office/officeart/2005/8/layout/chevron2"/>
    <dgm:cxn modelId="{DBEEC954-B2BA-4D37-8455-9EE24B094E46}" type="presParOf" srcId="{CD625880-1EDD-4BEA-A862-89F1DF0E8E0C}" destId="{5679F199-646B-4028-8426-256BBE12FD43}" srcOrd="0" destOrd="0" presId="urn:microsoft.com/office/officeart/2005/8/layout/chevron2"/>
    <dgm:cxn modelId="{E4D795F1-A650-40A5-BA69-FCE96FE46A73}" type="presParOf" srcId="{CD625880-1EDD-4BEA-A862-89F1DF0E8E0C}" destId="{0A5B472E-DAD2-499E-AF27-967BD6B15041}" srcOrd="1" destOrd="0" presId="urn:microsoft.com/office/officeart/2005/8/layout/chevron2"/>
    <dgm:cxn modelId="{F512DAD9-AFAF-49F5-A1D8-A92E6DED870A}" type="presParOf" srcId="{54497421-8ADC-45B7-B5B3-C87F1B2AC0C5}" destId="{9DBBEACE-593A-436A-8CA3-06A71CC65443}" srcOrd="11" destOrd="0" presId="urn:microsoft.com/office/officeart/2005/8/layout/chevron2"/>
    <dgm:cxn modelId="{64693F4A-218E-48E0-BF2E-54A34D06D4EA}" type="presParOf" srcId="{54497421-8ADC-45B7-B5B3-C87F1B2AC0C5}" destId="{B0AA1FF4-9F76-4510-A35E-349867DF3AD0}" srcOrd="12" destOrd="0" presId="urn:microsoft.com/office/officeart/2005/8/layout/chevron2"/>
    <dgm:cxn modelId="{1AF0EB5A-8C81-4BA2-AB93-DCE238773E48}" type="presParOf" srcId="{B0AA1FF4-9F76-4510-A35E-349867DF3AD0}" destId="{1777F7FE-4BB6-4532-9080-9F839E0ECF45}" srcOrd="0" destOrd="0" presId="urn:microsoft.com/office/officeart/2005/8/layout/chevron2"/>
    <dgm:cxn modelId="{10DC6599-ABC7-453F-AFE1-A5136520F0E2}" type="presParOf" srcId="{B0AA1FF4-9F76-4510-A35E-349867DF3AD0}" destId="{00A7E221-A59C-4D25-84C7-9FB81A1E292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42AC2B-96F8-4D38-8168-7FE3558181A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EB88C4A3-195F-4DF0-8B3E-51EE0E9238A7}">
      <dgm:prSet phldrT="[Tekst]" custT="1"/>
      <dgm:spPr>
        <a:solidFill>
          <a:srgbClr val="2A86DA"/>
        </a:solidFill>
      </dgm:spPr>
      <dgm:t>
        <a:bodyPr/>
        <a:lstStyle/>
        <a:p>
          <a:pPr algn="ctr"/>
          <a:r>
            <a:rPr lang="en-GB" sz="1600" dirty="0">
              <a:latin typeface="Franklin Gothic Book" panose="020B0503020102020204" pitchFamily="34" charset="0"/>
            </a:rPr>
            <a:t>Assessing</a:t>
          </a:r>
        </a:p>
        <a:p>
          <a:pPr algn="ctr"/>
          <a:r>
            <a:rPr lang="en-GB" sz="1600" dirty="0">
              <a:latin typeface="Franklin Gothic Book" panose="020B0503020102020204" pitchFamily="34" charset="0"/>
            </a:rPr>
            <a:t>WP1</a:t>
          </a:r>
        </a:p>
        <a:p>
          <a:pPr algn="ctr"/>
          <a:r>
            <a:rPr lang="en-GB" sz="1600" dirty="0">
              <a:latin typeface="Franklin Gothic Book" panose="020B0503020102020204" pitchFamily="34" charset="0"/>
            </a:rPr>
            <a:t>Tools WP3</a:t>
          </a:r>
        </a:p>
      </dgm:t>
    </dgm:pt>
    <dgm:pt modelId="{AB778960-9942-4076-B6B2-D86360E1C985}" type="parTrans" cxnId="{493A9151-32FE-412C-8E84-8FE856F13C5D}">
      <dgm:prSet/>
      <dgm:spPr/>
      <dgm:t>
        <a:bodyPr/>
        <a:lstStyle/>
        <a:p>
          <a:pPr algn="ctr"/>
          <a:endParaRPr lang="en-GB"/>
        </a:p>
      </dgm:t>
    </dgm:pt>
    <dgm:pt modelId="{09260E68-4AA2-47C5-9A10-90061B9F2335}" type="sibTrans" cxnId="{493A9151-32FE-412C-8E84-8FE856F13C5D}">
      <dgm:prSet custT="1"/>
      <dgm:spPr/>
      <dgm:t>
        <a:bodyPr/>
        <a:lstStyle/>
        <a:p>
          <a:pPr algn="ctr"/>
          <a:endParaRPr lang="en-GB" sz="1600">
            <a:latin typeface="Franklin Gothic Book" panose="020B0503020102020204" pitchFamily="34" charset="0"/>
          </a:endParaRPr>
        </a:p>
      </dgm:t>
    </dgm:pt>
    <dgm:pt modelId="{14E7E4C9-A1CB-43CB-91CB-B8E3FDCFB273}">
      <dgm:prSet phldrT="[Tekst]" custT="1"/>
      <dgm:spPr>
        <a:solidFill>
          <a:srgbClr val="2A86DA"/>
        </a:solidFill>
      </dgm:spPr>
      <dgm:t>
        <a:bodyPr/>
        <a:lstStyle/>
        <a:p>
          <a:pPr algn="ctr"/>
          <a:r>
            <a:rPr lang="en-GB" sz="1600" dirty="0">
              <a:latin typeface="Franklin Gothic Book" panose="020B0503020102020204" pitchFamily="34" charset="0"/>
            </a:rPr>
            <a:t>Formulating</a:t>
          </a:r>
        </a:p>
        <a:p>
          <a:pPr algn="ctr"/>
          <a:r>
            <a:rPr lang="en-GB" sz="1600" dirty="0">
              <a:latin typeface="Franklin Gothic Book" panose="020B0503020102020204" pitchFamily="34" charset="0"/>
            </a:rPr>
            <a:t>WP2</a:t>
          </a:r>
        </a:p>
      </dgm:t>
    </dgm:pt>
    <dgm:pt modelId="{3C31F16D-6D9C-441D-82FD-03CA45D626FC}" type="parTrans" cxnId="{C28121F2-E8C1-4ED4-8E84-E6AEB7A4066E}">
      <dgm:prSet/>
      <dgm:spPr/>
      <dgm:t>
        <a:bodyPr/>
        <a:lstStyle/>
        <a:p>
          <a:pPr algn="ctr"/>
          <a:endParaRPr lang="en-GB"/>
        </a:p>
      </dgm:t>
    </dgm:pt>
    <dgm:pt modelId="{77D0F767-7CA9-404C-968F-CD54306ABEF9}" type="sibTrans" cxnId="{C28121F2-E8C1-4ED4-8E84-E6AEB7A4066E}">
      <dgm:prSet custT="1"/>
      <dgm:spPr/>
      <dgm:t>
        <a:bodyPr/>
        <a:lstStyle/>
        <a:p>
          <a:pPr algn="ctr"/>
          <a:endParaRPr lang="en-GB" sz="1600">
            <a:latin typeface="Franklin Gothic Book" panose="020B0503020102020204" pitchFamily="34" charset="0"/>
          </a:endParaRPr>
        </a:p>
      </dgm:t>
    </dgm:pt>
    <dgm:pt modelId="{91A50D71-5452-4F17-9C32-DE4F9923A4A5}">
      <dgm:prSet phldrT="[Tekst]" custT="1"/>
      <dgm:spPr>
        <a:solidFill>
          <a:srgbClr val="2A86DA"/>
        </a:solidFill>
      </dgm:spPr>
      <dgm:t>
        <a:bodyPr/>
        <a:lstStyle/>
        <a:p>
          <a:pPr algn="ctr"/>
          <a:r>
            <a:rPr lang="en-GB" sz="1600" dirty="0">
              <a:latin typeface="Franklin Gothic Book" panose="020B0503020102020204" pitchFamily="34" charset="0"/>
            </a:rPr>
            <a:t>Developing</a:t>
          </a:r>
        </a:p>
        <a:p>
          <a:pPr algn="ctr"/>
          <a:r>
            <a:rPr lang="en-GB" sz="1600" dirty="0">
              <a:latin typeface="Franklin Gothic Book" panose="020B0503020102020204" pitchFamily="34" charset="0"/>
            </a:rPr>
            <a:t>WP2</a:t>
          </a:r>
        </a:p>
      </dgm:t>
    </dgm:pt>
    <dgm:pt modelId="{ADC49FA8-5E1D-4094-8CE9-7B16A108F1A9}" type="parTrans" cxnId="{47B8CD3B-8106-452D-9A8F-8813C8145BDE}">
      <dgm:prSet/>
      <dgm:spPr/>
      <dgm:t>
        <a:bodyPr/>
        <a:lstStyle/>
        <a:p>
          <a:pPr algn="ctr"/>
          <a:endParaRPr lang="en-GB"/>
        </a:p>
      </dgm:t>
    </dgm:pt>
    <dgm:pt modelId="{589D2F67-FA4B-4E9A-8B06-39C7CAA54B60}" type="sibTrans" cxnId="{47B8CD3B-8106-452D-9A8F-8813C8145BDE}">
      <dgm:prSet custT="1"/>
      <dgm:spPr/>
      <dgm:t>
        <a:bodyPr/>
        <a:lstStyle/>
        <a:p>
          <a:pPr algn="ctr"/>
          <a:endParaRPr lang="en-GB" sz="1600">
            <a:latin typeface="Franklin Gothic Book" panose="020B0503020102020204" pitchFamily="34" charset="0"/>
          </a:endParaRPr>
        </a:p>
      </dgm:t>
    </dgm:pt>
    <dgm:pt modelId="{593C7C21-FD23-4E80-B71C-1DD787851EE6}">
      <dgm:prSet phldrT="[Tekst]" custT="1"/>
      <dgm:spPr>
        <a:solidFill>
          <a:srgbClr val="2A86DA"/>
        </a:solidFill>
      </dgm:spPr>
      <dgm:t>
        <a:bodyPr/>
        <a:lstStyle/>
        <a:p>
          <a:pPr algn="ctr"/>
          <a:r>
            <a:rPr lang="en-GB" sz="1600" dirty="0">
              <a:latin typeface="Franklin Gothic Book" panose="020B0503020102020204" pitchFamily="34" charset="0"/>
            </a:rPr>
            <a:t>Scaling</a:t>
          </a:r>
        </a:p>
        <a:p>
          <a:pPr algn="ctr"/>
          <a:r>
            <a:rPr lang="en-GB" sz="1600" dirty="0">
              <a:latin typeface="Franklin Gothic Book" panose="020B0503020102020204" pitchFamily="34" charset="0"/>
            </a:rPr>
            <a:t>WP4</a:t>
          </a:r>
        </a:p>
      </dgm:t>
    </dgm:pt>
    <dgm:pt modelId="{2F84D3DA-0184-4355-81AC-0CBD25349467}" type="parTrans" cxnId="{377A8C57-FCC5-405B-B3F6-C32F569A4625}">
      <dgm:prSet/>
      <dgm:spPr/>
      <dgm:t>
        <a:bodyPr/>
        <a:lstStyle/>
        <a:p>
          <a:pPr algn="ctr"/>
          <a:endParaRPr lang="en-GB"/>
        </a:p>
      </dgm:t>
    </dgm:pt>
    <dgm:pt modelId="{DA0BCA64-3406-4B31-9BEB-CEB65EF85461}" type="sibTrans" cxnId="{377A8C57-FCC5-405B-B3F6-C32F569A4625}">
      <dgm:prSet custT="1"/>
      <dgm:spPr/>
      <dgm:t>
        <a:bodyPr/>
        <a:lstStyle/>
        <a:p>
          <a:pPr algn="ctr"/>
          <a:endParaRPr lang="en-GB" sz="1600">
            <a:latin typeface="Franklin Gothic Book" panose="020B0503020102020204" pitchFamily="34" charset="0"/>
          </a:endParaRPr>
        </a:p>
      </dgm:t>
    </dgm:pt>
    <dgm:pt modelId="{2CF06ADB-7596-427F-93DC-E5788A926FE5}">
      <dgm:prSet phldrT="[Tekst]" custT="1"/>
      <dgm:spPr>
        <a:solidFill>
          <a:srgbClr val="2A86DA"/>
        </a:solidFill>
      </dgm:spPr>
      <dgm:t>
        <a:bodyPr/>
        <a:lstStyle/>
        <a:p>
          <a:pPr algn="ctr"/>
          <a:r>
            <a:rPr lang="en-GB" sz="1600" dirty="0">
              <a:latin typeface="Franklin Gothic Book" panose="020B0503020102020204" pitchFamily="34" charset="0"/>
            </a:rPr>
            <a:t>Sustaining</a:t>
          </a:r>
        </a:p>
        <a:p>
          <a:pPr algn="ctr"/>
          <a:r>
            <a:rPr lang="en-GB" sz="1600" dirty="0">
              <a:latin typeface="Franklin Gothic Book" panose="020B0503020102020204" pitchFamily="34" charset="0"/>
            </a:rPr>
            <a:t>WP5</a:t>
          </a:r>
        </a:p>
      </dgm:t>
    </dgm:pt>
    <dgm:pt modelId="{70957B17-A4AA-47C6-95A9-31A801F9EABF}" type="parTrans" cxnId="{03132605-95E1-4311-BC46-6AE35EAC4658}">
      <dgm:prSet/>
      <dgm:spPr/>
      <dgm:t>
        <a:bodyPr/>
        <a:lstStyle/>
        <a:p>
          <a:pPr algn="ctr"/>
          <a:endParaRPr lang="en-GB"/>
        </a:p>
      </dgm:t>
    </dgm:pt>
    <dgm:pt modelId="{0BCBF81C-E5AA-458B-B1CB-22A8D51C0FB4}" type="sibTrans" cxnId="{03132605-95E1-4311-BC46-6AE35EAC4658}">
      <dgm:prSet custT="1"/>
      <dgm:spPr/>
      <dgm:t>
        <a:bodyPr/>
        <a:lstStyle/>
        <a:p>
          <a:pPr algn="ctr"/>
          <a:endParaRPr lang="en-GB" sz="1600">
            <a:latin typeface="Franklin Gothic Book" panose="020B0503020102020204" pitchFamily="34" charset="0"/>
          </a:endParaRPr>
        </a:p>
      </dgm:t>
    </dgm:pt>
    <dgm:pt modelId="{BC7E42B1-B973-4156-912B-6A98E4435961}" type="pres">
      <dgm:prSet presAssocID="{1542AC2B-96F8-4D38-8168-7FE3558181AE}" presName="cycle" presStyleCnt="0">
        <dgm:presLayoutVars>
          <dgm:dir/>
          <dgm:resizeHandles val="exact"/>
        </dgm:presLayoutVars>
      </dgm:prSet>
      <dgm:spPr/>
    </dgm:pt>
    <dgm:pt modelId="{6C0D66B0-0CEC-4049-A52E-88F937209D60}" type="pres">
      <dgm:prSet presAssocID="{EB88C4A3-195F-4DF0-8B3E-51EE0E9238A7}" presName="node" presStyleLbl="node1" presStyleIdx="0" presStyleCnt="5">
        <dgm:presLayoutVars>
          <dgm:bulletEnabled val="1"/>
        </dgm:presLayoutVars>
      </dgm:prSet>
      <dgm:spPr/>
    </dgm:pt>
    <dgm:pt modelId="{3CC3D74B-9602-40BF-9D95-6D20B85CD3A5}" type="pres">
      <dgm:prSet presAssocID="{09260E68-4AA2-47C5-9A10-90061B9F2335}" presName="sibTrans" presStyleLbl="sibTrans2D1" presStyleIdx="0" presStyleCnt="5"/>
      <dgm:spPr/>
    </dgm:pt>
    <dgm:pt modelId="{44CCC01B-E751-47A9-B0B4-7F810456D444}" type="pres">
      <dgm:prSet presAssocID="{09260E68-4AA2-47C5-9A10-90061B9F2335}" presName="connectorText" presStyleLbl="sibTrans2D1" presStyleIdx="0" presStyleCnt="5"/>
      <dgm:spPr/>
    </dgm:pt>
    <dgm:pt modelId="{656BD0C2-D17B-4F71-AFBE-12936405B622}" type="pres">
      <dgm:prSet presAssocID="{14E7E4C9-A1CB-43CB-91CB-B8E3FDCFB273}" presName="node" presStyleLbl="node1" presStyleIdx="1" presStyleCnt="5">
        <dgm:presLayoutVars>
          <dgm:bulletEnabled val="1"/>
        </dgm:presLayoutVars>
      </dgm:prSet>
      <dgm:spPr/>
    </dgm:pt>
    <dgm:pt modelId="{8F552C0B-EC54-4BFC-AE56-ACBA2FDE829B}" type="pres">
      <dgm:prSet presAssocID="{77D0F767-7CA9-404C-968F-CD54306ABEF9}" presName="sibTrans" presStyleLbl="sibTrans2D1" presStyleIdx="1" presStyleCnt="5"/>
      <dgm:spPr/>
    </dgm:pt>
    <dgm:pt modelId="{F41CD3C0-1F30-4726-BAF4-7EBAA741AEDD}" type="pres">
      <dgm:prSet presAssocID="{77D0F767-7CA9-404C-968F-CD54306ABEF9}" presName="connectorText" presStyleLbl="sibTrans2D1" presStyleIdx="1" presStyleCnt="5"/>
      <dgm:spPr/>
    </dgm:pt>
    <dgm:pt modelId="{CFF104F7-17CC-42C8-B79A-205E7CD78C41}" type="pres">
      <dgm:prSet presAssocID="{91A50D71-5452-4F17-9C32-DE4F9923A4A5}" presName="node" presStyleLbl="node1" presStyleIdx="2" presStyleCnt="5">
        <dgm:presLayoutVars>
          <dgm:bulletEnabled val="1"/>
        </dgm:presLayoutVars>
      </dgm:prSet>
      <dgm:spPr/>
    </dgm:pt>
    <dgm:pt modelId="{1D83A905-158F-414C-BD69-060934464E8A}" type="pres">
      <dgm:prSet presAssocID="{589D2F67-FA4B-4E9A-8B06-39C7CAA54B60}" presName="sibTrans" presStyleLbl="sibTrans2D1" presStyleIdx="2" presStyleCnt="5"/>
      <dgm:spPr/>
    </dgm:pt>
    <dgm:pt modelId="{24990E8E-910A-433D-8750-7C750A9BAFBB}" type="pres">
      <dgm:prSet presAssocID="{589D2F67-FA4B-4E9A-8B06-39C7CAA54B60}" presName="connectorText" presStyleLbl="sibTrans2D1" presStyleIdx="2" presStyleCnt="5"/>
      <dgm:spPr/>
    </dgm:pt>
    <dgm:pt modelId="{D707CA67-5F3F-4951-A2C2-323C0342249F}" type="pres">
      <dgm:prSet presAssocID="{593C7C21-FD23-4E80-B71C-1DD787851EE6}" presName="node" presStyleLbl="node1" presStyleIdx="3" presStyleCnt="5">
        <dgm:presLayoutVars>
          <dgm:bulletEnabled val="1"/>
        </dgm:presLayoutVars>
      </dgm:prSet>
      <dgm:spPr/>
    </dgm:pt>
    <dgm:pt modelId="{2A120D56-013F-46E3-92DB-97949748F85F}" type="pres">
      <dgm:prSet presAssocID="{DA0BCA64-3406-4B31-9BEB-CEB65EF85461}" presName="sibTrans" presStyleLbl="sibTrans2D1" presStyleIdx="3" presStyleCnt="5"/>
      <dgm:spPr/>
    </dgm:pt>
    <dgm:pt modelId="{9DBCF32D-876D-4A13-BC7E-59BBEEBA83AA}" type="pres">
      <dgm:prSet presAssocID="{DA0BCA64-3406-4B31-9BEB-CEB65EF85461}" presName="connectorText" presStyleLbl="sibTrans2D1" presStyleIdx="3" presStyleCnt="5"/>
      <dgm:spPr/>
    </dgm:pt>
    <dgm:pt modelId="{369C5F35-0DE9-4839-87F1-FA0CBC603482}" type="pres">
      <dgm:prSet presAssocID="{2CF06ADB-7596-427F-93DC-E5788A926FE5}" presName="node" presStyleLbl="node1" presStyleIdx="4" presStyleCnt="5">
        <dgm:presLayoutVars>
          <dgm:bulletEnabled val="1"/>
        </dgm:presLayoutVars>
      </dgm:prSet>
      <dgm:spPr/>
    </dgm:pt>
    <dgm:pt modelId="{9E4D3248-100B-405D-AD41-F51295CAEC45}" type="pres">
      <dgm:prSet presAssocID="{0BCBF81C-E5AA-458B-B1CB-22A8D51C0FB4}" presName="sibTrans" presStyleLbl="sibTrans2D1" presStyleIdx="4" presStyleCnt="5"/>
      <dgm:spPr/>
    </dgm:pt>
    <dgm:pt modelId="{3C761594-6A06-4467-90F0-3A243B174213}" type="pres">
      <dgm:prSet presAssocID="{0BCBF81C-E5AA-458B-B1CB-22A8D51C0FB4}" presName="connectorText" presStyleLbl="sibTrans2D1" presStyleIdx="4" presStyleCnt="5"/>
      <dgm:spPr/>
    </dgm:pt>
  </dgm:ptLst>
  <dgm:cxnLst>
    <dgm:cxn modelId="{993BA503-AC8E-4BF3-964F-4E8AE79A7ABC}" type="presOf" srcId="{589D2F67-FA4B-4E9A-8B06-39C7CAA54B60}" destId="{24990E8E-910A-433D-8750-7C750A9BAFBB}" srcOrd="1" destOrd="0" presId="urn:microsoft.com/office/officeart/2005/8/layout/cycle2"/>
    <dgm:cxn modelId="{03132605-95E1-4311-BC46-6AE35EAC4658}" srcId="{1542AC2B-96F8-4D38-8168-7FE3558181AE}" destId="{2CF06ADB-7596-427F-93DC-E5788A926FE5}" srcOrd="4" destOrd="0" parTransId="{70957B17-A4AA-47C6-95A9-31A801F9EABF}" sibTransId="{0BCBF81C-E5AA-458B-B1CB-22A8D51C0FB4}"/>
    <dgm:cxn modelId="{9AC28D12-560A-46A9-A6B1-CF2DAC09707C}" type="presOf" srcId="{1542AC2B-96F8-4D38-8168-7FE3558181AE}" destId="{BC7E42B1-B973-4156-912B-6A98E4435961}" srcOrd="0" destOrd="0" presId="urn:microsoft.com/office/officeart/2005/8/layout/cycle2"/>
    <dgm:cxn modelId="{820C5B13-DD49-48C9-BB2E-D97E79BB48AE}" type="presOf" srcId="{DA0BCA64-3406-4B31-9BEB-CEB65EF85461}" destId="{2A120D56-013F-46E3-92DB-97949748F85F}" srcOrd="0" destOrd="0" presId="urn:microsoft.com/office/officeart/2005/8/layout/cycle2"/>
    <dgm:cxn modelId="{96421414-D686-4AEB-957E-F8B91758791E}" type="presOf" srcId="{2CF06ADB-7596-427F-93DC-E5788A926FE5}" destId="{369C5F35-0DE9-4839-87F1-FA0CBC603482}" srcOrd="0" destOrd="0" presId="urn:microsoft.com/office/officeart/2005/8/layout/cycle2"/>
    <dgm:cxn modelId="{47B8CD3B-8106-452D-9A8F-8813C8145BDE}" srcId="{1542AC2B-96F8-4D38-8168-7FE3558181AE}" destId="{91A50D71-5452-4F17-9C32-DE4F9923A4A5}" srcOrd="2" destOrd="0" parTransId="{ADC49FA8-5E1D-4094-8CE9-7B16A108F1A9}" sibTransId="{589D2F67-FA4B-4E9A-8B06-39C7CAA54B60}"/>
    <dgm:cxn modelId="{B3C42E5F-39CE-4C3F-BAAD-DF9E09298891}" type="presOf" srcId="{77D0F767-7CA9-404C-968F-CD54306ABEF9}" destId="{F41CD3C0-1F30-4726-BAF4-7EBAA741AEDD}" srcOrd="1" destOrd="0" presId="urn:microsoft.com/office/officeart/2005/8/layout/cycle2"/>
    <dgm:cxn modelId="{39484241-85DF-4FF1-AF64-8AA8E8902DA6}" type="presOf" srcId="{DA0BCA64-3406-4B31-9BEB-CEB65EF85461}" destId="{9DBCF32D-876D-4A13-BC7E-59BBEEBA83AA}" srcOrd="1" destOrd="0" presId="urn:microsoft.com/office/officeart/2005/8/layout/cycle2"/>
    <dgm:cxn modelId="{C97E8067-4FD8-4BEE-9EF3-76C53D3CEC3D}" type="presOf" srcId="{09260E68-4AA2-47C5-9A10-90061B9F2335}" destId="{3CC3D74B-9602-40BF-9D95-6D20B85CD3A5}" srcOrd="0" destOrd="0" presId="urn:microsoft.com/office/officeart/2005/8/layout/cycle2"/>
    <dgm:cxn modelId="{1383D36B-AE7B-42C5-A9A9-4C89D99EF969}" type="presOf" srcId="{09260E68-4AA2-47C5-9A10-90061B9F2335}" destId="{44CCC01B-E751-47A9-B0B4-7F810456D444}" srcOrd="1" destOrd="0" presId="urn:microsoft.com/office/officeart/2005/8/layout/cycle2"/>
    <dgm:cxn modelId="{F9E8DB4B-EA18-41EA-BFDE-FA21F2785347}" type="presOf" srcId="{77D0F767-7CA9-404C-968F-CD54306ABEF9}" destId="{8F552C0B-EC54-4BFC-AE56-ACBA2FDE829B}" srcOrd="0" destOrd="0" presId="urn:microsoft.com/office/officeart/2005/8/layout/cycle2"/>
    <dgm:cxn modelId="{493A9151-32FE-412C-8E84-8FE856F13C5D}" srcId="{1542AC2B-96F8-4D38-8168-7FE3558181AE}" destId="{EB88C4A3-195F-4DF0-8B3E-51EE0E9238A7}" srcOrd="0" destOrd="0" parTransId="{AB778960-9942-4076-B6B2-D86360E1C985}" sibTransId="{09260E68-4AA2-47C5-9A10-90061B9F2335}"/>
    <dgm:cxn modelId="{377A8C57-FCC5-405B-B3F6-C32F569A4625}" srcId="{1542AC2B-96F8-4D38-8168-7FE3558181AE}" destId="{593C7C21-FD23-4E80-B71C-1DD787851EE6}" srcOrd="3" destOrd="0" parTransId="{2F84D3DA-0184-4355-81AC-0CBD25349467}" sibTransId="{DA0BCA64-3406-4B31-9BEB-CEB65EF85461}"/>
    <dgm:cxn modelId="{40B1C757-0429-4F34-A1F4-AE85C90068E3}" type="presOf" srcId="{593C7C21-FD23-4E80-B71C-1DD787851EE6}" destId="{D707CA67-5F3F-4951-A2C2-323C0342249F}" srcOrd="0" destOrd="0" presId="urn:microsoft.com/office/officeart/2005/8/layout/cycle2"/>
    <dgm:cxn modelId="{CCE52BAD-A6DC-490F-A0DE-2BCD0CFCCBB0}" type="presOf" srcId="{589D2F67-FA4B-4E9A-8B06-39C7CAA54B60}" destId="{1D83A905-158F-414C-BD69-060934464E8A}" srcOrd="0" destOrd="0" presId="urn:microsoft.com/office/officeart/2005/8/layout/cycle2"/>
    <dgm:cxn modelId="{DA830AB4-62F9-48C0-898A-99525C4A3C62}" type="presOf" srcId="{0BCBF81C-E5AA-458B-B1CB-22A8D51C0FB4}" destId="{3C761594-6A06-4467-90F0-3A243B174213}" srcOrd="1" destOrd="0" presId="urn:microsoft.com/office/officeart/2005/8/layout/cycle2"/>
    <dgm:cxn modelId="{712AD6C6-4AEB-44C0-BC2E-F04723E9D10F}" type="presOf" srcId="{0BCBF81C-E5AA-458B-B1CB-22A8D51C0FB4}" destId="{9E4D3248-100B-405D-AD41-F51295CAEC45}" srcOrd="0" destOrd="0" presId="urn:microsoft.com/office/officeart/2005/8/layout/cycle2"/>
    <dgm:cxn modelId="{4535EEDF-A213-440B-9EAC-015B46C61A48}" type="presOf" srcId="{EB88C4A3-195F-4DF0-8B3E-51EE0E9238A7}" destId="{6C0D66B0-0CEC-4049-A52E-88F937209D60}" srcOrd="0" destOrd="0" presId="urn:microsoft.com/office/officeart/2005/8/layout/cycle2"/>
    <dgm:cxn modelId="{A2B6D9E5-C33F-4375-AF56-2E14D471298C}" type="presOf" srcId="{14E7E4C9-A1CB-43CB-91CB-B8E3FDCFB273}" destId="{656BD0C2-D17B-4F71-AFBE-12936405B622}" srcOrd="0" destOrd="0" presId="urn:microsoft.com/office/officeart/2005/8/layout/cycle2"/>
    <dgm:cxn modelId="{C28121F2-E8C1-4ED4-8E84-E6AEB7A4066E}" srcId="{1542AC2B-96F8-4D38-8168-7FE3558181AE}" destId="{14E7E4C9-A1CB-43CB-91CB-B8E3FDCFB273}" srcOrd="1" destOrd="0" parTransId="{3C31F16D-6D9C-441D-82FD-03CA45D626FC}" sibTransId="{77D0F767-7CA9-404C-968F-CD54306ABEF9}"/>
    <dgm:cxn modelId="{FCA642F3-DFFE-4DAC-8AC7-A4205724A5DA}" type="presOf" srcId="{91A50D71-5452-4F17-9C32-DE4F9923A4A5}" destId="{CFF104F7-17CC-42C8-B79A-205E7CD78C41}" srcOrd="0" destOrd="0" presId="urn:microsoft.com/office/officeart/2005/8/layout/cycle2"/>
    <dgm:cxn modelId="{823EE25E-1E61-4B69-ACA0-7AC9AE8BB42F}" type="presParOf" srcId="{BC7E42B1-B973-4156-912B-6A98E4435961}" destId="{6C0D66B0-0CEC-4049-A52E-88F937209D60}" srcOrd="0" destOrd="0" presId="urn:microsoft.com/office/officeart/2005/8/layout/cycle2"/>
    <dgm:cxn modelId="{96A6EEEC-77DC-4827-AAE3-F7B97F1E6F4A}" type="presParOf" srcId="{BC7E42B1-B973-4156-912B-6A98E4435961}" destId="{3CC3D74B-9602-40BF-9D95-6D20B85CD3A5}" srcOrd="1" destOrd="0" presId="urn:microsoft.com/office/officeart/2005/8/layout/cycle2"/>
    <dgm:cxn modelId="{03CF8C2A-8255-46E6-8F1D-EB72C0D34FE8}" type="presParOf" srcId="{3CC3D74B-9602-40BF-9D95-6D20B85CD3A5}" destId="{44CCC01B-E751-47A9-B0B4-7F810456D444}" srcOrd="0" destOrd="0" presId="urn:microsoft.com/office/officeart/2005/8/layout/cycle2"/>
    <dgm:cxn modelId="{CC88AAE7-1695-4435-9071-7E95C98DFAA0}" type="presParOf" srcId="{BC7E42B1-B973-4156-912B-6A98E4435961}" destId="{656BD0C2-D17B-4F71-AFBE-12936405B622}" srcOrd="2" destOrd="0" presId="urn:microsoft.com/office/officeart/2005/8/layout/cycle2"/>
    <dgm:cxn modelId="{028FBEB6-012B-416A-B1BD-49BCDB4E7E40}" type="presParOf" srcId="{BC7E42B1-B973-4156-912B-6A98E4435961}" destId="{8F552C0B-EC54-4BFC-AE56-ACBA2FDE829B}" srcOrd="3" destOrd="0" presId="urn:microsoft.com/office/officeart/2005/8/layout/cycle2"/>
    <dgm:cxn modelId="{A7187474-C8A4-4788-8AED-4AEBA8EE706F}" type="presParOf" srcId="{8F552C0B-EC54-4BFC-AE56-ACBA2FDE829B}" destId="{F41CD3C0-1F30-4726-BAF4-7EBAA741AEDD}" srcOrd="0" destOrd="0" presId="urn:microsoft.com/office/officeart/2005/8/layout/cycle2"/>
    <dgm:cxn modelId="{81CAD6C7-B012-44B9-9AFD-BB79224C8264}" type="presParOf" srcId="{BC7E42B1-B973-4156-912B-6A98E4435961}" destId="{CFF104F7-17CC-42C8-B79A-205E7CD78C41}" srcOrd="4" destOrd="0" presId="urn:microsoft.com/office/officeart/2005/8/layout/cycle2"/>
    <dgm:cxn modelId="{BD48CC53-3C56-4E3F-A61D-2D4B4555BBF9}" type="presParOf" srcId="{BC7E42B1-B973-4156-912B-6A98E4435961}" destId="{1D83A905-158F-414C-BD69-060934464E8A}" srcOrd="5" destOrd="0" presId="urn:microsoft.com/office/officeart/2005/8/layout/cycle2"/>
    <dgm:cxn modelId="{51F37D5F-0BB6-4B29-8C3A-BE5BBE6A595E}" type="presParOf" srcId="{1D83A905-158F-414C-BD69-060934464E8A}" destId="{24990E8E-910A-433D-8750-7C750A9BAFBB}" srcOrd="0" destOrd="0" presId="urn:microsoft.com/office/officeart/2005/8/layout/cycle2"/>
    <dgm:cxn modelId="{BA7A4115-0EEA-433A-99F8-F9D1FDA62526}" type="presParOf" srcId="{BC7E42B1-B973-4156-912B-6A98E4435961}" destId="{D707CA67-5F3F-4951-A2C2-323C0342249F}" srcOrd="6" destOrd="0" presId="urn:microsoft.com/office/officeart/2005/8/layout/cycle2"/>
    <dgm:cxn modelId="{767F2CC3-FAC3-4A0F-8FE9-D367F822ACE0}" type="presParOf" srcId="{BC7E42B1-B973-4156-912B-6A98E4435961}" destId="{2A120D56-013F-46E3-92DB-97949748F85F}" srcOrd="7" destOrd="0" presId="urn:microsoft.com/office/officeart/2005/8/layout/cycle2"/>
    <dgm:cxn modelId="{5B0FDCEF-080D-4B2D-B8EE-FA214F04DC46}" type="presParOf" srcId="{2A120D56-013F-46E3-92DB-97949748F85F}" destId="{9DBCF32D-876D-4A13-BC7E-59BBEEBA83AA}" srcOrd="0" destOrd="0" presId="urn:microsoft.com/office/officeart/2005/8/layout/cycle2"/>
    <dgm:cxn modelId="{16422CB3-BCEB-4059-BA4F-F52E8790219E}" type="presParOf" srcId="{BC7E42B1-B973-4156-912B-6A98E4435961}" destId="{369C5F35-0DE9-4839-87F1-FA0CBC603482}" srcOrd="8" destOrd="0" presId="urn:microsoft.com/office/officeart/2005/8/layout/cycle2"/>
    <dgm:cxn modelId="{C93EE6F0-94B8-4BD7-91AE-2BDFD2A9C3B8}" type="presParOf" srcId="{BC7E42B1-B973-4156-912B-6A98E4435961}" destId="{9E4D3248-100B-405D-AD41-F51295CAEC45}" srcOrd="9" destOrd="0" presId="urn:microsoft.com/office/officeart/2005/8/layout/cycle2"/>
    <dgm:cxn modelId="{EE5AF8A8-46EB-42F6-98B7-DE2603F63FE1}" type="presParOf" srcId="{9E4D3248-100B-405D-AD41-F51295CAEC45}" destId="{3C761594-6A06-4467-90F0-3A243B17421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EC922-BB52-47A1-AD52-7C1E771C00C9}">
      <dsp:nvSpPr>
        <dsp:cNvPr id="0" name=""/>
        <dsp:cNvSpPr/>
      </dsp:nvSpPr>
      <dsp:spPr>
        <a:xfrm rot="5400000">
          <a:off x="-63208" y="63208"/>
          <a:ext cx="421390" cy="2949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hr-HR" sz="1100" b="1" kern="1200">
              <a:latin typeface="Trebuchet MS" panose="020B0603020202020204" pitchFamily="34" charset="0"/>
            </a:rPr>
            <a:t>1</a:t>
          </a:r>
          <a:endParaRPr lang="hr-HR" sz="1400" b="1" kern="1200">
            <a:latin typeface="Trebuchet MS" panose="020B0603020202020204" pitchFamily="34" charset="0"/>
          </a:endParaRPr>
        </a:p>
      </dsp:txBody>
      <dsp:txXfrm rot="-5400000">
        <a:off x="1" y="147487"/>
        <a:ext cx="294973" cy="126417"/>
      </dsp:txXfrm>
    </dsp:sp>
    <dsp:sp modelId="{9772AD3F-C11A-4D19-9F90-C83569EE61AE}">
      <dsp:nvSpPr>
        <dsp:cNvPr id="0" name=""/>
        <dsp:cNvSpPr/>
      </dsp:nvSpPr>
      <dsp:spPr>
        <a:xfrm rot="5400000">
          <a:off x="2361550" y="-2064499"/>
          <a:ext cx="274047" cy="440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r-HR" sz="1400" b="1" kern="1200">
              <a:latin typeface="Trebuchet MS" panose="020B0603020202020204" pitchFamily="34" charset="0"/>
            </a:rPr>
            <a:t>Literature review</a:t>
          </a:r>
        </a:p>
      </dsp:txBody>
      <dsp:txXfrm rot="-5400000">
        <a:off x="294973" y="15456"/>
        <a:ext cx="4393823" cy="247291"/>
      </dsp:txXfrm>
    </dsp:sp>
    <dsp:sp modelId="{F17CF2B5-C23E-4772-AA5D-B54592A107B3}">
      <dsp:nvSpPr>
        <dsp:cNvPr id="0" name=""/>
        <dsp:cNvSpPr/>
      </dsp:nvSpPr>
      <dsp:spPr>
        <a:xfrm rot="5400000">
          <a:off x="-63208" y="392083"/>
          <a:ext cx="421390" cy="2949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b="1" kern="1200">
              <a:latin typeface="Trebuchet MS" panose="020B0603020202020204" pitchFamily="34" charset="0"/>
            </a:rPr>
            <a:t>2</a:t>
          </a:r>
        </a:p>
      </dsp:txBody>
      <dsp:txXfrm rot="-5400000">
        <a:off x="1" y="476362"/>
        <a:ext cx="294973" cy="126417"/>
      </dsp:txXfrm>
    </dsp:sp>
    <dsp:sp modelId="{DE786410-6045-454C-8024-EA14E8C46BD5}">
      <dsp:nvSpPr>
        <dsp:cNvPr id="0" name=""/>
        <dsp:cNvSpPr/>
      </dsp:nvSpPr>
      <dsp:spPr>
        <a:xfrm rot="5400000">
          <a:off x="2361622" y="-1737773"/>
          <a:ext cx="273903" cy="440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r-HR" sz="1400" b="1" kern="1200">
              <a:latin typeface="Trebuchet MS" panose="020B0603020202020204" pitchFamily="34" charset="0"/>
            </a:rPr>
            <a:t>Industry perspective</a:t>
          </a:r>
        </a:p>
      </dsp:txBody>
      <dsp:txXfrm rot="-5400000">
        <a:off x="294974" y="342246"/>
        <a:ext cx="4393830" cy="247161"/>
      </dsp:txXfrm>
    </dsp:sp>
    <dsp:sp modelId="{D4B98854-13B2-45D0-8BCA-C25477B31982}">
      <dsp:nvSpPr>
        <dsp:cNvPr id="0" name=""/>
        <dsp:cNvSpPr/>
      </dsp:nvSpPr>
      <dsp:spPr>
        <a:xfrm rot="5400000">
          <a:off x="-63208" y="718880"/>
          <a:ext cx="421390" cy="2949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b="1" kern="1200">
              <a:latin typeface="Trebuchet MS" panose="020B0603020202020204" pitchFamily="34" charset="0"/>
            </a:rPr>
            <a:t>3</a:t>
          </a:r>
        </a:p>
      </dsp:txBody>
      <dsp:txXfrm rot="-5400000">
        <a:off x="1" y="803159"/>
        <a:ext cx="294973" cy="126417"/>
      </dsp:txXfrm>
    </dsp:sp>
    <dsp:sp modelId="{F3B4C0EA-58AD-4C77-815D-85626A9BFAD8}">
      <dsp:nvSpPr>
        <dsp:cNvPr id="0" name=""/>
        <dsp:cNvSpPr/>
      </dsp:nvSpPr>
      <dsp:spPr>
        <a:xfrm rot="5400000">
          <a:off x="2361622" y="-1410976"/>
          <a:ext cx="273903" cy="440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r-HR" sz="1400" b="1" kern="1200" dirty="0">
              <a:latin typeface="Trebuchet MS" panose="020B0603020202020204" pitchFamily="34" charset="0"/>
            </a:rPr>
            <a:t>MET perspective</a:t>
          </a:r>
        </a:p>
      </dsp:txBody>
      <dsp:txXfrm rot="-5400000">
        <a:off x="294974" y="669043"/>
        <a:ext cx="4393830" cy="247161"/>
      </dsp:txXfrm>
    </dsp:sp>
    <dsp:sp modelId="{32D6139F-95A5-4721-8CD7-36B8209EAF1D}">
      <dsp:nvSpPr>
        <dsp:cNvPr id="0" name=""/>
        <dsp:cNvSpPr/>
      </dsp:nvSpPr>
      <dsp:spPr>
        <a:xfrm rot="5400000">
          <a:off x="-63208" y="1045678"/>
          <a:ext cx="421390" cy="2949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b="1" kern="1200">
              <a:latin typeface="Trebuchet MS" panose="020B0603020202020204" pitchFamily="34" charset="0"/>
            </a:rPr>
            <a:t>4</a:t>
          </a:r>
        </a:p>
      </dsp:txBody>
      <dsp:txXfrm rot="-5400000">
        <a:off x="1" y="1129957"/>
        <a:ext cx="294973" cy="126417"/>
      </dsp:txXfrm>
    </dsp:sp>
    <dsp:sp modelId="{43F3F2D5-D5C0-49BC-91CA-D0A5B43E5B86}">
      <dsp:nvSpPr>
        <dsp:cNvPr id="0" name=""/>
        <dsp:cNvSpPr/>
      </dsp:nvSpPr>
      <dsp:spPr>
        <a:xfrm rot="5400000">
          <a:off x="2361622" y="-1084179"/>
          <a:ext cx="273903" cy="440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r-HR" sz="1400" b="1" kern="1200" dirty="0">
              <a:latin typeface="Trebuchet MS" panose="020B0603020202020204" pitchFamily="34" charset="0"/>
            </a:rPr>
            <a:t>Identification of skill standards </a:t>
          </a:r>
        </a:p>
      </dsp:txBody>
      <dsp:txXfrm rot="-5400000">
        <a:off x="294974" y="995840"/>
        <a:ext cx="4393830" cy="247161"/>
      </dsp:txXfrm>
    </dsp:sp>
    <dsp:sp modelId="{2BF9ACAC-E2D4-4002-9D02-B0A9DC97E779}">
      <dsp:nvSpPr>
        <dsp:cNvPr id="0" name=""/>
        <dsp:cNvSpPr/>
      </dsp:nvSpPr>
      <dsp:spPr>
        <a:xfrm rot="5400000">
          <a:off x="-63208" y="1372475"/>
          <a:ext cx="421390" cy="2949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b="1" kern="1200">
              <a:latin typeface="Trebuchet MS" panose="020B0603020202020204" pitchFamily="34" charset="0"/>
            </a:rPr>
            <a:t>5</a:t>
          </a:r>
        </a:p>
      </dsp:txBody>
      <dsp:txXfrm rot="-5400000">
        <a:off x="1" y="1456754"/>
        <a:ext cx="294973" cy="126417"/>
      </dsp:txXfrm>
    </dsp:sp>
    <dsp:sp modelId="{BB5F82AD-E09C-49B8-A588-F69542D7F361}">
      <dsp:nvSpPr>
        <dsp:cNvPr id="0" name=""/>
        <dsp:cNvSpPr/>
      </dsp:nvSpPr>
      <dsp:spPr>
        <a:xfrm rot="5400000">
          <a:off x="2361622" y="-757381"/>
          <a:ext cx="273903" cy="440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r-HR" sz="1400" b="1" kern="1200">
              <a:latin typeface="Trebuchet MS" panose="020B0603020202020204" pitchFamily="34" charset="0"/>
            </a:rPr>
            <a:t>Current skills identification </a:t>
          </a:r>
        </a:p>
      </dsp:txBody>
      <dsp:txXfrm rot="-5400000">
        <a:off x="294974" y="1322638"/>
        <a:ext cx="4393830" cy="247161"/>
      </dsp:txXfrm>
    </dsp:sp>
    <dsp:sp modelId="{5679F199-646B-4028-8426-256BBE12FD43}">
      <dsp:nvSpPr>
        <dsp:cNvPr id="0" name=""/>
        <dsp:cNvSpPr/>
      </dsp:nvSpPr>
      <dsp:spPr>
        <a:xfrm rot="5400000">
          <a:off x="-63208" y="1699273"/>
          <a:ext cx="421390" cy="2949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b="1" kern="1200">
              <a:latin typeface="Trebuchet MS" panose="020B0603020202020204" pitchFamily="34" charset="0"/>
            </a:rPr>
            <a:t>6</a:t>
          </a:r>
        </a:p>
      </dsp:txBody>
      <dsp:txXfrm rot="-5400000">
        <a:off x="1" y="1783552"/>
        <a:ext cx="294973" cy="126417"/>
      </dsp:txXfrm>
    </dsp:sp>
    <dsp:sp modelId="{0A5B472E-DAD2-499E-AF27-967BD6B15041}">
      <dsp:nvSpPr>
        <dsp:cNvPr id="0" name=""/>
        <dsp:cNvSpPr/>
      </dsp:nvSpPr>
      <dsp:spPr>
        <a:xfrm rot="5400000">
          <a:off x="2361622" y="-430584"/>
          <a:ext cx="273903" cy="440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r-HR" sz="1400" b="1" kern="1200">
              <a:latin typeface="Trebuchet MS" panose="020B0603020202020204" pitchFamily="34" charset="0"/>
            </a:rPr>
            <a:t>Employee survey</a:t>
          </a:r>
        </a:p>
      </dsp:txBody>
      <dsp:txXfrm rot="-5400000">
        <a:off x="294974" y="1649435"/>
        <a:ext cx="4393830" cy="247161"/>
      </dsp:txXfrm>
    </dsp:sp>
    <dsp:sp modelId="{1777F7FE-4BB6-4532-9080-9F839E0ECF45}">
      <dsp:nvSpPr>
        <dsp:cNvPr id="0" name=""/>
        <dsp:cNvSpPr/>
      </dsp:nvSpPr>
      <dsp:spPr>
        <a:xfrm rot="5400000">
          <a:off x="-63208" y="2026070"/>
          <a:ext cx="421390" cy="29497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b="1" kern="1200">
              <a:latin typeface="Trebuchet MS" panose="020B0603020202020204" pitchFamily="34" charset="0"/>
            </a:rPr>
            <a:t>7</a:t>
          </a:r>
        </a:p>
      </dsp:txBody>
      <dsp:txXfrm rot="-5400000">
        <a:off x="1" y="2110349"/>
        <a:ext cx="294973" cy="126417"/>
      </dsp:txXfrm>
    </dsp:sp>
    <dsp:sp modelId="{00A7E221-A59C-4D25-84C7-9FB81A1E2928}">
      <dsp:nvSpPr>
        <dsp:cNvPr id="0" name=""/>
        <dsp:cNvSpPr/>
      </dsp:nvSpPr>
      <dsp:spPr>
        <a:xfrm rot="5400000">
          <a:off x="2361622" y="-103786"/>
          <a:ext cx="273903" cy="44072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r-HR" sz="1400" b="1" kern="1200">
              <a:latin typeface="Trebuchet MS" panose="020B0603020202020204" pitchFamily="34" charset="0"/>
            </a:rPr>
            <a:t>Analysis, results and outcomes</a:t>
          </a:r>
        </a:p>
      </dsp:txBody>
      <dsp:txXfrm rot="-5400000">
        <a:off x="294974" y="1976233"/>
        <a:ext cx="4393830" cy="247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D66B0-0CEC-4049-A52E-88F937209D60}">
      <dsp:nvSpPr>
        <dsp:cNvPr id="0" name=""/>
        <dsp:cNvSpPr/>
      </dsp:nvSpPr>
      <dsp:spPr>
        <a:xfrm>
          <a:off x="2641191" y="1442"/>
          <a:ext cx="1747065" cy="1747065"/>
        </a:xfrm>
        <a:prstGeom prst="ellipse">
          <a:avLst/>
        </a:prstGeom>
        <a:solidFill>
          <a:srgbClr val="2A86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Franklin Gothic Book" panose="020B0503020102020204" pitchFamily="34" charset="0"/>
            </a:rPr>
            <a:t>Assessing</a:t>
          </a:r>
        </a:p>
        <a:p>
          <a:pPr marL="0" lvl="0" indent="0" algn="ctr" defTabSz="711200">
            <a:lnSpc>
              <a:spcPct val="90000"/>
            </a:lnSpc>
            <a:spcBef>
              <a:spcPct val="0"/>
            </a:spcBef>
            <a:spcAft>
              <a:spcPct val="35000"/>
            </a:spcAft>
            <a:buNone/>
          </a:pPr>
          <a:r>
            <a:rPr lang="en-GB" sz="1600" kern="1200" dirty="0">
              <a:latin typeface="Franklin Gothic Book" panose="020B0503020102020204" pitchFamily="34" charset="0"/>
            </a:rPr>
            <a:t>WP1</a:t>
          </a:r>
        </a:p>
        <a:p>
          <a:pPr marL="0" lvl="0" indent="0" algn="ctr" defTabSz="711200">
            <a:lnSpc>
              <a:spcPct val="90000"/>
            </a:lnSpc>
            <a:spcBef>
              <a:spcPct val="0"/>
            </a:spcBef>
            <a:spcAft>
              <a:spcPct val="35000"/>
            </a:spcAft>
            <a:buNone/>
          </a:pPr>
          <a:r>
            <a:rPr lang="en-GB" sz="1600" kern="1200" dirty="0">
              <a:latin typeface="Franklin Gothic Book" panose="020B0503020102020204" pitchFamily="34" charset="0"/>
            </a:rPr>
            <a:t>Tools WP3</a:t>
          </a:r>
        </a:p>
      </dsp:txBody>
      <dsp:txXfrm>
        <a:off x="2897043" y="257294"/>
        <a:ext cx="1235361" cy="1235361"/>
      </dsp:txXfrm>
    </dsp:sp>
    <dsp:sp modelId="{3CC3D74B-9602-40BF-9D95-6D20B85CD3A5}">
      <dsp:nvSpPr>
        <dsp:cNvPr id="0" name=""/>
        <dsp:cNvSpPr/>
      </dsp:nvSpPr>
      <dsp:spPr>
        <a:xfrm rot="2160000">
          <a:off x="4332770" y="1342805"/>
          <a:ext cx="463297" cy="589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Franklin Gothic Book" panose="020B0503020102020204" pitchFamily="34" charset="0"/>
          </a:endParaRPr>
        </a:p>
      </dsp:txBody>
      <dsp:txXfrm>
        <a:off x="4346042" y="1419884"/>
        <a:ext cx="324308" cy="353780"/>
      </dsp:txXfrm>
    </dsp:sp>
    <dsp:sp modelId="{656BD0C2-D17B-4F71-AFBE-12936405B622}">
      <dsp:nvSpPr>
        <dsp:cNvPr id="0" name=""/>
        <dsp:cNvSpPr/>
      </dsp:nvSpPr>
      <dsp:spPr>
        <a:xfrm>
          <a:off x="4761796" y="1542152"/>
          <a:ext cx="1747065" cy="1747065"/>
        </a:xfrm>
        <a:prstGeom prst="ellipse">
          <a:avLst/>
        </a:prstGeom>
        <a:solidFill>
          <a:srgbClr val="2A86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Franklin Gothic Book" panose="020B0503020102020204" pitchFamily="34" charset="0"/>
            </a:rPr>
            <a:t>Formulating</a:t>
          </a:r>
        </a:p>
        <a:p>
          <a:pPr marL="0" lvl="0" indent="0" algn="ctr" defTabSz="711200">
            <a:lnSpc>
              <a:spcPct val="90000"/>
            </a:lnSpc>
            <a:spcBef>
              <a:spcPct val="0"/>
            </a:spcBef>
            <a:spcAft>
              <a:spcPct val="35000"/>
            </a:spcAft>
            <a:buNone/>
          </a:pPr>
          <a:r>
            <a:rPr lang="en-GB" sz="1600" kern="1200" dirty="0">
              <a:latin typeface="Franklin Gothic Book" panose="020B0503020102020204" pitchFamily="34" charset="0"/>
            </a:rPr>
            <a:t>WP2</a:t>
          </a:r>
        </a:p>
      </dsp:txBody>
      <dsp:txXfrm>
        <a:off x="5017648" y="1798004"/>
        <a:ext cx="1235361" cy="1235361"/>
      </dsp:txXfrm>
    </dsp:sp>
    <dsp:sp modelId="{8F552C0B-EC54-4BFC-AE56-ACBA2FDE829B}">
      <dsp:nvSpPr>
        <dsp:cNvPr id="0" name=""/>
        <dsp:cNvSpPr/>
      </dsp:nvSpPr>
      <dsp:spPr>
        <a:xfrm rot="6480000">
          <a:off x="5002732" y="3354856"/>
          <a:ext cx="463297" cy="589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Franklin Gothic Book" panose="020B0503020102020204" pitchFamily="34" charset="0"/>
          </a:endParaRPr>
        </a:p>
      </dsp:txBody>
      <dsp:txXfrm rot="10800000">
        <a:off x="5093701" y="3406690"/>
        <a:ext cx="324308" cy="353780"/>
      </dsp:txXfrm>
    </dsp:sp>
    <dsp:sp modelId="{CFF104F7-17CC-42C8-B79A-205E7CD78C41}">
      <dsp:nvSpPr>
        <dsp:cNvPr id="0" name=""/>
        <dsp:cNvSpPr/>
      </dsp:nvSpPr>
      <dsp:spPr>
        <a:xfrm>
          <a:off x="3951797" y="4035071"/>
          <a:ext cx="1747065" cy="1747065"/>
        </a:xfrm>
        <a:prstGeom prst="ellipse">
          <a:avLst/>
        </a:prstGeom>
        <a:solidFill>
          <a:srgbClr val="2A86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Franklin Gothic Book" panose="020B0503020102020204" pitchFamily="34" charset="0"/>
            </a:rPr>
            <a:t>Developing</a:t>
          </a:r>
        </a:p>
        <a:p>
          <a:pPr marL="0" lvl="0" indent="0" algn="ctr" defTabSz="711200">
            <a:lnSpc>
              <a:spcPct val="90000"/>
            </a:lnSpc>
            <a:spcBef>
              <a:spcPct val="0"/>
            </a:spcBef>
            <a:spcAft>
              <a:spcPct val="35000"/>
            </a:spcAft>
            <a:buNone/>
          </a:pPr>
          <a:r>
            <a:rPr lang="en-GB" sz="1600" kern="1200" dirty="0">
              <a:latin typeface="Franklin Gothic Book" panose="020B0503020102020204" pitchFamily="34" charset="0"/>
            </a:rPr>
            <a:t>WP2</a:t>
          </a:r>
        </a:p>
      </dsp:txBody>
      <dsp:txXfrm>
        <a:off x="4207649" y="4290923"/>
        <a:ext cx="1235361" cy="1235361"/>
      </dsp:txXfrm>
    </dsp:sp>
    <dsp:sp modelId="{1D83A905-158F-414C-BD69-060934464E8A}">
      <dsp:nvSpPr>
        <dsp:cNvPr id="0" name=""/>
        <dsp:cNvSpPr/>
      </dsp:nvSpPr>
      <dsp:spPr>
        <a:xfrm rot="10800000">
          <a:off x="3296188" y="4613787"/>
          <a:ext cx="463297" cy="589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Franklin Gothic Book" panose="020B0503020102020204" pitchFamily="34" charset="0"/>
          </a:endParaRPr>
        </a:p>
      </dsp:txBody>
      <dsp:txXfrm rot="10800000">
        <a:off x="3435177" y="4731714"/>
        <a:ext cx="324308" cy="353780"/>
      </dsp:txXfrm>
    </dsp:sp>
    <dsp:sp modelId="{D707CA67-5F3F-4951-A2C2-323C0342249F}">
      <dsp:nvSpPr>
        <dsp:cNvPr id="0" name=""/>
        <dsp:cNvSpPr/>
      </dsp:nvSpPr>
      <dsp:spPr>
        <a:xfrm>
          <a:off x="1330586" y="4035071"/>
          <a:ext cx="1747065" cy="1747065"/>
        </a:xfrm>
        <a:prstGeom prst="ellipse">
          <a:avLst/>
        </a:prstGeom>
        <a:solidFill>
          <a:srgbClr val="2A86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Franklin Gothic Book" panose="020B0503020102020204" pitchFamily="34" charset="0"/>
            </a:rPr>
            <a:t>Scaling</a:t>
          </a:r>
        </a:p>
        <a:p>
          <a:pPr marL="0" lvl="0" indent="0" algn="ctr" defTabSz="711200">
            <a:lnSpc>
              <a:spcPct val="90000"/>
            </a:lnSpc>
            <a:spcBef>
              <a:spcPct val="0"/>
            </a:spcBef>
            <a:spcAft>
              <a:spcPct val="35000"/>
            </a:spcAft>
            <a:buNone/>
          </a:pPr>
          <a:r>
            <a:rPr lang="en-GB" sz="1600" kern="1200" dirty="0">
              <a:latin typeface="Franklin Gothic Book" panose="020B0503020102020204" pitchFamily="34" charset="0"/>
            </a:rPr>
            <a:t>WP4</a:t>
          </a:r>
        </a:p>
      </dsp:txBody>
      <dsp:txXfrm>
        <a:off x="1586438" y="4290923"/>
        <a:ext cx="1235361" cy="1235361"/>
      </dsp:txXfrm>
    </dsp:sp>
    <dsp:sp modelId="{2A120D56-013F-46E3-92DB-97949748F85F}">
      <dsp:nvSpPr>
        <dsp:cNvPr id="0" name=""/>
        <dsp:cNvSpPr/>
      </dsp:nvSpPr>
      <dsp:spPr>
        <a:xfrm rot="15120000">
          <a:off x="1571522" y="3379797"/>
          <a:ext cx="463297" cy="589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Franklin Gothic Book" panose="020B0503020102020204" pitchFamily="34" charset="0"/>
          </a:endParaRPr>
        </a:p>
      </dsp:txBody>
      <dsp:txXfrm rot="10800000">
        <a:off x="1662491" y="3563817"/>
        <a:ext cx="324308" cy="353780"/>
      </dsp:txXfrm>
    </dsp:sp>
    <dsp:sp modelId="{369C5F35-0DE9-4839-87F1-FA0CBC603482}">
      <dsp:nvSpPr>
        <dsp:cNvPr id="0" name=""/>
        <dsp:cNvSpPr/>
      </dsp:nvSpPr>
      <dsp:spPr>
        <a:xfrm>
          <a:off x="520587" y="1542152"/>
          <a:ext cx="1747065" cy="1747065"/>
        </a:xfrm>
        <a:prstGeom prst="ellipse">
          <a:avLst/>
        </a:prstGeom>
        <a:solidFill>
          <a:srgbClr val="2A86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Franklin Gothic Book" panose="020B0503020102020204" pitchFamily="34" charset="0"/>
            </a:rPr>
            <a:t>Sustaining</a:t>
          </a:r>
        </a:p>
        <a:p>
          <a:pPr marL="0" lvl="0" indent="0" algn="ctr" defTabSz="711200">
            <a:lnSpc>
              <a:spcPct val="90000"/>
            </a:lnSpc>
            <a:spcBef>
              <a:spcPct val="0"/>
            </a:spcBef>
            <a:spcAft>
              <a:spcPct val="35000"/>
            </a:spcAft>
            <a:buNone/>
          </a:pPr>
          <a:r>
            <a:rPr lang="en-GB" sz="1600" kern="1200" dirty="0">
              <a:latin typeface="Franklin Gothic Book" panose="020B0503020102020204" pitchFamily="34" charset="0"/>
            </a:rPr>
            <a:t>WP5</a:t>
          </a:r>
        </a:p>
      </dsp:txBody>
      <dsp:txXfrm>
        <a:off x="776439" y="1798004"/>
        <a:ext cx="1235361" cy="1235361"/>
      </dsp:txXfrm>
    </dsp:sp>
    <dsp:sp modelId="{9E4D3248-100B-405D-AD41-F51295CAEC45}">
      <dsp:nvSpPr>
        <dsp:cNvPr id="0" name=""/>
        <dsp:cNvSpPr/>
      </dsp:nvSpPr>
      <dsp:spPr>
        <a:xfrm rot="19440000">
          <a:off x="2212165" y="1358219"/>
          <a:ext cx="463297" cy="589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latin typeface="Franklin Gothic Book" panose="020B0503020102020204" pitchFamily="34" charset="0"/>
          </a:endParaRPr>
        </a:p>
      </dsp:txBody>
      <dsp:txXfrm>
        <a:off x="2225437" y="1516994"/>
        <a:ext cx="324308" cy="3537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7246A682-2295-F845-8C9A-DA88D2189BED}"/>
              </a:ext>
            </a:extLst>
          </p:cNvPr>
          <p:cNvSpPr>
            <a:spLocks noGrp="1"/>
          </p:cNvSpPr>
          <p:nvPr>
            <p:ph type="dt" sz="quarter" idx="1"/>
          </p:nvPr>
        </p:nvSpPr>
        <p:spPr>
          <a:xfrm>
            <a:off x="457200" y="8489557"/>
            <a:ext cx="2971800" cy="458788"/>
          </a:xfrm>
          <a:prstGeom prst="rect">
            <a:avLst/>
          </a:prstGeom>
        </p:spPr>
        <p:txBody>
          <a:bodyPr vert="horz" lIns="0" tIns="0" rIns="0" bIns="0" rtlCol="0" anchor="ctr" anchorCtr="0"/>
          <a:lstStyle>
            <a:lvl1pPr algn="r">
              <a:defRPr sz="1200"/>
            </a:lvl1pPr>
          </a:lstStyle>
          <a:p>
            <a:pPr algn="l"/>
            <a:fld id="{C6AF6FC4-78E0-C543-8F3C-D70813184B53}" type="datetimeFigureOut">
              <a:rPr lang="nl-NL" sz="1000" smtClean="0">
                <a:solidFill>
                  <a:schemeClr val="tx1">
                    <a:lumMod val="50000"/>
                    <a:lumOff val="50000"/>
                  </a:schemeClr>
                </a:solidFill>
                <a:latin typeface="Arial" panose="020B0604020202020204" pitchFamily="34" charset="0"/>
              </a:rPr>
              <a:pPr algn="l"/>
              <a:t>18-6-2023</a:t>
            </a:fld>
            <a:endParaRPr lang="nl-NL" sz="1000">
              <a:solidFill>
                <a:schemeClr val="tx1">
                  <a:lumMod val="50000"/>
                  <a:lumOff val="50000"/>
                </a:schemeClr>
              </a:solidFill>
              <a:latin typeface="Arial" panose="020B0604020202020204" pitchFamily="34" charset="0"/>
            </a:endParaRPr>
          </a:p>
        </p:txBody>
      </p:sp>
      <p:sp>
        <p:nvSpPr>
          <p:cNvPr id="7" name="Rechthoek 6">
            <a:extLst>
              <a:ext uri="{FF2B5EF4-FFF2-40B4-BE49-F238E27FC236}">
                <a16:creationId xmlns:a16="http://schemas.microsoft.com/office/drawing/2014/main" id="{0C279E83-3929-DD44-A18C-FFD4EE412F2D}"/>
              </a:ext>
            </a:extLst>
          </p:cNvPr>
          <p:cNvSpPr/>
          <p:nvPr/>
        </p:nvSpPr>
        <p:spPr>
          <a:xfrm>
            <a:off x="6199466" y="8538951"/>
            <a:ext cx="360000" cy="36000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i="0">
              <a:ln w="6350">
                <a:solidFill>
                  <a:schemeClr val="accent3"/>
                </a:solidFill>
              </a:ln>
              <a:solidFill>
                <a:schemeClr val="bg1"/>
              </a:solidFill>
              <a:effectLst/>
              <a:latin typeface="Arial" panose="020B0604020202020204" pitchFamily="34" charset="0"/>
            </a:endParaRPr>
          </a:p>
        </p:txBody>
      </p:sp>
      <p:pic>
        <p:nvPicPr>
          <p:cNvPr id="9" name="Afbeelding 8">
            <a:extLst>
              <a:ext uri="{FF2B5EF4-FFF2-40B4-BE49-F238E27FC236}">
                <a16:creationId xmlns:a16="http://schemas.microsoft.com/office/drawing/2014/main" id="{F044757C-B685-7147-86BB-ADE769E17880}"/>
              </a:ext>
            </a:extLst>
          </p:cNvPr>
          <p:cNvPicPr>
            <a:picLocks noChangeAspect="1"/>
          </p:cNvPicPr>
          <p:nvPr/>
        </p:nvPicPr>
        <p:blipFill>
          <a:blip r:embed="rId2"/>
          <a:stretch>
            <a:fillRect/>
          </a:stretch>
        </p:blipFill>
        <p:spPr>
          <a:xfrm>
            <a:off x="6278758" y="236838"/>
            <a:ext cx="357980" cy="349635"/>
          </a:xfrm>
          <a:prstGeom prst="rect">
            <a:avLst/>
          </a:prstGeom>
        </p:spPr>
      </p:pic>
      <p:sp>
        <p:nvSpPr>
          <p:cNvPr id="10" name="Tijdelijke aanduiding voor dianummer 9">
            <a:extLst>
              <a:ext uri="{FF2B5EF4-FFF2-40B4-BE49-F238E27FC236}">
                <a16:creationId xmlns:a16="http://schemas.microsoft.com/office/drawing/2014/main" id="{02FD11F8-B1D0-934D-9048-9B3CB1C88CEF}"/>
              </a:ext>
            </a:extLst>
          </p:cNvPr>
          <p:cNvSpPr>
            <a:spLocks noGrp="1"/>
          </p:cNvSpPr>
          <p:nvPr>
            <p:ph type="sldNum" sz="quarter" idx="3"/>
          </p:nvPr>
        </p:nvSpPr>
        <p:spPr>
          <a:xfrm>
            <a:off x="6143193" y="8489557"/>
            <a:ext cx="472546" cy="458787"/>
          </a:xfrm>
          <a:prstGeom prst="rect">
            <a:avLst/>
          </a:prstGeom>
        </p:spPr>
        <p:txBody>
          <a:bodyPr vert="horz" lIns="0" tIns="0" rIns="0" bIns="0" rtlCol="0" anchor="ctr" anchorCtr="0"/>
          <a:lstStyle>
            <a:lvl1pPr algn="r">
              <a:defRPr sz="1200"/>
            </a:lvl1pPr>
          </a:lstStyle>
          <a:p>
            <a:pPr algn="ctr"/>
            <a:fld id="{0BD7B7AF-C237-8B47-ADAF-9D52F355DD5B}" type="slidenum">
              <a:rPr lang="nl-NL" sz="1000" smtClean="0">
                <a:solidFill>
                  <a:schemeClr val="tx1">
                    <a:lumMod val="50000"/>
                    <a:lumOff val="50000"/>
                  </a:schemeClr>
                </a:solidFill>
                <a:latin typeface="Arial" panose="020B0604020202020204" pitchFamily="34" charset="0"/>
              </a:rPr>
              <a:pPr algn="ctr"/>
              <a:t>‹#›</a:t>
            </a:fld>
            <a:endParaRPr lang="nl-NL" sz="100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913642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5F8AB0F6-68DF-6244-8D0E-4B9353664025}" type="datetimeFigureOut">
              <a:rPr lang="nl-NL" smtClean="0"/>
              <a:pPr/>
              <a:t>18-6-2023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10BE50C-EB94-7141-9DE1-2178D4C1A0DC}" type="slidenum">
              <a:rPr lang="nl-NL" smtClean="0"/>
              <a:pPr/>
              <a:t>‹#›</a:t>
            </a:fld>
            <a:endParaRPr lang="nl-NL"/>
          </a:p>
        </p:txBody>
      </p:sp>
    </p:spTree>
    <p:extLst>
      <p:ext uri="{BB962C8B-B14F-4D97-AF65-F5344CB8AC3E}">
        <p14:creationId xmlns:p14="http://schemas.microsoft.com/office/powerpoint/2010/main" val="9226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0BE50C-EB94-7141-9DE1-2178D4C1A0DC}" type="slidenum">
              <a:rPr lang="nl-NL" smtClean="0"/>
              <a:pPr/>
              <a:t>1</a:t>
            </a:fld>
            <a:endParaRPr lang="nl-NL"/>
          </a:p>
        </p:txBody>
      </p:sp>
    </p:spTree>
    <p:extLst>
      <p:ext uri="{BB962C8B-B14F-4D97-AF65-F5344CB8AC3E}">
        <p14:creationId xmlns:p14="http://schemas.microsoft.com/office/powerpoint/2010/main" val="185097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10BE50C-EB94-7141-9DE1-2178D4C1A0DC}" type="slidenum">
              <a:rPr lang="nl-NL" smtClean="0"/>
              <a:pPr/>
              <a:t>24</a:t>
            </a:fld>
            <a:endParaRPr lang="nl-NL" dirty="0"/>
          </a:p>
        </p:txBody>
      </p:sp>
    </p:spTree>
    <p:extLst>
      <p:ext uri="{BB962C8B-B14F-4D97-AF65-F5344CB8AC3E}">
        <p14:creationId xmlns:p14="http://schemas.microsoft.com/office/powerpoint/2010/main" val="323927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Challenges</a:t>
            </a:r>
          </a:p>
          <a:p>
            <a:r>
              <a:rPr lang="en-GB" b="1" dirty="0"/>
              <a:t>Current and future shortage of maritime professionals</a:t>
            </a:r>
          </a:p>
          <a:p>
            <a:r>
              <a:rPr lang="en-GB" b="1" dirty="0"/>
              <a:t>Changes</a:t>
            </a:r>
          </a:p>
          <a:p>
            <a:r>
              <a:rPr lang="en-GB" b="1" dirty="0"/>
              <a:t>Mobility issues</a:t>
            </a:r>
          </a:p>
          <a:p>
            <a:r>
              <a:rPr lang="en-GB" b="1" dirty="0"/>
              <a:t>Communication issues</a:t>
            </a:r>
          </a:p>
          <a:p>
            <a:r>
              <a:rPr lang="en-GB" b="1" dirty="0"/>
              <a:t>Core skill sets</a:t>
            </a:r>
          </a:p>
          <a:p>
            <a:r>
              <a:rPr lang="en-GB" b="1" dirty="0"/>
              <a:t>Digital skills</a:t>
            </a:r>
          </a:p>
          <a:p>
            <a:r>
              <a:rPr lang="en-GB" b="1" dirty="0"/>
              <a:t>Green skills</a:t>
            </a:r>
            <a:endParaRPr lang="en-GB" dirty="0"/>
          </a:p>
        </p:txBody>
      </p:sp>
      <p:sp>
        <p:nvSpPr>
          <p:cNvPr id="4" name="Tijdelijke aanduiding voor dianummer 3"/>
          <p:cNvSpPr>
            <a:spLocks noGrp="1"/>
          </p:cNvSpPr>
          <p:nvPr>
            <p:ph type="sldNum" sz="quarter" idx="5"/>
          </p:nvPr>
        </p:nvSpPr>
        <p:spPr/>
        <p:txBody>
          <a:bodyPr/>
          <a:lstStyle/>
          <a:p>
            <a:fld id="{910BE50C-EB94-7141-9DE1-2178D4C1A0DC}" type="slidenum">
              <a:rPr lang="nl-NL" smtClean="0"/>
              <a:pPr/>
              <a:t>2</a:t>
            </a:fld>
            <a:endParaRPr lang="nl-NL"/>
          </a:p>
        </p:txBody>
      </p:sp>
    </p:spTree>
    <p:extLst>
      <p:ext uri="{BB962C8B-B14F-4D97-AF65-F5344CB8AC3E}">
        <p14:creationId xmlns:p14="http://schemas.microsoft.com/office/powerpoint/2010/main" val="154261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Document </a:t>
            </a:r>
            <a:r>
              <a:rPr lang="en-GB" dirty="0"/>
              <a:t>and literature review</a:t>
            </a:r>
          </a:p>
          <a:p>
            <a:pPr lvl="2"/>
            <a:r>
              <a:rPr lang="en-GB" dirty="0"/>
              <a:t>Projects and studies, legal documents, articles, educational programs, …</a:t>
            </a:r>
          </a:p>
          <a:p>
            <a:r>
              <a:rPr lang="en-GB" dirty="0"/>
              <a:t> Stakeholder survey</a:t>
            </a:r>
          </a:p>
          <a:p>
            <a:pPr lvl="2"/>
            <a:r>
              <a:rPr lang="en-GB" dirty="0"/>
              <a:t>Questionnaires</a:t>
            </a:r>
          </a:p>
          <a:p>
            <a:pPr lvl="2"/>
            <a:r>
              <a:rPr lang="en-GB" dirty="0"/>
              <a:t>Semi-structured interviews</a:t>
            </a:r>
          </a:p>
          <a:p>
            <a:pPr lvl="2"/>
            <a:r>
              <a:rPr lang="en-GB" dirty="0"/>
              <a:t>Focus groups</a:t>
            </a:r>
          </a:p>
          <a:p>
            <a:r>
              <a:rPr lang="en-GB" dirty="0"/>
              <a:t>Analyses</a:t>
            </a:r>
          </a:p>
          <a:p>
            <a:pPr lvl="2"/>
            <a:r>
              <a:rPr lang="en-GB" dirty="0"/>
              <a:t>Skill standards</a:t>
            </a:r>
          </a:p>
          <a:p>
            <a:pPr lvl="2"/>
            <a:r>
              <a:rPr lang="en-GB" dirty="0"/>
              <a:t>Lexical analyse</a:t>
            </a:r>
          </a:p>
          <a:p>
            <a:pPr lvl="2"/>
            <a:r>
              <a:rPr lang="en-GB" dirty="0"/>
              <a:t>Technology developments</a:t>
            </a:r>
          </a:p>
          <a:p>
            <a:pPr lvl="2"/>
            <a:r>
              <a:rPr lang="en-GB" dirty="0"/>
              <a:t>Trends and drivers</a:t>
            </a:r>
          </a:p>
          <a:p>
            <a:pPr lvl="2"/>
            <a:r>
              <a:rPr lang="en-GB" dirty="0"/>
              <a:t>…</a:t>
            </a:r>
          </a:p>
        </p:txBody>
      </p:sp>
      <p:sp>
        <p:nvSpPr>
          <p:cNvPr id="4" name="Tijdelijke aanduiding voor dianummer 3"/>
          <p:cNvSpPr>
            <a:spLocks noGrp="1"/>
          </p:cNvSpPr>
          <p:nvPr>
            <p:ph type="sldNum" sz="quarter" idx="5"/>
          </p:nvPr>
        </p:nvSpPr>
        <p:spPr/>
        <p:txBody>
          <a:bodyPr/>
          <a:lstStyle/>
          <a:p>
            <a:fld id="{910BE50C-EB94-7141-9DE1-2178D4C1A0DC}" type="slidenum">
              <a:rPr lang="nl-NL" smtClean="0"/>
              <a:pPr/>
              <a:t>4</a:t>
            </a:fld>
            <a:endParaRPr lang="nl-NL"/>
          </a:p>
        </p:txBody>
      </p:sp>
    </p:spTree>
    <p:extLst>
      <p:ext uri="{BB962C8B-B14F-4D97-AF65-F5344CB8AC3E}">
        <p14:creationId xmlns:p14="http://schemas.microsoft.com/office/powerpoint/2010/main" val="2892544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2800" b="1" dirty="0"/>
              <a:t>Main directions</a:t>
            </a:r>
          </a:p>
          <a:p>
            <a:pPr lvl="1"/>
            <a:endParaRPr lang="en-GB" sz="2800" dirty="0"/>
          </a:p>
          <a:p>
            <a:pPr lvl="1"/>
            <a:r>
              <a:rPr lang="en-GB" sz="2800" dirty="0"/>
              <a:t>Digital transformation</a:t>
            </a:r>
          </a:p>
          <a:p>
            <a:pPr lvl="1"/>
            <a:endParaRPr lang="en-GB" sz="2800" dirty="0"/>
          </a:p>
          <a:p>
            <a:pPr lvl="1"/>
            <a:r>
              <a:rPr lang="en-GB" sz="2800" dirty="0"/>
              <a:t>Sustainability and decarbonisation</a:t>
            </a:r>
          </a:p>
          <a:p>
            <a:pPr lvl="1"/>
            <a:endParaRPr lang="en-GB" sz="2800" dirty="0"/>
          </a:p>
          <a:p>
            <a:pPr lvl="1"/>
            <a:r>
              <a:rPr lang="en-GB" sz="2800" dirty="0"/>
              <a:t>Labour market changes</a:t>
            </a:r>
          </a:p>
          <a:p>
            <a:pPr lvl="1"/>
            <a:endParaRPr lang="en-GB" sz="2800" dirty="0"/>
          </a:p>
          <a:p>
            <a:pPr lvl="1"/>
            <a:r>
              <a:rPr lang="en-GB" sz="2800" dirty="0"/>
              <a:t>Demography and innovation</a:t>
            </a:r>
          </a:p>
          <a:p>
            <a:endParaRPr lang="en-GB" dirty="0"/>
          </a:p>
        </p:txBody>
      </p:sp>
      <p:sp>
        <p:nvSpPr>
          <p:cNvPr id="4" name="Tijdelijke aanduiding voor dianummer 3"/>
          <p:cNvSpPr>
            <a:spLocks noGrp="1"/>
          </p:cNvSpPr>
          <p:nvPr>
            <p:ph type="sldNum" sz="quarter" idx="5"/>
          </p:nvPr>
        </p:nvSpPr>
        <p:spPr/>
        <p:txBody>
          <a:bodyPr/>
          <a:lstStyle/>
          <a:p>
            <a:fld id="{910BE50C-EB94-7141-9DE1-2178D4C1A0DC}" type="slidenum">
              <a:rPr lang="nl-NL" smtClean="0"/>
              <a:pPr/>
              <a:t>9</a:t>
            </a:fld>
            <a:endParaRPr lang="nl-NL"/>
          </a:p>
        </p:txBody>
      </p:sp>
    </p:spTree>
    <p:extLst>
      <p:ext uri="{BB962C8B-B14F-4D97-AF65-F5344CB8AC3E}">
        <p14:creationId xmlns:p14="http://schemas.microsoft.com/office/powerpoint/2010/main" val="3104808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4A8623-9ADE-4EA5-8BBE-8094FA4F7EDA}" type="slidenum">
              <a:rPr lang="en-US" smtClean="0"/>
              <a:t>14</a:t>
            </a:fld>
            <a:endParaRPr lang="en-US"/>
          </a:p>
        </p:txBody>
      </p:sp>
    </p:spTree>
    <p:extLst>
      <p:ext uri="{BB962C8B-B14F-4D97-AF65-F5344CB8AC3E}">
        <p14:creationId xmlns:p14="http://schemas.microsoft.com/office/powerpoint/2010/main" val="3931351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Wingdings" pitchFamily="2" charset="2"/>
              <a:buNone/>
            </a:pPr>
            <a:r>
              <a:rPr lang="en-US" sz="1200" dirty="0"/>
              <a:t>1</a:t>
            </a:r>
          </a:p>
          <a:p>
            <a:pPr marL="0" indent="0">
              <a:buFont typeface="Wingdings" pitchFamily="2" charset="2"/>
              <a:buNone/>
            </a:pPr>
            <a:r>
              <a:rPr lang="en-US" sz="1200" dirty="0"/>
              <a:t>Closely </a:t>
            </a:r>
            <a:r>
              <a:rPr lang="en-US" sz="1200" b="1" dirty="0"/>
              <a:t>monitor</a:t>
            </a:r>
            <a:r>
              <a:rPr lang="en-US" sz="1200" dirty="0"/>
              <a:t> the evolving technologies in maritime transport in order to gather the most accurate, up-to-date, unbiased view of the developments that are taking place.</a:t>
            </a:r>
          </a:p>
          <a:p>
            <a:pPr marL="0" indent="0">
              <a:buFont typeface="Wingdings" pitchFamily="2" charset="2"/>
              <a:buNone/>
            </a:pPr>
            <a:r>
              <a:rPr lang="en-US" sz="1200" dirty="0"/>
              <a:t>Update </a:t>
            </a:r>
            <a:r>
              <a:rPr lang="en-US" sz="1200" b="1" dirty="0"/>
              <a:t>scenarios</a:t>
            </a:r>
            <a:r>
              <a:rPr lang="en-US" sz="1200" dirty="0"/>
              <a:t> for future development on a yearly basis. </a:t>
            </a:r>
          </a:p>
          <a:p>
            <a:pPr marL="0" indent="0">
              <a:buFont typeface="Wingdings" pitchFamily="2" charset="2"/>
              <a:buNone/>
            </a:pPr>
            <a:r>
              <a:rPr lang="en-US" sz="1200" dirty="0"/>
              <a:t>2</a:t>
            </a:r>
          </a:p>
          <a:p>
            <a:pPr marL="342900" indent="-342900">
              <a:buFont typeface="Wingdings" pitchFamily="2" charset="2"/>
              <a:buChar char="Ø"/>
            </a:pPr>
            <a:r>
              <a:rPr lang="en-US" sz="1200" dirty="0"/>
              <a:t>Continuous identification of skills gaps by relevant stakeholders (e.g., researcher institutions, knowledge providers, maritime industry, regulators). </a:t>
            </a:r>
          </a:p>
          <a:p>
            <a:pPr marL="342900" indent="-342900">
              <a:buFont typeface="Wingdings" pitchFamily="2" charset="2"/>
              <a:buChar char="Ø"/>
            </a:pPr>
            <a:r>
              <a:rPr lang="en-US" sz="1200" dirty="0"/>
              <a:t>Stimulation of concerted action to close the gaps</a:t>
            </a:r>
          </a:p>
          <a:p>
            <a:pPr marL="0" indent="0">
              <a:buFont typeface="Wingdings" pitchFamily="2" charset="2"/>
              <a:buNone/>
            </a:pPr>
            <a:r>
              <a:rPr lang="en-US" sz="1200" dirty="0"/>
              <a:t>3</a:t>
            </a:r>
          </a:p>
          <a:p>
            <a:pPr marL="342900" indent="-342900">
              <a:buFont typeface="Wingdings" pitchFamily="2" charset="2"/>
              <a:buChar char="Ø"/>
            </a:pPr>
            <a:r>
              <a:rPr lang="en-US" sz="1200" dirty="0"/>
              <a:t>Improve the </a:t>
            </a:r>
            <a:r>
              <a:rPr lang="en-US" sz="1200" b="1" dirty="0"/>
              <a:t>focus on additional skills </a:t>
            </a:r>
            <a:r>
              <a:rPr lang="en-US" sz="1200" dirty="0"/>
              <a:t>instead of the (old-fashioned) focus on </a:t>
            </a:r>
            <a:r>
              <a:rPr lang="en-US" sz="1200" b="1" dirty="0"/>
              <a:t>new job profiles</a:t>
            </a:r>
          </a:p>
          <a:p>
            <a:pPr marL="342900" indent="-342900">
              <a:buFont typeface="Wingdings" pitchFamily="2" charset="2"/>
              <a:buChar char="Ø"/>
            </a:pPr>
            <a:r>
              <a:rPr lang="en-US" sz="1200" b="1" i="0" dirty="0"/>
              <a:t>Align</a:t>
            </a:r>
            <a:r>
              <a:rPr lang="en-US" sz="1200" dirty="0"/>
              <a:t> ESCO system and structure with IMO decisions on STCW </a:t>
            </a:r>
          </a:p>
          <a:p>
            <a:pPr marL="342900" indent="-342900">
              <a:buFont typeface="Wingdings" pitchFamily="2" charset="2"/>
              <a:buChar char="Ø"/>
            </a:pPr>
            <a:r>
              <a:rPr lang="en-US" sz="1200" b="1" dirty="0"/>
              <a:t>Opportunities</a:t>
            </a:r>
            <a:r>
              <a:rPr lang="en-US" sz="1200" dirty="0"/>
              <a:t> offered by </a:t>
            </a:r>
            <a:r>
              <a:rPr lang="en-US" sz="1200" dirty="0" err="1"/>
              <a:t>digitalisation</a:t>
            </a:r>
            <a:r>
              <a:rPr lang="en-US" sz="1200" dirty="0"/>
              <a:t> and emerging technologies should be effectively </a:t>
            </a:r>
            <a:r>
              <a:rPr lang="en-US" sz="1200" b="1" dirty="0"/>
              <a:t>applied</a:t>
            </a:r>
            <a:r>
              <a:rPr lang="en-US" sz="1200" dirty="0"/>
              <a:t> in the delivery of education, reskilling and upskilling to render seafarers future-ready.</a:t>
            </a:r>
          </a:p>
          <a:p>
            <a:pPr marL="0" indent="0">
              <a:buFont typeface="Wingdings" pitchFamily="2" charset="2"/>
              <a:buNone/>
            </a:pPr>
            <a:r>
              <a:rPr lang="en-US" sz="1200" dirty="0"/>
              <a:t>4</a:t>
            </a:r>
          </a:p>
          <a:p>
            <a:pPr marL="0" indent="0">
              <a:buFont typeface="Wingdings" pitchFamily="2" charset="2"/>
              <a:buNone/>
            </a:pPr>
            <a:r>
              <a:rPr lang="en-US" sz="1200" dirty="0"/>
              <a:t>Promote toolbox</a:t>
            </a:r>
          </a:p>
          <a:p>
            <a:pPr marL="0" indent="0">
              <a:buFont typeface="Wingdings" pitchFamily="2" charset="2"/>
              <a:buNone/>
            </a:pPr>
            <a:r>
              <a:rPr lang="en-US" sz="1200" dirty="0"/>
              <a:t>5</a:t>
            </a:r>
          </a:p>
          <a:p>
            <a:pPr>
              <a:lnSpc>
                <a:spcPct val="108000"/>
              </a:lnSpc>
              <a:buFont typeface="Wingdings" pitchFamily="2" charset="2"/>
              <a:buChar char="Ø"/>
            </a:pPr>
            <a:r>
              <a:rPr lang="en-US" sz="1200" i="1" dirty="0">
                <a:solidFill>
                  <a:schemeClr val="tx2"/>
                </a:solidFill>
              </a:rPr>
              <a:t>Improve and promote </a:t>
            </a:r>
            <a:r>
              <a:rPr lang="en-US" sz="1200" b="1" i="1" dirty="0">
                <a:solidFill>
                  <a:schemeClr val="tx2"/>
                </a:solidFill>
              </a:rPr>
              <a:t>opportunities</a:t>
            </a:r>
            <a:r>
              <a:rPr lang="en-US" sz="1200" i="1" dirty="0">
                <a:solidFill>
                  <a:schemeClr val="tx2"/>
                </a:solidFill>
              </a:rPr>
              <a:t> for career </a:t>
            </a:r>
            <a:r>
              <a:rPr lang="en-US" sz="1200" b="1" i="1" dirty="0">
                <a:solidFill>
                  <a:schemeClr val="tx2"/>
                </a:solidFill>
              </a:rPr>
              <a:t>mobility</a:t>
            </a:r>
            <a:r>
              <a:rPr lang="en-US" sz="1200" i="1" dirty="0">
                <a:solidFill>
                  <a:schemeClr val="tx2"/>
                </a:solidFill>
              </a:rPr>
              <a:t> and progression.</a:t>
            </a:r>
          </a:p>
          <a:p>
            <a:pPr>
              <a:lnSpc>
                <a:spcPct val="108000"/>
              </a:lnSpc>
              <a:buFont typeface="Wingdings" pitchFamily="2" charset="2"/>
              <a:buChar char="Ø"/>
            </a:pPr>
            <a:r>
              <a:rPr lang="en-US" sz="1200" i="1" dirty="0">
                <a:solidFill>
                  <a:schemeClr val="tx2"/>
                </a:solidFill>
              </a:rPr>
              <a:t>Develop appropriate solutions for </a:t>
            </a:r>
            <a:r>
              <a:rPr lang="en-US" sz="1200" b="1" i="1" dirty="0">
                <a:solidFill>
                  <a:schemeClr val="tx2"/>
                </a:solidFill>
              </a:rPr>
              <a:t>systemic blockages </a:t>
            </a:r>
            <a:r>
              <a:rPr lang="en-US" sz="1200" i="1" dirty="0">
                <a:solidFill>
                  <a:schemeClr val="tx2"/>
                </a:solidFill>
              </a:rPr>
              <a:t>which hamper mobility.</a:t>
            </a:r>
          </a:p>
          <a:p>
            <a:pPr>
              <a:lnSpc>
                <a:spcPct val="108000"/>
              </a:lnSpc>
              <a:buFont typeface="Wingdings" pitchFamily="2" charset="2"/>
              <a:buChar char="Ø"/>
            </a:pPr>
            <a:r>
              <a:rPr lang="en-US" sz="1200" i="1" dirty="0">
                <a:solidFill>
                  <a:schemeClr val="tx2"/>
                </a:solidFill>
              </a:rPr>
              <a:t>Promote </a:t>
            </a:r>
            <a:r>
              <a:rPr lang="en-US" sz="1200" b="1" i="1" dirty="0">
                <a:solidFill>
                  <a:schemeClr val="tx2"/>
                </a:solidFill>
              </a:rPr>
              <a:t>lifelong learning </a:t>
            </a:r>
            <a:r>
              <a:rPr lang="en-US" sz="1200" i="1" dirty="0">
                <a:solidFill>
                  <a:schemeClr val="tx2"/>
                </a:solidFill>
              </a:rPr>
              <a:t>to foster mobility in the context of the impact of emerging trends.</a:t>
            </a:r>
          </a:p>
          <a:p>
            <a:pPr>
              <a:lnSpc>
                <a:spcPct val="108000"/>
              </a:lnSpc>
              <a:buFont typeface="Wingdings" pitchFamily="2" charset="2"/>
              <a:buChar char="Ø"/>
            </a:pPr>
            <a:r>
              <a:rPr lang="en-US" sz="1200" b="1" i="1" dirty="0">
                <a:solidFill>
                  <a:schemeClr val="tx2"/>
                </a:solidFill>
              </a:rPr>
              <a:t>Training</a:t>
            </a:r>
            <a:r>
              <a:rPr lang="en-US" sz="1200" i="1" dirty="0">
                <a:solidFill>
                  <a:schemeClr val="tx2"/>
                </a:solidFill>
              </a:rPr>
              <a:t> should be </a:t>
            </a:r>
            <a:r>
              <a:rPr lang="en-US" sz="1200" b="1" i="1" dirty="0">
                <a:solidFill>
                  <a:schemeClr val="tx2"/>
                </a:solidFill>
              </a:rPr>
              <a:t>generic</a:t>
            </a:r>
            <a:r>
              <a:rPr lang="en-US" sz="1200" i="1" dirty="0">
                <a:solidFill>
                  <a:schemeClr val="tx2"/>
                </a:solidFill>
              </a:rPr>
              <a:t> to facilitate </a:t>
            </a:r>
            <a:r>
              <a:rPr lang="en-US" sz="1200" b="1" i="1" dirty="0">
                <a:solidFill>
                  <a:schemeClr val="tx2"/>
                </a:solidFill>
              </a:rPr>
              <a:t>mobility</a:t>
            </a:r>
            <a:r>
              <a:rPr lang="en-US" sz="1200" i="1" dirty="0">
                <a:solidFill>
                  <a:schemeClr val="tx2"/>
                </a:solidFill>
              </a:rPr>
              <a:t> of seafarers across a broad </a:t>
            </a:r>
            <a:r>
              <a:rPr lang="en-US" sz="1200" b="1" i="1" dirty="0">
                <a:solidFill>
                  <a:schemeClr val="tx2"/>
                </a:solidFill>
              </a:rPr>
              <a:t>range of ship types and trades</a:t>
            </a:r>
            <a:r>
              <a:rPr lang="en-US" sz="1200" i="1" dirty="0">
                <a:solidFill>
                  <a:schemeClr val="tx2"/>
                </a:solidFill>
              </a:rPr>
              <a:t>.</a:t>
            </a:r>
          </a:p>
          <a:p>
            <a:pPr>
              <a:lnSpc>
                <a:spcPct val="108000"/>
              </a:lnSpc>
              <a:buFont typeface="Wingdings" pitchFamily="2" charset="2"/>
              <a:buChar char="Ø"/>
            </a:pPr>
            <a:r>
              <a:rPr lang="en-US" sz="1200" i="1" dirty="0">
                <a:solidFill>
                  <a:schemeClr val="tx2"/>
                </a:solidFill>
              </a:rPr>
              <a:t>Remove </a:t>
            </a:r>
            <a:r>
              <a:rPr lang="en-US" sz="1200" b="1" i="1" dirty="0">
                <a:solidFill>
                  <a:schemeClr val="tx2"/>
                </a:solidFill>
              </a:rPr>
              <a:t>(official and unofficial) obstacles </a:t>
            </a:r>
            <a:r>
              <a:rPr lang="en-US" sz="1200" i="1" dirty="0">
                <a:solidFill>
                  <a:schemeClr val="tx2"/>
                </a:solidFill>
              </a:rPr>
              <a:t>restricting </a:t>
            </a:r>
            <a:r>
              <a:rPr lang="en-US" sz="1200" b="1" dirty="0">
                <a:solidFill>
                  <a:schemeClr val="tx2"/>
                </a:solidFill>
              </a:rPr>
              <a:t>intra-sectoral mobility.</a:t>
            </a:r>
          </a:p>
          <a:p>
            <a:pPr>
              <a:lnSpc>
                <a:spcPct val="108000"/>
              </a:lnSpc>
              <a:buFont typeface="Wingdings" pitchFamily="2" charset="2"/>
              <a:buNone/>
            </a:pPr>
            <a:r>
              <a:rPr lang="en-US" sz="1200" b="1" dirty="0">
                <a:solidFill>
                  <a:schemeClr val="tx2"/>
                </a:solidFill>
              </a:rPr>
              <a:t>6</a:t>
            </a:r>
          </a:p>
          <a:p>
            <a:pPr>
              <a:buFont typeface="Wingdings" pitchFamily="2" charset="2"/>
              <a:buChar char="Ø"/>
            </a:pPr>
            <a:r>
              <a:rPr lang="en-US" sz="1200" i="1" dirty="0">
                <a:solidFill>
                  <a:schemeClr val="tx2"/>
                </a:solidFill>
              </a:rPr>
              <a:t>Take concerted action to improve the </a:t>
            </a:r>
            <a:r>
              <a:rPr lang="en-US" sz="1200" b="1" i="1" dirty="0">
                <a:solidFill>
                  <a:schemeClr val="tx2"/>
                </a:solidFill>
              </a:rPr>
              <a:t>visibility</a:t>
            </a:r>
            <a:r>
              <a:rPr lang="en-US" sz="1200" i="1" dirty="0">
                <a:solidFill>
                  <a:schemeClr val="tx2"/>
                </a:solidFill>
              </a:rPr>
              <a:t> of all the different, possible </a:t>
            </a:r>
            <a:r>
              <a:rPr lang="en-US" sz="1200" b="1" i="1" dirty="0">
                <a:solidFill>
                  <a:schemeClr val="tx2"/>
                </a:solidFill>
              </a:rPr>
              <a:t>career paths </a:t>
            </a:r>
            <a:r>
              <a:rPr lang="en-US" sz="1200" i="1" dirty="0">
                <a:solidFill>
                  <a:schemeClr val="tx2"/>
                </a:solidFill>
              </a:rPr>
              <a:t>of maritime professionals through public </a:t>
            </a:r>
            <a:r>
              <a:rPr lang="en-US" sz="1200" b="1" i="1" dirty="0">
                <a:solidFill>
                  <a:schemeClr val="tx2"/>
                </a:solidFill>
              </a:rPr>
              <a:t>campaigns</a:t>
            </a:r>
            <a:r>
              <a:rPr lang="en-US" sz="1200" i="1" dirty="0">
                <a:solidFill>
                  <a:schemeClr val="tx2"/>
                </a:solidFill>
              </a:rPr>
              <a:t> at the European level. </a:t>
            </a:r>
          </a:p>
          <a:p>
            <a:pPr>
              <a:buFont typeface="Wingdings" pitchFamily="2" charset="2"/>
              <a:buChar char="Ø"/>
            </a:pPr>
            <a:r>
              <a:rPr lang="en-US" sz="1200" i="1" dirty="0">
                <a:solidFill>
                  <a:schemeClr val="tx2"/>
                </a:solidFill>
              </a:rPr>
              <a:t>Improve the </a:t>
            </a:r>
            <a:r>
              <a:rPr lang="en-US" sz="1200" b="1" i="1" dirty="0">
                <a:solidFill>
                  <a:schemeClr val="tx2"/>
                </a:solidFill>
              </a:rPr>
              <a:t>opportunities</a:t>
            </a:r>
            <a:r>
              <a:rPr lang="en-US" sz="1200" i="1" dirty="0">
                <a:solidFill>
                  <a:schemeClr val="tx2"/>
                </a:solidFill>
              </a:rPr>
              <a:t> for </a:t>
            </a:r>
            <a:r>
              <a:rPr lang="en-US" sz="1200" b="1" i="1" dirty="0">
                <a:solidFill>
                  <a:schemeClr val="tx2"/>
                </a:solidFill>
              </a:rPr>
              <a:t>women</a:t>
            </a:r>
            <a:r>
              <a:rPr lang="en-US" sz="1200" i="1" dirty="0">
                <a:solidFill>
                  <a:schemeClr val="tx2"/>
                </a:solidFill>
              </a:rPr>
              <a:t>, people from </a:t>
            </a:r>
            <a:r>
              <a:rPr lang="en-US" sz="1200" b="1" i="1" dirty="0">
                <a:solidFill>
                  <a:schemeClr val="tx2"/>
                </a:solidFill>
              </a:rPr>
              <a:t>minority groups</a:t>
            </a:r>
            <a:r>
              <a:rPr lang="en-US" sz="1200" i="1" dirty="0">
                <a:solidFill>
                  <a:schemeClr val="tx2"/>
                </a:solidFill>
              </a:rPr>
              <a:t>, persons with working experience in </a:t>
            </a:r>
            <a:r>
              <a:rPr lang="en-US" sz="1200" b="1" i="1" dirty="0">
                <a:solidFill>
                  <a:schemeClr val="tx2"/>
                </a:solidFill>
              </a:rPr>
              <a:t>other sectors</a:t>
            </a:r>
            <a:r>
              <a:rPr lang="en-US" sz="1200" i="1" dirty="0">
                <a:solidFill>
                  <a:schemeClr val="tx2"/>
                </a:solidFill>
              </a:rPr>
              <a:t>, etc. to enter the maritime transport sector.</a:t>
            </a:r>
          </a:p>
          <a:p>
            <a:pPr>
              <a:buFont typeface="Wingdings" pitchFamily="2" charset="2"/>
              <a:buNone/>
            </a:pPr>
            <a:r>
              <a:rPr lang="en-US" sz="1200" i="1" dirty="0">
                <a:solidFill>
                  <a:schemeClr val="tx2"/>
                </a:solidFill>
              </a:rPr>
              <a:t>7</a:t>
            </a:r>
          </a:p>
          <a:p>
            <a:pPr>
              <a:buFont typeface="Wingdings" pitchFamily="2" charset="2"/>
              <a:buNone/>
            </a:pPr>
            <a:r>
              <a:rPr lang="en-US" sz="1200" i="1" dirty="0">
                <a:solidFill>
                  <a:schemeClr val="tx2"/>
                </a:solidFill>
              </a:rPr>
              <a:t>Strategic Tools</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b="0" dirty="0">
                <a:solidFill>
                  <a:schemeClr val="accent2">
                    <a:lumMod val="50000"/>
                  </a:schemeClr>
                </a:solidFill>
                <a:latin typeface="+mj-lt"/>
              </a:rPr>
              <a:t>A Strategic Evaluation MET Tool (ST.E.ME.T) was designed to evaluate </a:t>
            </a:r>
            <a:r>
              <a:rPr lang="en-US" sz="1200" b="1" dirty="0">
                <a:solidFill>
                  <a:schemeClr val="accent2">
                    <a:lumMod val="50000"/>
                  </a:schemeClr>
                </a:solidFill>
                <a:latin typeface="+mj-lt"/>
              </a:rPr>
              <a:t>curricula suitability</a:t>
            </a:r>
            <a:r>
              <a:rPr lang="en-US" sz="1200" b="0" dirty="0">
                <a:solidFill>
                  <a:schemeClr val="accent2">
                    <a:lumMod val="50000"/>
                  </a:schemeClr>
                </a:solidFill>
                <a:latin typeface="+mj-lt"/>
              </a:rPr>
              <a:t>.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b="0" dirty="0">
                <a:solidFill>
                  <a:schemeClr val="accent2">
                    <a:lumMod val="50000"/>
                  </a:schemeClr>
                </a:solidFill>
                <a:latin typeface="+mj-lt"/>
              </a:rPr>
              <a:t>An Analytic Hierarchy Process (AHP) tool has been produced to support MET </a:t>
            </a:r>
            <a:r>
              <a:rPr lang="en-US" sz="1200" b="1" dirty="0">
                <a:solidFill>
                  <a:schemeClr val="accent2">
                    <a:lumMod val="50000"/>
                  </a:schemeClr>
                </a:solidFill>
                <a:latin typeface="+mj-lt"/>
              </a:rPr>
              <a:t>stakeholder strategic partnership </a:t>
            </a:r>
            <a:r>
              <a:rPr lang="en-US" sz="1200" b="0" dirty="0">
                <a:solidFill>
                  <a:schemeClr val="accent2">
                    <a:lumMod val="50000"/>
                  </a:schemeClr>
                </a:solidFill>
                <a:latin typeface="+mj-lt"/>
              </a:rPr>
              <a:t>form, the Stakeholder Cooperation for MET Tool - S.CO.MET.T</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b="0" dirty="0">
                <a:solidFill>
                  <a:schemeClr val="accent2">
                    <a:lumMod val="50000"/>
                  </a:schemeClr>
                </a:solidFill>
                <a:latin typeface="+mj-lt"/>
              </a:rPr>
              <a:t>A Shipping Employability AHP Based Anticipating Tool (S.E.A B.AN.T) has been devised to assess the </a:t>
            </a:r>
            <a:r>
              <a:rPr lang="en-US" sz="1200" b="1" dirty="0">
                <a:solidFill>
                  <a:schemeClr val="accent2">
                    <a:lumMod val="50000"/>
                  </a:schemeClr>
                </a:solidFill>
                <a:latin typeface="+mj-lt"/>
              </a:rPr>
              <a:t>suitability of MET curricula for employability </a:t>
            </a:r>
            <a:r>
              <a:rPr lang="en-US" sz="1200" b="0" dirty="0">
                <a:solidFill>
                  <a:schemeClr val="accent2">
                    <a:lumMod val="50000"/>
                  </a:schemeClr>
                </a:solidFill>
                <a:latin typeface="+mj-lt"/>
              </a:rPr>
              <a:t>and the </a:t>
            </a:r>
            <a:r>
              <a:rPr lang="en-US" sz="1200" b="1" dirty="0">
                <a:solidFill>
                  <a:schemeClr val="accent2">
                    <a:lumMod val="50000"/>
                  </a:schemeClr>
                </a:solidFill>
                <a:latin typeface="+mj-lt"/>
              </a:rPr>
              <a:t>individual employability </a:t>
            </a:r>
            <a:r>
              <a:rPr lang="en-US" sz="1200" b="0" dirty="0">
                <a:solidFill>
                  <a:schemeClr val="accent2">
                    <a:lumMod val="50000"/>
                  </a:schemeClr>
                </a:solidFill>
                <a:latin typeface="+mj-lt"/>
              </a:rPr>
              <a:t>of maritime professionals. The specifications for a </a:t>
            </a:r>
            <a:r>
              <a:rPr lang="en-US" sz="1200" b="1" dirty="0">
                <a:solidFill>
                  <a:schemeClr val="accent2">
                    <a:lumMod val="50000"/>
                  </a:schemeClr>
                </a:solidFill>
                <a:latin typeface="+mj-lt"/>
              </a:rPr>
              <a:t>gaps-measuring mechanism </a:t>
            </a:r>
            <a:r>
              <a:rPr lang="en-US" sz="1200" b="0" dirty="0">
                <a:solidFill>
                  <a:schemeClr val="accent2">
                    <a:lumMod val="50000"/>
                  </a:schemeClr>
                </a:solidFill>
                <a:latin typeface="+mj-lt"/>
              </a:rPr>
              <a:t>have also been devised to increase employability.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b="0" dirty="0">
                <a:solidFill>
                  <a:schemeClr val="accent2">
                    <a:lumMod val="50000"/>
                  </a:schemeClr>
                </a:solidFill>
                <a:latin typeface="+mj-lt"/>
              </a:rPr>
              <a:t>Two tools have been devised to support the </a:t>
            </a:r>
            <a:r>
              <a:rPr lang="en-US" sz="1200" b="1" dirty="0" err="1">
                <a:solidFill>
                  <a:schemeClr val="accent2">
                    <a:lumMod val="50000"/>
                  </a:schemeClr>
                </a:solidFill>
                <a:latin typeface="+mj-lt"/>
              </a:rPr>
              <a:t>internationalisation</a:t>
            </a:r>
            <a:r>
              <a:rPr lang="en-US" sz="1200" b="0" dirty="0">
                <a:solidFill>
                  <a:schemeClr val="accent2">
                    <a:lumMod val="50000"/>
                  </a:schemeClr>
                </a:solidFill>
                <a:latin typeface="+mj-lt"/>
              </a:rPr>
              <a:t> process of METs. The Strategy Direction Location (STRA.D.L) can assist in </a:t>
            </a:r>
            <a:r>
              <a:rPr lang="en-US" sz="1200" b="1" dirty="0">
                <a:solidFill>
                  <a:schemeClr val="accent2">
                    <a:lumMod val="50000"/>
                  </a:schemeClr>
                </a:solidFill>
                <a:latin typeface="+mj-lt"/>
              </a:rPr>
              <a:t>locating partners</a:t>
            </a:r>
            <a:r>
              <a:rPr lang="en-US" sz="1200" b="0" dirty="0">
                <a:solidFill>
                  <a:schemeClr val="accent2">
                    <a:lumMod val="50000"/>
                  </a:schemeClr>
                </a:solidFill>
                <a:latin typeface="+mj-lt"/>
              </a:rPr>
              <a:t> according to needs. The Transfer International Tool (Trans. IT) can be used </a:t>
            </a:r>
            <a:r>
              <a:rPr lang="en-US" sz="1200" b="1" dirty="0">
                <a:solidFill>
                  <a:schemeClr val="accent2">
                    <a:lumMod val="50000"/>
                  </a:schemeClr>
                </a:solidFill>
                <a:latin typeface="+mj-lt"/>
              </a:rPr>
              <a:t>to transfer credits</a:t>
            </a:r>
            <a:r>
              <a:rPr lang="en-US" sz="1200" b="0" dirty="0">
                <a:solidFill>
                  <a:schemeClr val="accent2">
                    <a:lumMod val="50000"/>
                  </a:schemeClr>
                </a:solidFill>
                <a:latin typeface="+mj-lt"/>
              </a:rPr>
              <a:t>, accommodating the </a:t>
            </a:r>
            <a:r>
              <a:rPr lang="en-US" sz="1200" b="1" dirty="0">
                <a:solidFill>
                  <a:schemeClr val="accent2">
                    <a:lumMod val="50000"/>
                  </a:schemeClr>
                </a:solidFill>
                <a:latin typeface="+mj-lt"/>
              </a:rPr>
              <a:t>diversity</a:t>
            </a:r>
            <a:r>
              <a:rPr lang="en-US" sz="1200" b="0" dirty="0">
                <a:solidFill>
                  <a:schemeClr val="accent2">
                    <a:lumMod val="50000"/>
                  </a:schemeClr>
                </a:solidFill>
                <a:latin typeface="+mj-lt"/>
              </a:rPr>
              <a:t> of European national MET systems while being based on </a:t>
            </a:r>
            <a:r>
              <a:rPr lang="en-US" sz="1200" b="0" dirty="0" err="1">
                <a:solidFill>
                  <a:schemeClr val="accent2">
                    <a:lumMod val="50000"/>
                  </a:schemeClr>
                </a:solidFill>
                <a:latin typeface="+mj-lt"/>
              </a:rPr>
              <a:t>on</a:t>
            </a:r>
            <a:r>
              <a:rPr lang="en-US" sz="1200" b="0" dirty="0">
                <a:solidFill>
                  <a:schemeClr val="accent2">
                    <a:lumMod val="50000"/>
                  </a:schemeClr>
                </a:solidFill>
                <a:latin typeface="+mj-lt"/>
              </a:rPr>
              <a:t> </a:t>
            </a:r>
            <a:r>
              <a:rPr lang="en-US" sz="1200" b="1" dirty="0">
                <a:solidFill>
                  <a:schemeClr val="accent2">
                    <a:lumMod val="50000"/>
                  </a:schemeClr>
                </a:solidFill>
                <a:latin typeface="+mj-lt"/>
              </a:rPr>
              <a:t>EQF</a:t>
            </a:r>
            <a:r>
              <a:rPr lang="en-US" sz="1200" b="0" dirty="0">
                <a:solidFill>
                  <a:schemeClr val="accent2">
                    <a:lumMod val="50000"/>
                  </a:schemeClr>
                </a:solidFill>
                <a:latin typeface="+mj-lt"/>
              </a:rPr>
              <a:t> foundations</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200" b="0" dirty="0">
              <a:solidFill>
                <a:schemeClr val="accent2">
                  <a:lumMod val="50000"/>
                </a:schemeClr>
              </a:solidFill>
              <a:latin typeface="+mj-lt"/>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200" b="0" dirty="0">
              <a:solidFill>
                <a:schemeClr val="accent2">
                  <a:lumMod val="50000"/>
                </a:schemeClr>
              </a:solidFill>
              <a:latin typeface="+mj-lt"/>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200" b="0" dirty="0">
              <a:solidFill>
                <a:schemeClr val="accent2">
                  <a:lumMod val="50000"/>
                </a:schemeClr>
              </a:solidFill>
              <a:latin typeface="+mj-lt"/>
            </a:endParaRPr>
          </a:p>
          <a:p>
            <a:pPr>
              <a:buFont typeface="Wingdings" pitchFamily="2" charset="2"/>
              <a:buNone/>
            </a:pPr>
            <a:endParaRPr lang="en-US" sz="1200" i="1" dirty="0">
              <a:solidFill>
                <a:schemeClr val="tx2"/>
              </a:solidFill>
            </a:endParaRPr>
          </a:p>
          <a:p>
            <a:pPr>
              <a:lnSpc>
                <a:spcPct val="108000"/>
              </a:lnSpc>
              <a:buFont typeface="Wingdings" pitchFamily="2" charset="2"/>
              <a:buNone/>
            </a:pPr>
            <a:endParaRPr lang="en-US" sz="1200" b="1" dirty="0">
              <a:solidFill>
                <a:schemeClr val="tx2"/>
              </a:solidFill>
            </a:endParaRPr>
          </a:p>
          <a:p>
            <a:pPr>
              <a:lnSpc>
                <a:spcPct val="108000"/>
              </a:lnSpc>
              <a:buFont typeface="Wingdings" pitchFamily="2" charset="2"/>
              <a:buNone/>
            </a:pPr>
            <a:endParaRPr lang="en-US" sz="1200" b="1" dirty="0">
              <a:solidFill>
                <a:schemeClr val="tx2"/>
              </a:solidFill>
            </a:endParaRPr>
          </a:p>
          <a:p>
            <a:pPr marL="0" indent="0">
              <a:buFont typeface="Wingdings" pitchFamily="2" charset="2"/>
              <a:buNone/>
            </a:pPr>
            <a:endParaRPr lang="en-US" sz="1200" dirty="0"/>
          </a:p>
          <a:p>
            <a:endParaRPr lang="en-GB" dirty="0"/>
          </a:p>
        </p:txBody>
      </p:sp>
      <p:sp>
        <p:nvSpPr>
          <p:cNvPr id="4" name="Tijdelijke aanduiding voor dianummer 3"/>
          <p:cNvSpPr>
            <a:spLocks noGrp="1"/>
          </p:cNvSpPr>
          <p:nvPr>
            <p:ph type="sldNum" sz="quarter" idx="5"/>
          </p:nvPr>
        </p:nvSpPr>
        <p:spPr/>
        <p:txBody>
          <a:bodyPr/>
          <a:lstStyle/>
          <a:p>
            <a:fld id="{910BE50C-EB94-7141-9DE1-2178D4C1A0DC}" type="slidenum">
              <a:rPr lang="nl-NL" smtClean="0"/>
              <a:pPr/>
              <a:t>15</a:t>
            </a:fld>
            <a:endParaRPr lang="nl-NL"/>
          </a:p>
        </p:txBody>
      </p:sp>
    </p:spTree>
    <p:extLst>
      <p:ext uri="{BB962C8B-B14F-4D97-AF65-F5344CB8AC3E}">
        <p14:creationId xmlns:p14="http://schemas.microsoft.com/office/powerpoint/2010/main" val="142411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Vocationa</a:t>
            </a:r>
            <a:r>
              <a:rPr lang="en-GB" dirty="0"/>
              <a:t> delivering the most </a:t>
            </a:r>
            <a:r>
              <a:rPr lang="en-GB" dirty="0" err="1"/>
              <a:t>seafaerers</a:t>
            </a:r>
            <a:endParaRPr lang="en-GB" dirty="0"/>
          </a:p>
        </p:txBody>
      </p:sp>
      <p:sp>
        <p:nvSpPr>
          <p:cNvPr id="4" name="Tijdelijke aanduiding voor dianummer 3"/>
          <p:cNvSpPr>
            <a:spLocks noGrp="1"/>
          </p:cNvSpPr>
          <p:nvPr>
            <p:ph type="sldNum" sz="quarter" idx="5"/>
          </p:nvPr>
        </p:nvSpPr>
        <p:spPr/>
        <p:txBody>
          <a:bodyPr/>
          <a:lstStyle/>
          <a:p>
            <a:fld id="{910BE50C-EB94-7141-9DE1-2178D4C1A0DC}" type="slidenum">
              <a:rPr lang="nl-NL" smtClean="0"/>
              <a:pPr/>
              <a:t>17</a:t>
            </a:fld>
            <a:endParaRPr lang="nl-NL"/>
          </a:p>
        </p:txBody>
      </p:sp>
    </p:spTree>
    <p:extLst>
      <p:ext uri="{BB962C8B-B14F-4D97-AF65-F5344CB8AC3E}">
        <p14:creationId xmlns:p14="http://schemas.microsoft.com/office/powerpoint/2010/main" val="304974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4A8623-9ADE-4EA5-8BBE-8094FA4F7EDA}" type="slidenum">
              <a:rPr lang="en-US" smtClean="0"/>
              <a:t>22</a:t>
            </a:fld>
            <a:endParaRPr lang="en-US"/>
          </a:p>
        </p:txBody>
      </p:sp>
    </p:spTree>
    <p:extLst>
      <p:ext uri="{BB962C8B-B14F-4D97-AF65-F5344CB8AC3E}">
        <p14:creationId xmlns:p14="http://schemas.microsoft.com/office/powerpoint/2010/main" val="3277562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a:solidFill>
                  <a:srgbClr val="002060"/>
                </a:solidFill>
              </a:rPr>
              <a:t>On the basis of the </a:t>
            </a:r>
            <a:r>
              <a:rPr lang="en-US" sz="1200" b="1" dirty="0">
                <a:solidFill>
                  <a:srgbClr val="002060"/>
                </a:solidFill>
              </a:rPr>
              <a:t>modern  skills </a:t>
            </a:r>
            <a:r>
              <a:rPr lang="en-US" sz="1200" dirty="0">
                <a:solidFill>
                  <a:srgbClr val="002060"/>
                </a:solidFill>
              </a:rPr>
              <a:t>of the futureproof </a:t>
            </a:r>
            <a:r>
              <a:rPr lang="en-US" sz="1200" b="1" dirty="0">
                <a:solidFill>
                  <a:srgbClr val="002060"/>
                </a:solidFill>
              </a:rPr>
              <a:t>Toolbox, mobility</a:t>
            </a:r>
            <a:r>
              <a:rPr lang="en-US" sz="1200" dirty="0">
                <a:solidFill>
                  <a:srgbClr val="002060"/>
                </a:solidFill>
              </a:rPr>
              <a:t> is promoted while the </a:t>
            </a:r>
            <a:r>
              <a:rPr lang="en-US" sz="1200" b="1" dirty="0">
                <a:solidFill>
                  <a:srgbClr val="002060"/>
                </a:solidFill>
              </a:rPr>
              <a:t>image</a:t>
            </a:r>
            <a:r>
              <a:rPr lang="en-US" sz="1200" dirty="0">
                <a:solidFill>
                  <a:srgbClr val="002060"/>
                </a:solidFill>
              </a:rPr>
              <a:t> of maritime careers is </a:t>
            </a:r>
            <a:r>
              <a:rPr lang="en-US" sz="1200" b="1" u="sng" dirty="0">
                <a:solidFill>
                  <a:srgbClr val="002060"/>
                </a:solidFill>
              </a:rPr>
              <a:t>reversed</a:t>
            </a:r>
            <a:r>
              <a:rPr lang="en-US" sz="1200" dirty="0">
                <a:solidFill>
                  <a:srgbClr val="002060"/>
                </a:solidFill>
              </a:rPr>
              <a:t>, supported by proposed to be coordinated attractiveness </a:t>
            </a:r>
            <a:r>
              <a:rPr lang="en-US" sz="1200" b="1" i="1" dirty="0">
                <a:solidFill>
                  <a:srgbClr val="002060"/>
                </a:solidFill>
              </a:rPr>
              <a:t>campaigns</a:t>
            </a:r>
            <a:r>
              <a:rPr lang="en-US" sz="1200" dirty="0">
                <a:solidFill>
                  <a:srgbClr val="002060"/>
                </a:solidFill>
              </a:rPr>
              <a:t>, by  the SkillSea-created </a:t>
            </a:r>
            <a:r>
              <a:rPr lang="en-US" sz="1200" b="1" i="1" dirty="0">
                <a:solidFill>
                  <a:srgbClr val="002060"/>
                </a:solidFill>
              </a:rPr>
              <a:t>Maritime Education and Training Network  (MET-NET)</a:t>
            </a:r>
            <a:r>
              <a:rPr lang="en-US" sz="1200" dirty="0">
                <a:solidFill>
                  <a:srgbClr val="002060"/>
                </a:solidFill>
              </a:rPr>
              <a:t> for MET structural cooperation and by the SkillSea-proposed </a:t>
            </a:r>
            <a:r>
              <a:rPr lang="en-US" sz="1200" b="1" i="1" dirty="0">
                <a:solidFill>
                  <a:srgbClr val="002060"/>
                </a:solidFill>
              </a:rPr>
              <a:t>European Maritime Skills Forum (E-MSF).</a:t>
            </a:r>
          </a:p>
          <a:p>
            <a:r>
              <a:rPr lang="en-US" sz="1200" b="1" dirty="0">
                <a:solidFill>
                  <a:srgbClr val="002060"/>
                </a:solidFill>
              </a:rPr>
              <a:t>New skills </a:t>
            </a:r>
            <a:r>
              <a:rPr lang="en-US" sz="1200" dirty="0">
                <a:solidFill>
                  <a:srgbClr val="002060"/>
                </a:solidFill>
              </a:rPr>
              <a:t>support </a:t>
            </a:r>
            <a:r>
              <a:rPr lang="en-US" sz="1200" b="1" dirty="0">
                <a:solidFill>
                  <a:srgbClr val="002060"/>
                </a:solidFill>
              </a:rPr>
              <a:t>mobility</a:t>
            </a:r>
            <a:r>
              <a:rPr lang="en-US" sz="1200" dirty="0">
                <a:solidFill>
                  <a:srgbClr val="002060"/>
                </a:solidFill>
              </a:rPr>
              <a:t> enhancing the </a:t>
            </a:r>
            <a:r>
              <a:rPr lang="en-US" sz="1200" b="1" dirty="0">
                <a:solidFill>
                  <a:srgbClr val="002060"/>
                </a:solidFill>
              </a:rPr>
              <a:t>attractiveness</a:t>
            </a:r>
            <a:r>
              <a:rPr lang="en-US" sz="1200" dirty="0">
                <a:solidFill>
                  <a:srgbClr val="002060"/>
                </a:solidFill>
              </a:rPr>
              <a:t> of a career in shipping, if appropriately </a:t>
            </a:r>
            <a:r>
              <a:rPr lang="en-US" sz="1200" b="1" dirty="0">
                <a:solidFill>
                  <a:srgbClr val="002060"/>
                </a:solidFill>
              </a:rPr>
              <a:t>integrated in MET </a:t>
            </a:r>
            <a:r>
              <a:rPr lang="en-US" sz="1200" dirty="0">
                <a:solidFill>
                  <a:srgbClr val="002060"/>
                </a:solidFill>
              </a:rPr>
              <a:t>provision including </a:t>
            </a:r>
            <a:r>
              <a:rPr lang="en-US" sz="1200" b="1" dirty="0">
                <a:solidFill>
                  <a:srgbClr val="002060"/>
                </a:solidFill>
              </a:rPr>
              <a:t>life-long learning. </a:t>
            </a:r>
          </a:p>
          <a:p>
            <a:endParaRPr lang="en-GB" dirty="0"/>
          </a:p>
        </p:txBody>
      </p:sp>
      <p:sp>
        <p:nvSpPr>
          <p:cNvPr id="4" name="Tijdelijke aanduiding voor dianummer 3"/>
          <p:cNvSpPr>
            <a:spLocks noGrp="1"/>
          </p:cNvSpPr>
          <p:nvPr>
            <p:ph type="sldNum" sz="quarter" idx="5"/>
          </p:nvPr>
        </p:nvSpPr>
        <p:spPr/>
        <p:txBody>
          <a:bodyPr/>
          <a:lstStyle/>
          <a:p>
            <a:fld id="{910BE50C-EB94-7141-9DE1-2178D4C1A0DC}" type="slidenum">
              <a:rPr lang="nl-NL" smtClean="0"/>
              <a:pPr/>
              <a:t>23</a:t>
            </a:fld>
            <a:endParaRPr lang="nl-NL"/>
          </a:p>
        </p:txBody>
      </p:sp>
    </p:spTree>
    <p:extLst>
      <p:ext uri="{BB962C8B-B14F-4D97-AF65-F5344CB8AC3E}">
        <p14:creationId xmlns:p14="http://schemas.microsoft.com/office/powerpoint/2010/main" val="2077647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6A27FF7-7900-0E4B-A7BD-0C75A50C60E1}"/>
              </a:ext>
            </a:extLst>
          </p:cNvPr>
          <p:cNvSpPr/>
          <p:nvPr userDrawn="1"/>
        </p:nvSpPr>
        <p:spPr>
          <a:xfrm>
            <a:off x="0" y="0"/>
            <a:ext cx="12192000" cy="1933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Arial" panose="020B0604020202020204" pitchFamily="34" charset="0"/>
            </a:endParaRPr>
          </a:p>
        </p:txBody>
      </p:sp>
      <p:sp>
        <p:nvSpPr>
          <p:cNvPr id="3" name="Ondertitel 2">
            <a:extLst>
              <a:ext uri="{FF2B5EF4-FFF2-40B4-BE49-F238E27FC236}">
                <a16:creationId xmlns:a16="http://schemas.microsoft.com/office/drawing/2014/main" id="{24595676-91C4-A94F-BC6F-078C9E742132}"/>
              </a:ext>
            </a:extLst>
          </p:cNvPr>
          <p:cNvSpPr>
            <a:spLocks noGrp="1"/>
          </p:cNvSpPr>
          <p:nvPr>
            <p:ph type="subTitle" idx="1"/>
          </p:nvPr>
        </p:nvSpPr>
        <p:spPr>
          <a:xfrm>
            <a:off x="838201" y="3696454"/>
            <a:ext cx="5935394" cy="1561592"/>
          </a:xfrm>
        </p:spPr>
        <p:txBody>
          <a:bodyPr>
            <a:normAutofit/>
          </a:bodyPr>
          <a:lstStyle>
            <a:lvl1pPr marL="0" indent="0" algn="l">
              <a:lnSpc>
                <a:spcPts val="2800"/>
              </a:lnSpc>
              <a:buNone/>
              <a:defRPr sz="22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EA88D80E-8D02-784C-A9E8-C1559CF9ECE6}"/>
              </a:ext>
            </a:extLst>
          </p:cNvPr>
          <p:cNvSpPr>
            <a:spLocks noGrp="1"/>
          </p:cNvSpPr>
          <p:nvPr>
            <p:ph type="dt" sz="half" idx="10"/>
          </p:nvPr>
        </p:nvSpPr>
        <p:spPr/>
        <p:txBody>
          <a:bodyPr/>
          <a:lstStyle/>
          <a:p>
            <a:fld id="{FD3173FB-276C-6448-96C2-0E0C69DE7E9B}" type="datetime4">
              <a:rPr lang="nl-NL" smtClean="0"/>
              <a:t>18 juni 2023</a:t>
            </a:fld>
            <a:endParaRPr lang="nl-NL"/>
          </a:p>
        </p:txBody>
      </p:sp>
      <p:sp>
        <p:nvSpPr>
          <p:cNvPr id="16" name="Tijdelijke aanduiding voor afbeelding 15">
            <a:extLst>
              <a:ext uri="{FF2B5EF4-FFF2-40B4-BE49-F238E27FC236}">
                <a16:creationId xmlns:a16="http://schemas.microsoft.com/office/drawing/2014/main" id="{FB068E36-C549-1A45-8E22-8C614447CC6A}"/>
              </a:ext>
            </a:extLst>
          </p:cNvPr>
          <p:cNvSpPr>
            <a:spLocks noGrp="1"/>
          </p:cNvSpPr>
          <p:nvPr>
            <p:ph type="pic" sz="quarter" idx="13"/>
          </p:nvPr>
        </p:nvSpPr>
        <p:spPr>
          <a:xfrm>
            <a:off x="6984610" y="1599955"/>
            <a:ext cx="5268350" cy="3436280"/>
          </a:xfrm>
          <a:prstGeom prst="rect">
            <a:avLst/>
          </a:prstGeom>
          <a:solidFill>
            <a:schemeClr val="bg1"/>
          </a:solidFill>
          <a:ln w="12700">
            <a:solidFill>
              <a:schemeClr val="accent1"/>
            </a:solidFill>
          </a:ln>
          <a:effectLst>
            <a:outerShdw blurRad="76200" dist="76200" dir="2700000" algn="tl" rotWithShape="0">
              <a:prstClr val="black">
                <a:alpha val="20000"/>
              </a:prstClr>
            </a:outerShdw>
            <a:softEdge rad="0"/>
          </a:effectLst>
        </p:spPr>
        <p:txBody>
          <a:bodyPr anchor="ctr" anchorCtr="0"/>
          <a:lstStyle>
            <a:lvl1pPr marL="0" indent="0" algn="ctr">
              <a:buFontTx/>
              <a:buNone/>
              <a:defRPr/>
            </a:lvl1pPr>
          </a:lstStyle>
          <a:p>
            <a:r>
              <a:rPr lang="nl-NL"/>
              <a:t>Klik op het pictogram als u een afbeelding wilt toevoegen</a:t>
            </a:r>
          </a:p>
        </p:txBody>
      </p:sp>
      <p:pic>
        <p:nvPicPr>
          <p:cNvPr id="13" name="Afbeelding 12">
            <a:extLst>
              <a:ext uri="{FF2B5EF4-FFF2-40B4-BE49-F238E27FC236}">
                <a16:creationId xmlns:a16="http://schemas.microsoft.com/office/drawing/2014/main" id="{220FCE8A-EB6D-BB4A-921F-3E8290738080}"/>
              </a:ext>
            </a:extLst>
          </p:cNvPr>
          <p:cNvPicPr>
            <a:picLocks noChangeAspect="1"/>
          </p:cNvPicPr>
          <p:nvPr userDrawn="1"/>
        </p:nvPicPr>
        <p:blipFill>
          <a:blip r:embed="rId2"/>
          <a:stretch>
            <a:fillRect/>
          </a:stretch>
        </p:blipFill>
        <p:spPr>
          <a:xfrm>
            <a:off x="838200" y="545400"/>
            <a:ext cx="3060000" cy="575678"/>
          </a:xfrm>
          <a:prstGeom prst="rect">
            <a:avLst/>
          </a:prstGeom>
        </p:spPr>
      </p:pic>
      <p:sp>
        <p:nvSpPr>
          <p:cNvPr id="17" name="Tekstvak 16">
            <a:extLst>
              <a:ext uri="{FF2B5EF4-FFF2-40B4-BE49-F238E27FC236}">
                <a16:creationId xmlns:a16="http://schemas.microsoft.com/office/drawing/2014/main" id="{CD953A37-0D0A-5D45-963E-F77513DAF949}"/>
              </a:ext>
            </a:extLst>
          </p:cNvPr>
          <p:cNvSpPr txBox="1"/>
          <p:nvPr userDrawn="1"/>
        </p:nvSpPr>
        <p:spPr>
          <a:xfrm>
            <a:off x="0" y="6312600"/>
            <a:ext cx="2743200" cy="531460"/>
          </a:xfrm>
          <a:prstGeom prst="rect">
            <a:avLst/>
          </a:prstGeom>
          <a:solidFill>
            <a:schemeClr val="accent3"/>
          </a:solidFill>
        </p:spPr>
        <p:txBody>
          <a:bodyPr wrap="square" lIns="864000" tIns="72000" rIns="0" bIns="18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200" cap="all" baseline="0">
                <a:solidFill>
                  <a:schemeClr val="bg1"/>
                </a:solidFill>
                <a:effectLst/>
                <a:latin typeface="Arial" panose="020B0604020202020204" pitchFamily="34" charset="0"/>
                <a:ea typeface="+mn-ea"/>
                <a:cs typeface="+mn-cs"/>
              </a:rPr>
              <a:t>SKILLSEA.EU</a:t>
            </a:r>
          </a:p>
        </p:txBody>
      </p:sp>
      <p:pic>
        <p:nvPicPr>
          <p:cNvPr id="14" name="Afbeelding 13">
            <a:extLst>
              <a:ext uri="{FF2B5EF4-FFF2-40B4-BE49-F238E27FC236}">
                <a16:creationId xmlns:a16="http://schemas.microsoft.com/office/drawing/2014/main" id="{C1B306C2-EEEE-E346-B680-DB281641769D}"/>
              </a:ext>
            </a:extLst>
          </p:cNvPr>
          <p:cNvPicPr>
            <a:picLocks noChangeAspect="1"/>
          </p:cNvPicPr>
          <p:nvPr userDrawn="1"/>
        </p:nvPicPr>
        <p:blipFill rotWithShape="1">
          <a:blip r:embed="rId3"/>
          <a:srcRect l="19950" b="30253"/>
          <a:stretch/>
        </p:blipFill>
        <p:spPr>
          <a:xfrm>
            <a:off x="0" y="1406769"/>
            <a:ext cx="3581400" cy="4783246"/>
          </a:xfrm>
          <a:prstGeom prst="rect">
            <a:avLst/>
          </a:prstGeom>
        </p:spPr>
      </p:pic>
      <p:sp>
        <p:nvSpPr>
          <p:cNvPr id="12" name="Titel 1">
            <a:extLst>
              <a:ext uri="{FF2B5EF4-FFF2-40B4-BE49-F238E27FC236}">
                <a16:creationId xmlns:a16="http://schemas.microsoft.com/office/drawing/2014/main" id="{42142C7B-9A0C-2444-AFAD-D6D68AD850E9}"/>
              </a:ext>
            </a:extLst>
          </p:cNvPr>
          <p:cNvSpPr>
            <a:spLocks noGrp="1"/>
          </p:cNvSpPr>
          <p:nvPr>
            <p:ph type="ctrTitle"/>
          </p:nvPr>
        </p:nvSpPr>
        <p:spPr>
          <a:xfrm>
            <a:off x="-8325" y="1971449"/>
            <a:ext cx="7676610" cy="1253402"/>
          </a:xfrm>
          <a:gradFill>
            <a:gsLst>
              <a:gs pos="0">
                <a:schemeClr val="tx2"/>
              </a:gs>
              <a:gs pos="100000">
                <a:schemeClr val="accent1"/>
              </a:gs>
            </a:gsLst>
            <a:lin ang="5400000" scaled="1"/>
          </a:gradFill>
          <a:ln>
            <a:noFill/>
          </a:ln>
        </p:spPr>
        <p:txBody>
          <a:bodyPr wrap="square" lIns="864000" tIns="72000" rIns="180000" bIns="72000" anchor="ctr" anchorCtr="0">
            <a:spAutoFit/>
          </a:bodyPr>
          <a:lstStyle/>
          <a:p>
            <a:r>
              <a:rPr lang="nl-NL" sz="4000">
                <a:ln>
                  <a:noFill/>
                </a:ln>
                <a:solidFill>
                  <a:schemeClr val="bg1"/>
                </a:solidFill>
              </a:rPr>
              <a:t>Klik om de stijl te bewerken</a:t>
            </a:r>
            <a:endParaRPr lang="nl-NL" dirty="0"/>
          </a:p>
        </p:txBody>
      </p:sp>
    </p:spTree>
    <p:extLst>
      <p:ext uri="{BB962C8B-B14F-4D97-AF65-F5344CB8AC3E}">
        <p14:creationId xmlns:p14="http://schemas.microsoft.com/office/powerpoint/2010/main" val="303584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5A5470-200A-6644-8832-2F6B2C1732F5}"/>
              </a:ext>
            </a:extLst>
          </p:cNvPr>
          <p:cNvSpPr>
            <a:spLocks noGrp="1"/>
          </p:cNvSpPr>
          <p:nvPr>
            <p:ph type="title"/>
          </p:nvPr>
        </p:nvSpPr>
        <p:spPr/>
        <p:txBody>
          <a:bodyPr/>
          <a:lstStyle>
            <a:lvl1pPr>
              <a:defRPr sz="3600" b="1" i="0" baseline="0">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inhoud 2">
            <a:extLst>
              <a:ext uri="{FF2B5EF4-FFF2-40B4-BE49-F238E27FC236}">
                <a16:creationId xmlns:a16="http://schemas.microsoft.com/office/drawing/2014/main" id="{98067477-D6E8-F247-BF4C-69865182CA2B}"/>
              </a:ext>
            </a:extLst>
          </p:cNvPr>
          <p:cNvSpPr>
            <a:spLocks noGrp="1"/>
          </p:cNvSpPr>
          <p:nvPr>
            <p:ph idx="1" hasCustomPrompt="1"/>
          </p:nvPr>
        </p:nvSpPr>
        <p:spPr>
          <a:xfrm>
            <a:off x="838200" y="1825625"/>
            <a:ext cx="10515600" cy="4351338"/>
          </a:xfrm>
        </p:spPr>
        <p:txBody>
          <a:bodyPr>
            <a:noAutofit/>
          </a:bodyPr>
          <a:lstStyle>
            <a:lvl1pPr marL="252000" indent="-252000" defTabSz="252000">
              <a:defRPr sz="2500" baseline="0">
                <a:latin typeface="Arial" panose="020B0604020202020204" pitchFamily="34" charset="0"/>
              </a:defRPr>
            </a:lvl1pPr>
            <a:lvl2pPr>
              <a:defRPr/>
            </a:lvl2pPr>
            <a:lvl3pPr>
              <a:defRPr/>
            </a:lvl3pPr>
          </a:lstStyle>
          <a:p>
            <a:r>
              <a:rPr lang="nl-NL" dirty="0">
                <a:cs typeface="Arial" panose="020B0604020202020204" pitchFamily="34" charset="0"/>
              </a:rPr>
              <a:t>Niveau 1</a:t>
            </a:r>
          </a:p>
          <a:p>
            <a:pPr marL="504000" lvl="1" indent="-252000">
              <a:buClr>
                <a:schemeClr val="tx2"/>
              </a:buClr>
              <a:buSzPct val="120000"/>
            </a:pPr>
            <a:r>
              <a:rPr lang="nl-NL" dirty="0">
                <a:latin typeface="Arial" panose="020B0604020202020204" pitchFamily="34" charset="0"/>
                <a:cs typeface="Arial" panose="020B0604020202020204" pitchFamily="34" charset="0"/>
              </a:rPr>
              <a:t>Niveau 2</a:t>
            </a:r>
          </a:p>
          <a:p>
            <a:pPr marL="684000" lvl="2" indent="-180000">
              <a:buClr>
                <a:schemeClr val="accent1"/>
              </a:buClr>
              <a:buSzPct val="80000"/>
            </a:pPr>
            <a:r>
              <a:rPr lang="nl-NL" dirty="0">
                <a:latin typeface="Arial" panose="020B0604020202020204" pitchFamily="34" charset="0"/>
                <a:cs typeface="Arial" panose="020B0604020202020204" pitchFamily="34" charset="0"/>
              </a:rPr>
              <a:t>Niveau 3</a:t>
            </a:r>
          </a:p>
        </p:txBody>
      </p:sp>
      <p:sp>
        <p:nvSpPr>
          <p:cNvPr id="10" name="Tijdelijke aanduiding voor datum 9">
            <a:extLst>
              <a:ext uri="{FF2B5EF4-FFF2-40B4-BE49-F238E27FC236}">
                <a16:creationId xmlns:a16="http://schemas.microsoft.com/office/drawing/2014/main" id="{E02EA25D-1DA1-A641-B76E-FD9D5399E1CC}"/>
              </a:ext>
            </a:extLst>
          </p:cNvPr>
          <p:cNvSpPr>
            <a:spLocks noGrp="1"/>
          </p:cNvSpPr>
          <p:nvPr>
            <p:ph type="dt" sz="half" idx="10"/>
          </p:nvPr>
        </p:nvSpPr>
        <p:spPr/>
        <p:txBody>
          <a:bodyPr/>
          <a:lstStyle/>
          <a:p>
            <a:fld id="{876E3F9F-5BBD-7643-81C7-9BE0F164A882}" type="datetime4">
              <a:rPr lang="nl-NL" smtClean="0"/>
              <a:t>18 juni 2023</a:t>
            </a:fld>
            <a:endParaRPr lang="nl-NL"/>
          </a:p>
        </p:txBody>
      </p:sp>
      <p:sp>
        <p:nvSpPr>
          <p:cNvPr id="11" name="Tijdelijke aanduiding voor dianummer 10">
            <a:extLst>
              <a:ext uri="{FF2B5EF4-FFF2-40B4-BE49-F238E27FC236}">
                <a16:creationId xmlns:a16="http://schemas.microsoft.com/office/drawing/2014/main" id="{5DF8D2A3-2EE3-3148-B30F-56A25AC5D134}"/>
              </a:ext>
            </a:extLst>
          </p:cNvPr>
          <p:cNvSpPr>
            <a:spLocks noGrp="1"/>
          </p:cNvSpPr>
          <p:nvPr>
            <p:ph type="sldNum" sz="quarter" idx="11"/>
          </p:nvPr>
        </p:nvSpPr>
        <p:spPr>
          <a:xfrm>
            <a:off x="11484901" y="6311900"/>
            <a:ext cx="594064" cy="365125"/>
          </a:xfrm>
          <a:prstGeom prst="rect">
            <a:avLst/>
          </a:prstGeom>
        </p:spPr>
        <p:txBody>
          <a:bodyPr/>
          <a:lstStyle/>
          <a:p>
            <a:fld id="{B5FF64A4-D3BA-F543-8CAB-C52811CB31E5}" type="slidenum">
              <a:rPr lang="nl-NL" smtClean="0"/>
              <a:pPr/>
              <a:t>‹#›</a:t>
            </a:fld>
            <a:endParaRPr lang="nl-NL"/>
          </a:p>
        </p:txBody>
      </p:sp>
    </p:spTree>
    <p:extLst>
      <p:ext uri="{BB962C8B-B14F-4D97-AF65-F5344CB8AC3E}">
        <p14:creationId xmlns:p14="http://schemas.microsoft.com/office/powerpoint/2010/main" val="164913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D5DE4-FE2C-E446-9367-772DFFF0E241}"/>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6396CF59-CFD7-8646-B222-49D6C16E0CE2}"/>
              </a:ext>
            </a:extLst>
          </p:cNvPr>
          <p:cNvSpPr>
            <a:spLocks noGrp="1"/>
          </p:cNvSpPr>
          <p:nvPr>
            <p:ph sz="half" idx="1"/>
          </p:nvPr>
        </p:nvSpPr>
        <p:spPr>
          <a:xfrm>
            <a:off x="838200" y="1825625"/>
            <a:ext cx="5181600" cy="4351338"/>
          </a:xfrm>
        </p:spPr>
        <p:txBody>
          <a:body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391998F9-55A4-AB41-B6E5-9DD5CCB0B8F9}"/>
              </a:ext>
            </a:extLst>
          </p:cNvPr>
          <p:cNvSpPr>
            <a:spLocks noGrp="1"/>
          </p:cNvSpPr>
          <p:nvPr>
            <p:ph sz="half" idx="2"/>
          </p:nvPr>
        </p:nvSpPr>
        <p:spPr>
          <a:xfrm>
            <a:off x="6172200" y="1825625"/>
            <a:ext cx="5181600" cy="4351338"/>
          </a:xfrm>
        </p:spPr>
        <p:txBody>
          <a:bodyPr/>
          <a:lstStyle/>
          <a:p>
            <a:pPr lvl="0"/>
            <a:r>
              <a:rPr lang="nl-NL"/>
              <a:t>Tekststijl van het model bewerken</a:t>
            </a:r>
          </a:p>
        </p:txBody>
      </p:sp>
      <p:sp>
        <p:nvSpPr>
          <p:cNvPr id="5" name="Tijdelijke aanduiding voor datum 4">
            <a:extLst>
              <a:ext uri="{FF2B5EF4-FFF2-40B4-BE49-F238E27FC236}">
                <a16:creationId xmlns:a16="http://schemas.microsoft.com/office/drawing/2014/main" id="{6BBB7CBC-D63B-F141-BDF8-9F55B83D1310}"/>
              </a:ext>
            </a:extLst>
          </p:cNvPr>
          <p:cNvSpPr>
            <a:spLocks noGrp="1"/>
          </p:cNvSpPr>
          <p:nvPr>
            <p:ph type="dt" sz="half" idx="10"/>
          </p:nvPr>
        </p:nvSpPr>
        <p:spPr/>
        <p:txBody>
          <a:bodyPr/>
          <a:lstStyle/>
          <a:p>
            <a:fld id="{AF3F8A6B-9E2A-4543-91AA-E0A83C4C8E8B}" type="datetime4">
              <a:rPr lang="nl-NL" smtClean="0"/>
              <a:t>18 juni 2023</a:t>
            </a:fld>
            <a:endParaRPr lang="nl-NL"/>
          </a:p>
        </p:txBody>
      </p:sp>
      <p:sp>
        <p:nvSpPr>
          <p:cNvPr id="7" name="Tijdelijke aanduiding voor dianummer 6">
            <a:extLst>
              <a:ext uri="{FF2B5EF4-FFF2-40B4-BE49-F238E27FC236}">
                <a16:creationId xmlns:a16="http://schemas.microsoft.com/office/drawing/2014/main" id="{6C125611-0C16-C044-99C4-EE89B2AADE60}"/>
              </a:ext>
            </a:extLst>
          </p:cNvPr>
          <p:cNvSpPr>
            <a:spLocks noGrp="1"/>
          </p:cNvSpPr>
          <p:nvPr>
            <p:ph type="sldNum" sz="quarter" idx="12"/>
          </p:nvPr>
        </p:nvSpPr>
        <p:spPr>
          <a:xfrm>
            <a:off x="11484901" y="6311900"/>
            <a:ext cx="594064" cy="365125"/>
          </a:xfrm>
          <a:prstGeom prst="rect">
            <a:avLst/>
          </a:prstGeom>
        </p:spPr>
        <p:txBody>
          <a:bodyPr/>
          <a:lstStyle/>
          <a:p>
            <a:fld id="{B5FF64A4-D3BA-F543-8CAB-C52811CB31E5}" type="slidenum">
              <a:rPr lang="nl-NL" smtClean="0"/>
              <a:t>‹#›</a:t>
            </a:fld>
            <a:endParaRPr lang="nl-NL"/>
          </a:p>
        </p:txBody>
      </p:sp>
    </p:spTree>
    <p:extLst>
      <p:ext uri="{BB962C8B-B14F-4D97-AF65-F5344CB8AC3E}">
        <p14:creationId xmlns:p14="http://schemas.microsoft.com/office/powerpoint/2010/main" val="204328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043FE-BF0D-1F4F-B679-CA73B319B670}"/>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AF3D4EB7-8AA0-704B-B256-8FFD1A789F81}"/>
              </a:ext>
            </a:extLst>
          </p:cNvPr>
          <p:cNvSpPr>
            <a:spLocks noGrp="1"/>
          </p:cNvSpPr>
          <p:nvPr>
            <p:ph type="dt" sz="half" idx="10"/>
          </p:nvPr>
        </p:nvSpPr>
        <p:spPr/>
        <p:txBody>
          <a:bodyPr/>
          <a:lstStyle/>
          <a:p>
            <a:fld id="{2B906073-CCD0-9644-A5BA-A0027366FDC3}" type="datetime4">
              <a:rPr lang="nl-NL" smtClean="0"/>
              <a:t>18 juni 2023</a:t>
            </a:fld>
            <a:endParaRPr lang="nl-NL"/>
          </a:p>
        </p:txBody>
      </p:sp>
      <p:sp>
        <p:nvSpPr>
          <p:cNvPr id="5" name="Tijdelijke aanduiding voor dianummer 4">
            <a:extLst>
              <a:ext uri="{FF2B5EF4-FFF2-40B4-BE49-F238E27FC236}">
                <a16:creationId xmlns:a16="http://schemas.microsoft.com/office/drawing/2014/main" id="{B97D80BC-85EC-E446-977D-D8A35480457E}"/>
              </a:ext>
            </a:extLst>
          </p:cNvPr>
          <p:cNvSpPr>
            <a:spLocks noGrp="1"/>
          </p:cNvSpPr>
          <p:nvPr>
            <p:ph type="sldNum" sz="quarter" idx="12"/>
          </p:nvPr>
        </p:nvSpPr>
        <p:spPr>
          <a:xfrm>
            <a:off x="11484901" y="6311900"/>
            <a:ext cx="594064" cy="365125"/>
          </a:xfrm>
          <a:prstGeom prst="rect">
            <a:avLst/>
          </a:prstGeom>
        </p:spPr>
        <p:txBody>
          <a:bodyPr/>
          <a:lstStyle/>
          <a:p>
            <a:fld id="{B5FF64A4-D3BA-F543-8CAB-C52811CB31E5}" type="slidenum">
              <a:rPr lang="nl-NL" smtClean="0"/>
              <a:t>‹#›</a:t>
            </a:fld>
            <a:endParaRPr lang="nl-NL"/>
          </a:p>
        </p:txBody>
      </p:sp>
    </p:spTree>
    <p:extLst>
      <p:ext uri="{BB962C8B-B14F-4D97-AF65-F5344CB8AC3E}">
        <p14:creationId xmlns:p14="http://schemas.microsoft.com/office/powerpoint/2010/main" val="194164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F12144F-8164-D843-8179-D439A1B9C569}"/>
              </a:ext>
            </a:extLst>
          </p:cNvPr>
          <p:cNvSpPr/>
          <p:nvPr userDrawn="1"/>
        </p:nvSpPr>
        <p:spPr>
          <a:xfrm>
            <a:off x="0" y="4684297"/>
            <a:ext cx="12192000" cy="217370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Arial" panose="020B0604020202020204" pitchFamily="34" charset="0"/>
            </a:endParaRPr>
          </a:p>
        </p:txBody>
      </p:sp>
      <p:sp>
        <p:nvSpPr>
          <p:cNvPr id="2" name="Tijdelijke aanduiding voor datum 1">
            <a:extLst>
              <a:ext uri="{FF2B5EF4-FFF2-40B4-BE49-F238E27FC236}">
                <a16:creationId xmlns:a16="http://schemas.microsoft.com/office/drawing/2014/main" id="{AFD8A9AF-AC59-CE4F-B4D8-1EBFDF236D4C}"/>
              </a:ext>
            </a:extLst>
          </p:cNvPr>
          <p:cNvSpPr>
            <a:spLocks noGrp="1"/>
          </p:cNvSpPr>
          <p:nvPr>
            <p:ph type="dt" sz="half" idx="10"/>
          </p:nvPr>
        </p:nvSpPr>
        <p:spPr/>
        <p:txBody>
          <a:bodyPr/>
          <a:lstStyle/>
          <a:p>
            <a:fld id="{B81287D4-A25D-7D43-980D-E50608F80E4F}" type="datetime4">
              <a:rPr lang="nl-NL" smtClean="0"/>
              <a:t>18 juni 2023</a:t>
            </a:fld>
            <a:endParaRPr lang="nl-NL"/>
          </a:p>
        </p:txBody>
      </p:sp>
      <p:sp>
        <p:nvSpPr>
          <p:cNvPr id="4" name="Tijdelijke aanduiding voor dianummer 3">
            <a:extLst>
              <a:ext uri="{FF2B5EF4-FFF2-40B4-BE49-F238E27FC236}">
                <a16:creationId xmlns:a16="http://schemas.microsoft.com/office/drawing/2014/main" id="{7DC48B3E-058F-0B48-BF11-EE8A9205A632}"/>
              </a:ext>
            </a:extLst>
          </p:cNvPr>
          <p:cNvSpPr>
            <a:spLocks noGrp="1"/>
          </p:cNvSpPr>
          <p:nvPr>
            <p:ph type="sldNum" sz="quarter" idx="12"/>
          </p:nvPr>
        </p:nvSpPr>
        <p:spPr>
          <a:xfrm>
            <a:off x="11484901" y="6311900"/>
            <a:ext cx="594064" cy="365125"/>
          </a:xfrm>
          <a:prstGeom prst="rect">
            <a:avLst/>
          </a:prstGeom>
        </p:spPr>
        <p:txBody>
          <a:bodyPr/>
          <a:lstStyle/>
          <a:p>
            <a:fld id="{B5FF64A4-D3BA-F543-8CAB-C52811CB31E5}" type="slidenum">
              <a:rPr lang="nl-NL" smtClean="0"/>
              <a:t>‹#›</a:t>
            </a:fld>
            <a:endParaRPr lang="nl-NL"/>
          </a:p>
        </p:txBody>
      </p:sp>
      <p:sp>
        <p:nvSpPr>
          <p:cNvPr id="5" name="Rechthoek 4">
            <a:extLst>
              <a:ext uri="{FF2B5EF4-FFF2-40B4-BE49-F238E27FC236}">
                <a16:creationId xmlns:a16="http://schemas.microsoft.com/office/drawing/2014/main" id="{53993F03-1B37-BB42-AC92-7B36B5C43997}"/>
              </a:ext>
            </a:extLst>
          </p:cNvPr>
          <p:cNvSpPr/>
          <p:nvPr userDrawn="1"/>
        </p:nvSpPr>
        <p:spPr>
          <a:xfrm>
            <a:off x="0" y="-1"/>
            <a:ext cx="12192000" cy="2173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a:latin typeface="Arial" panose="020B0604020202020204" pitchFamily="34" charset="0"/>
            </a:endParaRPr>
          </a:p>
        </p:txBody>
      </p:sp>
      <p:pic>
        <p:nvPicPr>
          <p:cNvPr id="6" name="Afbeelding 5">
            <a:extLst>
              <a:ext uri="{FF2B5EF4-FFF2-40B4-BE49-F238E27FC236}">
                <a16:creationId xmlns:a16="http://schemas.microsoft.com/office/drawing/2014/main" id="{802499C9-D4A3-1145-8D27-D257C49FBF8E}"/>
              </a:ext>
            </a:extLst>
          </p:cNvPr>
          <p:cNvPicPr>
            <a:picLocks noChangeAspect="1"/>
          </p:cNvPicPr>
          <p:nvPr userDrawn="1"/>
        </p:nvPicPr>
        <p:blipFill rotWithShape="1">
          <a:blip r:embed="rId2"/>
          <a:srcRect r="85237"/>
          <a:stretch/>
        </p:blipFill>
        <p:spPr>
          <a:xfrm>
            <a:off x="11502961" y="250929"/>
            <a:ext cx="539878" cy="651510"/>
          </a:xfrm>
          <a:prstGeom prst="rect">
            <a:avLst/>
          </a:prstGeom>
        </p:spPr>
      </p:pic>
      <p:sp>
        <p:nvSpPr>
          <p:cNvPr id="9" name="Tijdelijke aanduiding voor grafiek 8">
            <a:extLst>
              <a:ext uri="{FF2B5EF4-FFF2-40B4-BE49-F238E27FC236}">
                <a16:creationId xmlns:a16="http://schemas.microsoft.com/office/drawing/2014/main" id="{0079EE46-8863-C14D-9C45-27FAA59A22B1}"/>
              </a:ext>
            </a:extLst>
          </p:cNvPr>
          <p:cNvSpPr>
            <a:spLocks noGrp="1"/>
          </p:cNvSpPr>
          <p:nvPr>
            <p:ph type="chart" sz="quarter" idx="13"/>
          </p:nvPr>
        </p:nvSpPr>
        <p:spPr>
          <a:xfrm>
            <a:off x="2270125" y="1427163"/>
            <a:ext cx="7780338" cy="3946525"/>
          </a:xfrm>
        </p:spPr>
        <p:txBody>
          <a:bodyPr/>
          <a:lstStyle>
            <a:lvl1pPr marL="0" indent="0">
              <a:buFontTx/>
              <a:buNone/>
              <a:defRPr/>
            </a:lvl1pPr>
          </a:lstStyle>
          <a:p>
            <a:r>
              <a:rPr lang="nl-NL"/>
              <a:t>Klik op het pictogram als u een grafiek wilt toevoegen</a:t>
            </a:r>
          </a:p>
        </p:txBody>
      </p:sp>
    </p:spTree>
    <p:extLst>
      <p:ext uri="{BB962C8B-B14F-4D97-AF65-F5344CB8AC3E}">
        <p14:creationId xmlns:p14="http://schemas.microsoft.com/office/powerpoint/2010/main" val="319311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169FED8-1956-B143-9127-F0BD2A936174}"/>
              </a:ext>
            </a:extLst>
          </p:cNvPr>
          <p:cNvSpPr/>
          <p:nvPr userDrawn="1"/>
        </p:nvSpPr>
        <p:spPr>
          <a:xfrm>
            <a:off x="0" y="6214912"/>
            <a:ext cx="12192000" cy="64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BB55912D-34A7-304B-BFC3-C87F6B2F0232}"/>
              </a:ext>
            </a:extLst>
          </p:cNvPr>
          <p:cNvSpPr>
            <a:spLocks noGrp="1"/>
          </p:cNvSpPr>
          <p:nvPr>
            <p:ph type="title"/>
          </p:nvPr>
        </p:nvSpPr>
        <p:spPr>
          <a:xfrm>
            <a:off x="838200" y="250929"/>
            <a:ext cx="10515600" cy="1152755"/>
          </a:xfrm>
          <a:prstGeom prst="rect">
            <a:avLst/>
          </a:prstGeom>
        </p:spPr>
        <p:txBody>
          <a:bodyPr vert="horz" lIns="0" tIns="0" rIns="0" bIns="0" rtlCol="0" anchor="ctr">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B2202889-E136-3F40-94AD-A8E157CF75D0}"/>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4" name="Tijdelijke aanduiding voor datum 3">
            <a:extLst>
              <a:ext uri="{FF2B5EF4-FFF2-40B4-BE49-F238E27FC236}">
                <a16:creationId xmlns:a16="http://schemas.microsoft.com/office/drawing/2014/main" id="{E251BBA9-FB21-5A45-BE9E-356C51D1BD99}"/>
              </a:ext>
            </a:extLst>
          </p:cNvPr>
          <p:cNvSpPr>
            <a:spLocks noGrp="1"/>
          </p:cNvSpPr>
          <p:nvPr>
            <p:ph type="dt" sz="half" idx="2"/>
          </p:nvPr>
        </p:nvSpPr>
        <p:spPr>
          <a:xfrm>
            <a:off x="838200" y="6356350"/>
            <a:ext cx="2743200" cy="365125"/>
          </a:xfrm>
          <a:prstGeom prst="rect">
            <a:avLst/>
          </a:prstGeom>
        </p:spPr>
        <p:txBody>
          <a:bodyPr vert="horz" lIns="0" tIns="0" rIns="0" bIns="0" rtlCol="0" anchor="b" anchorCtr="0"/>
          <a:lstStyle>
            <a:lvl1pPr algn="l">
              <a:defRPr sz="1100" cap="all" baseline="0">
                <a:solidFill>
                  <a:schemeClr val="tx2"/>
                </a:solidFill>
                <a:latin typeface="Arial" panose="020B0604020202020204" pitchFamily="34" charset="0"/>
              </a:defRPr>
            </a:lvl1pPr>
          </a:lstStyle>
          <a:p>
            <a:fld id="{78ABC5E3-B6E2-0D48-920F-9F81200A7B76}" type="datetime4">
              <a:rPr lang="nl-NL" smtClean="0"/>
              <a:t>18 juni 2023</a:t>
            </a:fld>
            <a:endParaRPr lang="nl-NL"/>
          </a:p>
        </p:txBody>
      </p:sp>
      <p:pic>
        <p:nvPicPr>
          <p:cNvPr id="15" name="Afbeelding 14">
            <a:extLst>
              <a:ext uri="{FF2B5EF4-FFF2-40B4-BE49-F238E27FC236}">
                <a16:creationId xmlns:a16="http://schemas.microsoft.com/office/drawing/2014/main" id="{78B7A84C-9E60-8242-82A9-B1C88CB20918}"/>
              </a:ext>
            </a:extLst>
          </p:cNvPr>
          <p:cNvPicPr>
            <a:picLocks noChangeAspect="1"/>
          </p:cNvPicPr>
          <p:nvPr userDrawn="1"/>
        </p:nvPicPr>
        <p:blipFill>
          <a:blip r:embed="rId7"/>
          <a:stretch>
            <a:fillRect/>
          </a:stretch>
        </p:blipFill>
        <p:spPr>
          <a:xfrm>
            <a:off x="11598333" y="313037"/>
            <a:ext cx="367200" cy="358640"/>
          </a:xfrm>
          <a:prstGeom prst="rect">
            <a:avLst/>
          </a:prstGeom>
        </p:spPr>
      </p:pic>
      <p:pic>
        <p:nvPicPr>
          <p:cNvPr id="16" name="Afbeelding 15">
            <a:extLst>
              <a:ext uri="{FF2B5EF4-FFF2-40B4-BE49-F238E27FC236}">
                <a16:creationId xmlns:a16="http://schemas.microsoft.com/office/drawing/2014/main" id="{AEC5AB2E-D5CE-684B-A3DB-A3571C222306}"/>
              </a:ext>
            </a:extLst>
          </p:cNvPr>
          <p:cNvPicPr>
            <a:picLocks noChangeAspect="1"/>
          </p:cNvPicPr>
          <p:nvPr userDrawn="1"/>
        </p:nvPicPr>
        <p:blipFill>
          <a:blip r:embed="rId8"/>
          <a:stretch>
            <a:fillRect/>
          </a:stretch>
        </p:blipFill>
        <p:spPr>
          <a:xfrm>
            <a:off x="10290988" y="6361475"/>
            <a:ext cx="1674545" cy="360000"/>
          </a:xfrm>
          <a:prstGeom prst="rect">
            <a:avLst/>
          </a:prstGeom>
        </p:spPr>
      </p:pic>
    </p:spTree>
    <p:extLst>
      <p:ext uri="{BB962C8B-B14F-4D97-AF65-F5344CB8AC3E}">
        <p14:creationId xmlns:p14="http://schemas.microsoft.com/office/powerpoint/2010/main" val="6648264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55" r:id="rId5"/>
  </p:sldLayoutIdLst>
  <p:hf hdr="0" ftr="0"/>
  <p:txStyles>
    <p:titleStyle>
      <a:lvl1pPr algn="l" defTabSz="914400" rtl="0" eaLnBrk="1" latinLnBrk="0" hangingPunct="1">
        <a:lnSpc>
          <a:spcPct val="90000"/>
        </a:lnSpc>
        <a:spcBef>
          <a:spcPct val="0"/>
        </a:spcBef>
        <a:buNone/>
        <a:defRPr sz="3400" b="1" i="0" kern="1000" cap="none" baseline="0">
          <a:ln>
            <a:solidFill>
              <a:schemeClr val="tx2"/>
            </a:solidFill>
          </a:ln>
          <a:solidFill>
            <a:schemeClr val="tx2"/>
          </a:solidFill>
          <a:latin typeface="Arial" panose="020B0604020202020204" pitchFamily="34" charset="0"/>
          <a:ea typeface="+mj-ea"/>
          <a:cs typeface="+mj-cs"/>
        </a:defRPr>
      </a:lvl1pPr>
    </p:titleStyle>
    <p:bodyStyle>
      <a:lvl1pPr marL="252000" indent="-252000" algn="l" defTabSz="914400" rtl="0" eaLnBrk="1" latinLnBrk="0" hangingPunct="1">
        <a:lnSpc>
          <a:spcPts val="3200"/>
        </a:lnSpc>
        <a:spcBef>
          <a:spcPts val="1000"/>
        </a:spcBef>
        <a:buSzPct val="80000"/>
        <a:buFontTx/>
        <a:buBlip>
          <a:blip r:embed="rId7"/>
        </a:buBlip>
        <a:defRPr sz="2800" kern="1200" baseline="0">
          <a:solidFill>
            <a:schemeClr val="tx1"/>
          </a:solidFill>
          <a:latin typeface="Arial" panose="020B0604020202020204" pitchFamily="34" charset="0"/>
          <a:ea typeface="+mn-ea"/>
          <a:cs typeface="+mn-cs"/>
        </a:defRPr>
      </a:lvl1pPr>
      <a:lvl2pPr marL="504000" indent="-252000" algn="l" defTabSz="914400" rtl="0" eaLnBrk="1" latinLnBrk="0" hangingPunct="1">
        <a:lnSpc>
          <a:spcPct val="90000"/>
        </a:lnSpc>
        <a:spcBef>
          <a:spcPts val="500"/>
        </a:spcBef>
        <a:buClr>
          <a:schemeClr val="tx2"/>
        </a:buClr>
        <a:buSzPct val="12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20000" indent="-2160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36000" indent="-216000" algn="l" defTabSz="914400" rtl="0" eaLnBrk="1" latinLnBrk="0" hangingPunct="1">
        <a:lnSpc>
          <a:spcPct val="90000"/>
        </a:lnSpc>
        <a:spcBef>
          <a:spcPts val="500"/>
        </a:spcBef>
        <a:buClr>
          <a:schemeClr val="tx2"/>
        </a:buClr>
        <a:buFont typeface="Systeemlettertype"/>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emf"/><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mailto:info@skillsea.eu" TargetMode="External"/><Relationship Id="rId4" Type="http://schemas.openxmlformats.org/officeDocument/2006/relationships/hyperlink" Target="https://www.skillsea.e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ndertitel 12">
            <a:extLst>
              <a:ext uri="{FF2B5EF4-FFF2-40B4-BE49-F238E27FC236}">
                <a16:creationId xmlns:a16="http://schemas.microsoft.com/office/drawing/2014/main" id="{ED781842-F578-7748-9E77-5F304ED90AC6}"/>
              </a:ext>
            </a:extLst>
          </p:cNvPr>
          <p:cNvSpPr>
            <a:spLocks noGrp="1"/>
          </p:cNvSpPr>
          <p:nvPr>
            <p:ph type="subTitle" idx="1"/>
          </p:nvPr>
        </p:nvSpPr>
        <p:spPr/>
        <p:txBody>
          <a:bodyPr/>
          <a:lstStyle/>
          <a:p>
            <a:r>
              <a:rPr lang="nl-NL" dirty="0" err="1"/>
              <a:t>Future-proof</a:t>
            </a:r>
            <a:r>
              <a:rPr lang="nl-NL" dirty="0"/>
              <a:t> skills for </a:t>
            </a:r>
            <a:r>
              <a:rPr lang="nl-NL" dirty="0" err="1"/>
              <a:t>the</a:t>
            </a:r>
            <a:r>
              <a:rPr lang="nl-NL" dirty="0"/>
              <a:t> </a:t>
            </a:r>
            <a:r>
              <a:rPr lang="en-GB" dirty="0"/>
              <a:t>maritime</a:t>
            </a:r>
            <a:r>
              <a:rPr lang="nl-NL" dirty="0"/>
              <a:t> transport sector </a:t>
            </a:r>
          </a:p>
        </p:txBody>
      </p:sp>
      <p:pic>
        <p:nvPicPr>
          <p:cNvPr id="3" name="Tijdelijke aanduiding voor afbeelding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85" b="1085"/>
          <a:stretch>
            <a:fillRect/>
          </a:stretch>
        </p:blipFill>
        <p:spPr/>
      </p:pic>
      <p:sp>
        <p:nvSpPr>
          <p:cNvPr id="2" name="Titel 1">
            <a:extLst>
              <a:ext uri="{FF2B5EF4-FFF2-40B4-BE49-F238E27FC236}">
                <a16:creationId xmlns:a16="http://schemas.microsoft.com/office/drawing/2014/main" id="{338F7217-8569-084B-96F6-50EBDB09EDA3}"/>
              </a:ext>
            </a:extLst>
          </p:cNvPr>
          <p:cNvSpPr>
            <a:spLocks noGrp="1"/>
          </p:cNvSpPr>
          <p:nvPr>
            <p:ph type="ctrTitle"/>
          </p:nvPr>
        </p:nvSpPr>
        <p:spPr>
          <a:xfrm>
            <a:off x="0" y="2494037"/>
            <a:ext cx="7471611" cy="699404"/>
          </a:xfrm>
          <a:gradFill>
            <a:gsLst>
              <a:gs pos="0">
                <a:schemeClr val="tx2"/>
              </a:gs>
              <a:gs pos="100000">
                <a:schemeClr val="accent1"/>
              </a:gs>
            </a:gsLst>
            <a:lin ang="5400000" scaled="1"/>
          </a:gradFill>
          <a:ln>
            <a:noFill/>
          </a:ln>
        </p:spPr>
        <p:txBody>
          <a:bodyPr wrap="square" lIns="864000" tIns="72000" rIns="180000" bIns="72000" anchor="ctr" anchorCtr="0">
            <a:spAutoFit/>
          </a:bodyPr>
          <a:lstStyle/>
          <a:p>
            <a:r>
              <a:rPr lang="nl-NL" sz="4000" dirty="0">
                <a:ln>
                  <a:noFill/>
                </a:ln>
                <a:solidFill>
                  <a:schemeClr val="bg1"/>
                </a:solidFill>
              </a:rPr>
              <a:t>Project SkillSea</a:t>
            </a:r>
            <a:r>
              <a:rPr lang="nl-NL" dirty="0"/>
              <a:t> </a:t>
            </a:r>
          </a:p>
        </p:txBody>
      </p:sp>
    </p:spTree>
    <p:extLst>
      <p:ext uri="{BB962C8B-B14F-4D97-AF65-F5344CB8AC3E}">
        <p14:creationId xmlns:p14="http://schemas.microsoft.com/office/powerpoint/2010/main" val="213066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15D4-77F1-4EF6-A836-78932B66D612}"/>
              </a:ext>
            </a:extLst>
          </p:cNvPr>
          <p:cNvSpPr>
            <a:spLocks noGrp="1"/>
          </p:cNvSpPr>
          <p:nvPr>
            <p:ph type="title"/>
          </p:nvPr>
        </p:nvSpPr>
        <p:spPr/>
        <p:txBody>
          <a:bodyPr/>
          <a:lstStyle/>
          <a:p>
            <a:r>
              <a:rPr lang="en-GB" dirty="0"/>
              <a:t>SkillSea WP.1 – Future skill needs</a:t>
            </a:r>
            <a:br>
              <a:rPr lang="en-GB" dirty="0"/>
            </a:br>
            <a:r>
              <a:rPr lang="en-GB" dirty="0"/>
              <a:t>What we learned</a:t>
            </a:r>
          </a:p>
        </p:txBody>
      </p:sp>
      <p:sp>
        <p:nvSpPr>
          <p:cNvPr id="6" name="Content Placeholder 5">
            <a:extLst>
              <a:ext uri="{FF2B5EF4-FFF2-40B4-BE49-F238E27FC236}">
                <a16:creationId xmlns:a16="http://schemas.microsoft.com/office/drawing/2014/main" id="{9B0BFD8B-AA59-497C-8BCB-B958298E255B}"/>
              </a:ext>
            </a:extLst>
          </p:cNvPr>
          <p:cNvSpPr>
            <a:spLocks noGrp="1"/>
          </p:cNvSpPr>
          <p:nvPr>
            <p:ph sz="half" idx="1"/>
          </p:nvPr>
        </p:nvSpPr>
        <p:spPr/>
        <p:txBody>
          <a:bodyPr/>
          <a:lstStyle/>
          <a:p>
            <a:r>
              <a:rPr lang="en-GB" dirty="0"/>
              <a:t>Labour market changes</a:t>
            </a:r>
          </a:p>
          <a:p>
            <a:pPr lvl="1"/>
            <a:endParaRPr lang="en-GB" dirty="0"/>
          </a:p>
          <a:p>
            <a:pPr lvl="1"/>
            <a:r>
              <a:rPr lang="en-GB" dirty="0"/>
              <a:t>Emphasis on </a:t>
            </a:r>
            <a:r>
              <a:rPr lang="en-GB" b="1" dirty="0"/>
              <a:t>cooperation and networking</a:t>
            </a:r>
            <a:r>
              <a:rPr lang="en-GB" dirty="0"/>
              <a:t> (social skills)</a:t>
            </a:r>
          </a:p>
          <a:p>
            <a:pPr lvl="1"/>
            <a:endParaRPr lang="en-GB" b="1" dirty="0"/>
          </a:p>
          <a:p>
            <a:pPr lvl="1"/>
            <a:r>
              <a:rPr lang="en-GB" dirty="0"/>
              <a:t>Trend towards</a:t>
            </a:r>
            <a:r>
              <a:rPr lang="en-GB" b="1" dirty="0"/>
              <a:t> flexible contracts </a:t>
            </a:r>
            <a:r>
              <a:rPr lang="en-GB" dirty="0"/>
              <a:t>and assignments (freelancers)</a:t>
            </a:r>
          </a:p>
          <a:p>
            <a:pPr lvl="1"/>
            <a:endParaRPr lang="en-GB" dirty="0"/>
          </a:p>
          <a:p>
            <a:pPr lvl="1"/>
            <a:r>
              <a:rPr lang="en-GB" dirty="0"/>
              <a:t>New </a:t>
            </a:r>
            <a:r>
              <a:rPr lang="en-GB" b="1" dirty="0"/>
              <a:t>blends of skills </a:t>
            </a:r>
            <a:r>
              <a:rPr lang="en-GB" dirty="0"/>
              <a:t>will be required</a:t>
            </a:r>
          </a:p>
        </p:txBody>
      </p:sp>
      <p:sp>
        <p:nvSpPr>
          <p:cNvPr id="3" name="Content Placeholder 2">
            <a:extLst>
              <a:ext uri="{FF2B5EF4-FFF2-40B4-BE49-F238E27FC236}">
                <a16:creationId xmlns:a16="http://schemas.microsoft.com/office/drawing/2014/main" id="{28FBCB23-C65F-4A3A-80B5-0DA45B0AC456}"/>
              </a:ext>
            </a:extLst>
          </p:cNvPr>
          <p:cNvSpPr>
            <a:spLocks noGrp="1"/>
          </p:cNvSpPr>
          <p:nvPr>
            <p:ph sz="half" idx="2"/>
          </p:nvPr>
        </p:nvSpPr>
        <p:spPr/>
        <p:txBody>
          <a:bodyPr/>
          <a:lstStyle/>
          <a:p>
            <a:r>
              <a:rPr lang="en-GB" dirty="0"/>
              <a:t>Demography and innovation</a:t>
            </a:r>
          </a:p>
          <a:p>
            <a:pPr lvl="1"/>
            <a:endParaRPr lang="en-GB" dirty="0"/>
          </a:p>
          <a:p>
            <a:pPr lvl="1"/>
            <a:r>
              <a:rPr lang="en-GB" dirty="0"/>
              <a:t>Emphasis on the </a:t>
            </a:r>
            <a:r>
              <a:rPr lang="en-GB" b="1" dirty="0"/>
              <a:t>new business models</a:t>
            </a:r>
            <a:r>
              <a:rPr lang="en-GB" dirty="0"/>
              <a:t> and ability to adjust to these models</a:t>
            </a:r>
          </a:p>
          <a:p>
            <a:pPr lvl="1"/>
            <a:endParaRPr lang="en-GB" dirty="0"/>
          </a:p>
          <a:p>
            <a:pPr lvl="1"/>
            <a:r>
              <a:rPr lang="en-GB" dirty="0"/>
              <a:t>Ability to adapt to the ever-changing working environment</a:t>
            </a:r>
          </a:p>
        </p:txBody>
      </p:sp>
    </p:spTree>
    <p:extLst>
      <p:ext uri="{BB962C8B-B14F-4D97-AF65-F5344CB8AC3E}">
        <p14:creationId xmlns:p14="http://schemas.microsoft.com/office/powerpoint/2010/main" val="114211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717DF7DE-7988-42B0-9938-3F640B963EAC}"/>
              </a:ext>
            </a:extLst>
          </p:cNvPr>
          <p:cNvPicPr>
            <a:picLocks noGrp="1" noChangeAspect="1"/>
          </p:cNvPicPr>
          <p:nvPr>
            <p:ph sz="half" idx="2"/>
          </p:nvPr>
        </p:nvPicPr>
        <p:blipFill>
          <a:blip r:embed="rId2"/>
          <a:stretch>
            <a:fillRect/>
          </a:stretch>
        </p:blipFill>
        <p:spPr>
          <a:xfrm>
            <a:off x="7200363" y="1403684"/>
            <a:ext cx="4743484" cy="4351338"/>
          </a:xfrm>
          <a:prstGeom prst="rect">
            <a:avLst/>
          </a:prstGeom>
        </p:spPr>
      </p:pic>
      <p:sp>
        <p:nvSpPr>
          <p:cNvPr id="2" name="Title 1">
            <a:extLst>
              <a:ext uri="{FF2B5EF4-FFF2-40B4-BE49-F238E27FC236}">
                <a16:creationId xmlns:a16="http://schemas.microsoft.com/office/drawing/2014/main" id="{994DE3B6-0F2F-4E77-B222-63B2241859C1}"/>
              </a:ext>
            </a:extLst>
          </p:cNvPr>
          <p:cNvSpPr>
            <a:spLocks noGrp="1"/>
          </p:cNvSpPr>
          <p:nvPr>
            <p:ph type="title"/>
          </p:nvPr>
        </p:nvSpPr>
        <p:spPr/>
        <p:txBody>
          <a:bodyPr/>
          <a:lstStyle/>
          <a:p>
            <a:r>
              <a:rPr lang="en-GB"/>
              <a:t>SkillSea WP.1 – Changes in occupational profiles</a:t>
            </a:r>
            <a:endParaRPr lang="sr-Latn-ME" dirty="0"/>
          </a:p>
        </p:txBody>
      </p:sp>
      <p:sp>
        <p:nvSpPr>
          <p:cNvPr id="4" name="Content Placeholder 3">
            <a:extLst>
              <a:ext uri="{FF2B5EF4-FFF2-40B4-BE49-F238E27FC236}">
                <a16:creationId xmlns:a16="http://schemas.microsoft.com/office/drawing/2014/main" id="{5965C71F-8AFA-4C57-80F5-63F13E1B14EC}"/>
              </a:ext>
            </a:extLst>
          </p:cNvPr>
          <p:cNvSpPr>
            <a:spLocks noGrp="1"/>
          </p:cNvSpPr>
          <p:nvPr>
            <p:ph sz="half" idx="1"/>
          </p:nvPr>
        </p:nvSpPr>
        <p:spPr>
          <a:xfrm>
            <a:off x="838199" y="1825625"/>
            <a:ext cx="6815051" cy="4351338"/>
          </a:xfrm>
        </p:spPr>
        <p:txBody>
          <a:bodyPr>
            <a:normAutofit fontScale="85000" lnSpcReduction="20000"/>
          </a:bodyPr>
          <a:lstStyle/>
          <a:p>
            <a:r>
              <a:rPr lang="en-GB" dirty="0"/>
              <a:t>Shipboard positions</a:t>
            </a:r>
            <a:endParaRPr lang="hr-HR" dirty="0"/>
          </a:p>
          <a:p>
            <a:pPr lvl="1"/>
            <a:r>
              <a:rPr lang="en-GB" b="1" dirty="0"/>
              <a:t>Gradual</a:t>
            </a:r>
            <a:r>
              <a:rPr lang="hr-HR" b="1" dirty="0"/>
              <a:t> </a:t>
            </a:r>
            <a:r>
              <a:rPr lang="en-GB" b="1" dirty="0"/>
              <a:t>change</a:t>
            </a:r>
            <a:r>
              <a:rPr lang="en-GB" dirty="0"/>
              <a:t> in skills and demands</a:t>
            </a:r>
          </a:p>
          <a:p>
            <a:pPr lvl="1"/>
            <a:r>
              <a:rPr lang="en-GB" dirty="0"/>
              <a:t>Emphasis on </a:t>
            </a:r>
            <a:r>
              <a:rPr lang="en-GB" b="1" dirty="0"/>
              <a:t>life-long learning</a:t>
            </a:r>
          </a:p>
          <a:p>
            <a:pPr lvl="1"/>
            <a:endParaRPr lang="en-GB" dirty="0"/>
          </a:p>
          <a:p>
            <a:r>
              <a:rPr lang="en-GB" dirty="0"/>
              <a:t>Shoreside positions</a:t>
            </a:r>
          </a:p>
          <a:p>
            <a:pPr lvl="1"/>
            <a:r>
              <a:rPr lang="en-GB" dirty="0"/>
              <a:t>Emphasis on horizontal and vertical </a:t>
            </a:r>
            <a:r>
              <a:rPr lang="en-GB" b="1" dirty="0"/>
              <a:t>mobility</a:t>
            </a:r>
          </a:p>
          <a:p>
            <a:pPr lvl="1"/>
            <a:r>
              <a:rPr lang="en-GB" dirty="0"/>
              <a:t>Upsurge of new </a:t>
            </a:r>
            <a:r>
              <a:rPr lang="en-GB" b="1" dirty="0"/>
              <a:t>occupational profiles </a:t>
            </a:r>
          </a:p>
          <a:p>
            <a:pPr lvl="3"/>
            <a:r>
              <a:rPr lang="en-GB" dirty="0"/>
              <a:t>(beyond those already described)</a:t>
            </a:r>
          </a:p>
          <a:p>
            <a:pPr lvl="3"/>
            <a:endParaRPr lang="en-GB" dirty="0"/>
          </a:p>
          <a:p>
            <a:r>
              <a:rPr lang="en-GB" dirty="0"/>
              <a:t>Gap closing</a:t>
            </a:r>
          </a:p>
          <a:p>
            <a:pPr lvl="1"/>
            <a:r>
              <a:rPr lang="en-GB" dirty="0"/>
              <a:t>On-demand training</a:t>
            </a:r>
            <a:r>
              <a:rPr lang="hr-HR" dirty="0"/>
              <a:t> (</a:t>
            </a:r>
            <a:r>
              <a:rPr lang="en-GB" dirty="0"/>
              <a:t>re-training</a:t>
            </a:r>
            <a:r>
              <a:rPr lang="hr-HR" dirty="0"/>
              <a:t>)</a:t>
            </a:r>
            <a:endParaRPr lang="en-GB" dirty="0"/>
          </a:p>
          <a:p>
            <a:pPr lvl="1"/>
            <a:r>
              <a:rPr lang="en-GB" dirty="0"/>
              <a:t>Higher standards in education</a:t>
            </a:r>
          </a:p>
          <a:p>
            <a:pPr lvl="1"/>
            <a:r>
              <a:rPr lang="en-GB" dirty="0"/>
              <a:t>Adapted education programmes</a:t>
            </a:r>
          </a:p>
          <a:p>
            <a:pPr lvl="1"/>
            <a:endParaRPr lang="en-GB" dirty="0"/>
          </a:p>
          <a:p>
            <a:pPr lvl="1"/>
            <a:endParaRPr lang="en-GB" dirty="0"/>
          </a:p>
        </p:txBody>
      </p:sp>
    </p:spTree>
    <p:extLst>
      <p:ext uri="{BB962C8B-B14F-4D97-AF65-F5344CB8AC3E}">
        <p14:creationId xmlns:p14="http://schemas.microsoft.com/office/powerpoint/2010/main" val="802615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3A7ACDB5-FD5B-8904-4F41-08513018051F}"/>
              </a:ext>
            </a:extLst>
          </p:cNvPr>
          <p:cNvPicPr>
            <a:picLocks noChangeAspect="1"/>
          </p:cNvPicPr>
          <p:nvPr/>
        </p:nvPicPr>
        <p:blipFill>
          <a:blip r:embed="rId2"/>
          <a:stretch>
            <a:fillRect/>
          </a:stretch>
        </p:blipFill>
        <p:spPr>
          <a:xfrm>
            <a:off x="0" y="0"/>
            <a:ext cx="6819900" cy="2469480"/>
          </a:xfrm>
          <a:prstGeom prst="rect">
            <a:avLst/>
          </a:prstGeom>
        </p:spPr>
      </p:pic>
      <p:pic>
        <p:nvPicPr>
          <p:cNvPr id="5" name="Graphic 4">
            <a:extLst>
              <a:ext uri="{FF2B5EF4-FFF2-40B4-BE49-F238E27FC236}">
                <a16:creationId xmlns:a16="http://schemas.microsoft.com/office/drawing/2014/main" id="{8C01711D-528F-4210-9FE5-B88A4C6346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956" y="2575131"/>
            <a:ext cx="8625631" cy="3908796"/>
          </a:xfrm>
          <a:prstGeom prst="rect">
            <a:avLst/>
          </a:prstGeom>
        </p:spPr>
      </p:pic>
    </p:spTree>
    <p:extLst>
      <p:ext uri="{BB962C8B-B14F-4D97-AF65-F5344CB8AC3E}">
        <p14:creationId xmlns:p14="http://schemas.microsoft.com/office/powerpoint/2010/main" val="15980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5C51-C736-4666-A02B-EC115F17A7BE}"/>
              </a:ext>
            </a:extLst>
          </p:cNvPr>
          <p:cNvSpPr>
            <a:spLocks noGrp="1"/>
          </p:cNvSpPr>
          <p:nvPr>
            <p:ph type="title"/>
          </p:nvPr>
        </p:nvSpPr>
        <p:spPr/>
        <p:txBody>
          <a:bodyPr/>
          <a:lstStyle/>
          <a:p>
            <a:r>
              <a:rPr lang="en-GB" dirty="0" err="1"/>
              <a:t>SkillSea</a:t>
            </a:r>
            <a:r>
              <a:rPr lang="en-GB" dirty="0"/>
              <a:t> WP.2 – A possible solution</a:t>
            </a:r>
            <a:endParaRPr lang="sr-Latn-ME" dirty="0"/>
          </a:p>
        </p:txBody>
      </p:sp>
      <p:sp>
        <p:nvSpPr>
          <p:cNvPr id="3" name="Content Placeholder 2">
            <a:extLst>
              <a:ext uri="{FF2B5EF4-FFF2-40B4-BE49-F238E27FC236}">
                <a16:creationId xmlns:a16="http://schemas.microsoft.com/office/drawing/2014/main" id="{532EE64B-5406-4421-8E08-C25F39BB9814}"/>
              </a:ext>
            </a:extLst>
          </p:cNvPr>
          <p:cNvSpPr>
            <a:spLocks noGrp="1"/>
          </p:cNvSpPr>
          <p:nvPr>
            <p:ph sz="half" idx="1"/>
          </p:nvPr>
        </p:nvSpPr>
        <p:spPr>
          <a:xfrm>
            <a:off x="838199" y="1825625"/>
            <a:ext cx="5579225" cy="4351338"/>
          </a:xfrm>
        </p:spPr>
        <p:txBody>
          <a:bodyPr>
            <a:normAutofit lnSpcReduction="10000"/>
          </a:bodyPr>
          <a:lstStyle/>
          <a:p>
            <a:r>
              <a:rPr lang="en-GB" dirty="0"/>
              <a:t>Harmonised </a:t>
            </a:r>
            <a:r>
              <a:rPr lang="en-GB" b="1" dirty="0"/>
              <a:t>subjects</a:t>
            </a:r>
          </a:p>
          <a:p>
            <a:pPr lvl="2"/>
            <a:r>
              <a:rPr lang="en-GB" dirty="0"/>
              <a:t>Green Skills I: Energy-Efficient Ship Operation</a:t>
            </a:r>
          </a:p>
          <a:p>
            <a:pPr lvl="2"/>
            <a:r>
              <a:rPr lang="en-GB" dirty="0"/>
              <a:t>Green Skills II: Vessel Performance Management Systems</a:t>
            </a:r>
          </a:p>
          <a:p>
            <a:pPr lvl="2"/>
            <a:r>
              <a:rPr lang="en-GB" dirty="0"/>
              <a:t>Digital Skills I: Information Infrastructure</a:t>
            </a:r>
          </a:p>
          <a:p>
            <a:pPr lvl="2"/>
            <a:r>
              <a:rPr lang="en-GB" dirty="0"/>
              <a:t>Digital Skills II: Maritime Cybersecurity</a:t>
            </a:r>
          </a:p>
          <a:p>
            <a:pPr lvl="2"/>
            <a:r>
              <a:rPr lang="en-GB" dirty="0"/>
              <a:t>STEM: Operating in green and digital shipping </a:t>
            </a:r>
          </a:p>
          <a:p>
            <a:pPr lvl="2"/>
            <a:r>
              <a:rPr lang="en-GB" dirty="0"/>
              <a:t>Innovation and Intrapreneurship</a:t>
            </a:r>
          </a:p>
          <a:p>
            <a:pPr lvl="2"/>
            <a:r>
              <a:rPr lang="en-GB" dirty="0"/>
              <a:t>Leadership: Teamwork, leadership, culture</a:t>
            </a:r>
          </a:p>
          <a:p>
            <a:pPr lvl="2"/>
            <a:r>
              <a:rPr lang="en-GB" dirty="0"/>
              <a:t>…</a:t>
            </a:r>
          </a:p>
        </p:txBody>
      </p:sp>
      <p:sp>
        <p:nvSpPr>
          <p:cNvPr id="4" name="Content Placeholder 3">
            <a:extLst>
              <a:ext uri="{FF2B5EF4-FFF2-40B4-BE49-F238E27FC236}">
                <a16:creationId xmlns:a16="http://schemas.microsoft.com/office/drawing/2014/main" id="{04D579CC-88EC-4869-94EC-2A333DF5D036}"/>
              </a:ext>
            </a:extLst>
          </p:cNvPr>
          <p:cNvSpPr>
            <a:spLocks noGrp="1"/>
          </p:cNvSpPr>
          <p:nvPr>
            <p:ph sz="half" idx="2"/>
          </p:nvPr>
        </p:nvSpPr>
        <p:spPr>
          <a:xfrm>
            <a:off x="6837220" y="1825625"/>
            <a:ext cx="5181600" cy="4351338"/>
          </a:xfrm>
        </p:spPr>
        <p:txBody>
          <a:bodyPr>
            <a:normAutofit lnSpcReduction="10000"/>
          </a:bodyPr>
          <a:lstStyle/>
          <a:p>
            <a:r>
              <a:rPr lang="en-GB" dirty="0"/>
              <a:t>Harmonised </a:t>
            </a:r>
            <a:r>
              <a:rPr lang="en-GB" b="1" dirty="0"/>
              <a:t>training</a:t>
            </a:r>
          </a:p>
          <a:p>
            <a:pPr lvl="1"/>
            <a:r>
              <a:rPr lang="en-GB" dirty="0"/>
              <a:t>Train the trainers</a:t>
            </a:r>
          </a:p>
          <a:p>
            <a:pPr lvl="1"/>
            <a:r>
              <a:rPr lang="en-GB" dirty="0"/>
              <a:t>Toolbox design for educational packages</a:t>
            </a:r>
          </a:p>
          <a:p>
            <a:pPr lvl="1"/>
            <a:endParaRPr lang="en-GB" dirty="0"/>
          </a:p>
          <a:p>
            <a:r>
              <a:rPr lang="en-GB" dirty="0"/>
              <a:t>International </a:t>
            </a:r>
            <a:r>
              <a:rPr lang="en-GB" b="1" dirty="0"/>
              <a:t>cooperation</a:t>
            </a:r>
          </a:p>
          <a:p>
            <a:pPr lvl="1"/>
            <a:r>
              <a:rPr lang="en-GB" dirty="0"/>
              <a:t>Structural Cooperation</a:t>
            </a:r>
          </a:p>
          <a:p>
            <a:pPr lvl="1"/>
            <a:r>
              <a:rPr lang="en-GB" dirty="0"/>
              <a:t>Guide on Business/Education Partnerships</a:t>
            </a:r>
          </a:p>
          <a:p>
            <a:pPr lvl="1"/>
            <a:endParaRPr lang="en-GB" dirty="0"/>
          </a:p>
          <a:p>
            <a:r>
              <a:rPr lang="en-GB" dirty="0"/>
              <a:t>Dedicated</a:t>
            </a:r>
            <a:r>
              <a:rPr lang="en-GB" b="1" dirty="0"/>
              <a:t> MET programmes</a:t>
            </a:r>
          </a:p>
          <a:p>
            <a:endParaRPr lang="en-GB" dirty="0"/>
          </a:p>
        </p:txBody>
      </p:sp>
    </p:spTree>
    <p:extLst>
      <p:ext uri="{BB962C8B-B14F-4D97-AF65-F5344CB8AC3E}">
        <p14:creationId xmlns:p14="http://schemas.microsoft.com/office/powerpoint/2010/main" val="90252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A06F-B018-B982-12A3-95221AB8EB1A}"/>
              </a:ext>
            </a:extLst>
          </p:cNvPr>
          <p:cNvSpPr>
            <a:spLocks noGrp="1"/>
          </p:cNvSpPr>
          <p:nvPr>
            <p:ph type="title"/>
          </p:nvPr>
        </p:nvSpPr>
        <p:spPr>
          <a:xfrm>
            <a:off x="0" y="0"/>
            <a:ext cx="11484901" cy="1303245"/>
          </a:xfrm>
          <a:solidFill>
            <a:schemeClr val="accent3"/>
          </a:solidFill>
        </p:spPr>
        <p:txBody>
          <a:bodyPr/>
          <a:lstStyle/>
          <a:p>
            <a:pPr algn="ctr"/>
            <a:br>
              <a:rPr lang="en-GR" sz="3200" dirty="0"/>
            </a:br>
            <a:r>
              <a:rPr lang="en-GR" sz="3200" dirty="0">
                <a:solidFill>
                  <a:srgbClr val="002060"/>
                </a:solidFill>
              </a:rPr>
              <a:t>Identifying the vicious circle &amp; devising a strategic response focusing on modern flexible skills</a:t>
            </a:r>
            <a:br>
              <a:rPr lang="en-GR" sz="3200" dirty="0">
                <a:solidFill>
                  <a:srgbClr val="002060"/>
                </a:solidFill>
              </a:rPr>
            </a:br>
            <a:endParaRPr lang="en-GR" sz="3200" dirty="0">
              <a:solidFill>
                <a:srgbClr val="002060"/>
              </a:solidFill>
            </a:endParaRPr>
          </a:p>
        </p:txBody>
      </p:sp>
      <p:pic>
        <p:nvPicPr>
          <p:cNvPr id="6" name="Content Placeholder 7">
            <a:extLst>
              <a:ext uri="{FF2B5EF4-FFF2-40B4-BE49-F238E27FC236}">
                <a16:creationId xmlns:a16="http://schemas.microsoft.com/office/drawing/2014/main" id="{A3731FDB-0C67-77A8-0A4A-91EB43CE277F}"/>
              </a:ext>
            </a:extLst>
          </p:cNvPr>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5698435" y="2152073"/>
            <a:ext cx="6031747" cy="3402682"/>
          </a:xfrm>
          <a:prstGeom prst="rect">
            <a:avLst/>
          </a:prstGeom>
        </p:spPr>
      </p:pic>
      <p:sp>
        <p:nvSpPr>
          <p:cNvPr id="29" name="TextBox 28">
            <a:extLst>
              <a:ext uri="{FF2B5EF4-FFF2-40B4-BE49-F238E27FC236}">
                <a16:creationId xmlns:a16="http://schemas.microsoft.com/office/drawing/2014/main" id="{206B77DD-7A11-66E9-0C43-0BA97FF99F51}"/>
              </a:ext>
            </a:extLst>
          </p:cNvPr>
          <p:cNvSpPr txBox="1"/>
          <p:nvPr/>
        </p:nvSpPr>
        <p:spPr>
          <a:xfrm>
            <a:off x="1272209" y="2822713"/>
            <a:ext cx="184731" cy="369332"/>
          </a:xfrm>
          <a:prstGeom prst="rect">
            <a:avLst/>
          </a:prstGeom>
          <a:noFill/>
        </p:spPr>
        <p:txBody>
          <a:bodyPr wrap="none" rtlCol="0">
            <a:spAutoFit/>
          </a:bodyPr>
          <a:lstStyle/>
          <a:p>
            <a:endParaRPr lang="en-GR" dirty="0"/>
          </a:p>
        </p:txBody>
      </p:sp>
      <p:pic>
        <p:nvPicPr>
          <p:cNvPr id="34" name="Picture 33">
            <a:extLst>
              <a:ext uri="{FF2B5EF4-FFF2-40B4-BE49-F238E27FC236}">
                <a16:creationId xmlns:a16="http://schemas.microsoft.com/office/drawing/2014/main" id="{A47FF150-3D6E-2018-4C60-16FA9CD191EB}"/>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6125" y="1303245"/>
            <a:ext cx="7156735" cy="4898772"/>
          </a:xfrm>
          <a:prstGeom prst="rect">
            <a:avLst/>
          </a:prstGeom>
        </p:spPr>
      </p:pic>
      <p:sp>
        <p:nvSpPr>
          <p:cNvPr id="3" name="Slide Number Placeholder 2">
            <a:extLst>
              <a:ext uri="{FF2B5EF4-FFF2-40B4-BE49-F238E27FC236}">
                <a16:creationId xmlns:a16="http://schemas.microsoft.com/office/drawing/2014/main" id="{10613713-5B75-4FF3-447B-F6C2532E9CAA}"/>
              </a:ext>
            </a:extLst>
          </p:cNvPr>
          <p:cNvSpPr>
            <a:spLocks noGrp="1"/>
          </p:cNvSpPr>
          <p:nvPr>
            <p:ph type="sldNum" sz="quarter" idx="11"/>
          </p:nvPr>
        </p:nvSpPr>
        <p:spPr>
          <a:xfrm>
            <a:off x="838200" y="6303587"/>
            <a:ext cx="594064" cy="365125"/>
          </a:xfrm>
          <a:prstGeom prst="rect">
            <a:avLst/>
          </a:prstGeom>
        </p:spPr>
        <p:txBody>
          <a:bodyPr/>
          <a:lstStyle>
            <a:defPPr>
              <a:defRPr lang="el-G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2947538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40678-B407-D45F-78E1-F2C61AA00963}"/>
              </a:ext>
            </a:extLst>
          </p:cNvPr>
          <p:cNvSpPr>
            <a:spLocks noGrp="1"/>
          </p:cNvSpPr>
          <p:nvPr>
            <p:ph type="title"/>
          </p:nvPr>
        </p:nvSpPr>
        <p:spPr/>
        <p:txBody>
          <a:bodyPr/>
          <a:lstStyle/>
          <a:p>
            <a:r>
              <a:rPr lang="en-US" dirty="0">
                <a:solidFill>
                  <a:srgbClr val="0070C0"/>
                </a:solidFill>
              </a:rPr>
              <a:t>SkillSea Strategy Key Findings</a:t>
            </a:r>
            <a:endParaRPr lang="en-GB" dirty="0">
              <a:solidFill>
                <a:srgbClr val="0070C0"/>
              </a:solidFill>
            </a:endParaRPr>
          </a:p>
        </p:txBody>
      </p:sp>
      <p:sp>
        <p:nvSpPr>
          <p:cNvPr id="3" name="Tijdelijke aanduiding voor inhoud 2">
            <a:extLst>
              <a:ext uri="{FF2B5EF4-FFF2-40B4-BE49-F238E27FC236}">
                <a16:creationId xmlns:a16="http://schemas.microsoft.com/office/drawing/2014/main" id="{FDC79F0C-10AD-2B86-529D-24C6C39E8FCA}"/>
              </a:ext>
            </a:extLst>
          </p:cNvPr>
          <p:cNvSpPr>
            <a:spLocks noGrp="1"/>
          </p:cNvSpPr>
          <p:nvPr>
            <p:ph sz="half" idx="1"/>
          </p:nvPr>
        </p:nvSpPr>
        <p:spPr>
          <a:xfrm>
            <a:off x="401782" y="1403684"/>
            <a:ext cx="5181600" cy="4351338"/>
          </a:xfrm>
        </p:spPr>
        <p:txBody>
          <a:bodyPr/>
          <a:lstStyle/>
          <a:p>
            <a:pPr marL="514350" indent="-514350">
              <a:buFont typeface="+mj-lt"/>
              <a:buAutoNum type="arabicPeriod"/>
            </a:pPr>
            <a:r>
              <a:rPr lang="en-US" dirty="0">
                <a:solidFill>
                  <a:srgbClr val="0070C0"/>
                </a:solidFill>
              </a:rPr>
              <a:t>Impact of new fuels &amp; </a:t>
            </a:r>
            <a:r>
              <a:rPr lang="en-US" sz="2800" dirty="0">
                <a:solidFill>
                  <a:srgbClr val="0070C0"/>
                </a:solidFill>
              </a:rPr>
              <a:t>Impact of ship autonomy</a:t>
            </a:r>
          </a:p>
          <a:p>
            <a:pPr marL="514350" indent="-514350">
              <a:buFont typeface="+mj-lt"/>
              <a:buAutoNum type="arabicPeriod"/>
            </a:pPr>
            <a:r>
              <a:rPr lang="en-US" dirty="0">
                <a:solidFill>
                  <a:srgbClr val="0070C0"/>
                </a:solidFill>
              </a:rPr>
              <a:t>Industry changes and the need for new &amp; upgraded skills</a:t>
            </a:r>
          </a:p>
          <a:p>
            <a:pPr marL="514350" indent="-514350">
              <a:buFont typeface="+mj-lt"/>
              <a:buAutoNum type="arabicPeriod"/>
            </a:pPr>
            <a:r>
              <a:rPr lang="en-GB" dirty="0">
                <a:solidFill>
                  <a:srgbClr val="0070C0"/>
                </a:solidFill>
              </a:rPr>
              <a:t>Emerging occupational profiles</a:t>
            </a:r>
          </a:p>
          <a:p>
            <a:pPr marL="514350" indent="-514350">
              <a:buFont typeface="+mj-lt"/>
              <a:buAutoNum type="arabicPeriod"/>
            </a:pPr>
            <a:r>
              <a:rPr lang="en-GB" dirty="0">
                <a:solidFill>
                  <a:srgbClr val="0070C0"/>
                </a:solidFill>
              </a:rPr>
              <a:t>The Toolbox approach</a:t>
            </a:r>
          </a:p>
        </p:txBody>
      </p:sp>
      <p:sp>
        <p:nvSpPr>
          <p:cNvPr id="4" name="Tijdelijke aanduiding voor inhoud 3">
            <a:extLst>
              <a:ext uri="{FF2B5EF4-FFF2-40B4-BE49-F238E27FC236}">
                <a16:creationId xmlns:a16="http://schemas.microsoft.com/office/drawing/2014/main" id="{946ECD64-C430-FA0B-A7AB-BF7F6EABE770}"/>
              </a:ext>
            </a:extLst>
          </p:cNvPr>
          <p:cNvSpPr>
            <a:spLocks noGrp="1"/>
          </p:cNvSpPr>
          <p:nvPr>
            <p:ph sz="half" idx="2"/>
          </p:nvPr>
        </p:nvSpPr>
        <p:spPr>
          <a:xfrm>
            <a:off x="5883453" y="1403684"/>
            <a:ext cx="6076483" cy="4351338"/>
          </a:xfrm>
        </p:spPr>
        <p:txBody>
          <a:bodyPr/>
          <a:lstStyle/>
          <a:p>
            <a:pPr marL="0" indent="0">
              <a:buNone/>
            </a:pPr>
            <a:r>
              <a:rPr lang="en-GB" dirty="0">
                <a:solidFill>
                  <a:srgbClr val="0070C0"/>
                </a:solidFill>
              </a:rPr>
              <a:t>5. Mobility and Skills</a:t>
            </a:r>
          </a:p>
          <a:p>
            <a:pPr marL="0" indent="0">
              <a:buNone/>
            </a:pPr>
            <a:r>
              <a:rPr lang="en-US" dirty="0">
                <a:solidFill>
                  <a:srgbClr val="0070C0"/>
                </a:solidFill>
              </a:rPr>
              <a:t>6. Improve and promote the attractiveness of the sector</a:t>
            </a:r>
          </a:p>
          <a:p>
            <a:pPr marL="0" indent="0">
              <a:buNone/>
            </a:pPr>
            <a:r>
              <a:rPr lang="en-US" dirty="0">
                <a:solidFill>
                  <a:srgbClr val="0070C0"/>
                </a:solidFill>
              </a:rPr>
              <a:t>7. Strategic tools</a:t>
            </a:r>
            <a:endParaRPr lang="en-GB" dirty="0">
              <a:solidFill>
                <a:srgbClr val="0070C0"/>
              </a:solidFill>
            </a:endParaRPr>
          </a:p>
        </p:txBody>
      </p:sp>
      <p:sp>
        <p:nvSpPr>
          <p:cNvPr id="5" name="Tijdelijke aanduiding voor datum 4">
            <a:extLst>
              <a:ext uri="{FF2B5EF4-FFF2-40B4-BE49-F238E27FC236}">
                <a16:creationId xmlns:a16="http://schemas.microsoft.com/office/drawing/2014/main" id="{B9A9D01A-9D38-4C35-9DD7-2AEB19D09B6A}"/>
              </a:ext>
            </a:extLst>
          </p:cNvPr>
          <p:cNvSpPr>
            <a:spLocks noGrp="1"/>
          </p:cNvSpPr>
          <p:nvPr>
            <p:ph type="dt" sz="half" idx="10"/>
          </p:nvPr>
        </p:nvSpPr>
        <p:spPr/>
        <p:txBody>
          <a:bodyPr/>
          <a:lstStyle/>
          <a:p>
            <a:fld id="{AF3F8A6B-9E2A-4543-91AA-E0A83C4C8E8B}" type="datetime4">
              <a:rPr lang="nl-NL" smtClean="0">
                <a:solidFill>
                  <a:srgbClr val="0070C0"/>
                </a:solidFill>
              </a:rPr>
              <a:t>18 juni 2023</a:t>
            </a:fld>
            <a:endParaRPr lang="nl-NL">
              <a:solidFill>
                <a:srgbClr val="0070C0"/>
              </a:solidFill>
            </a:endParaRPr>
          </a:p>
        </p:txBody>
      </p:sp>
      <p:sp>
        <p:nvSpPr>
          <p:cNvPr id="6" name="Tijdelijke aanduiding voor dianummer 5">
            <a:extLst>
              <a:ext uri="{FF2B5EF4-FFF2-40B4-BE49-F238E27FC236}">
                <a16:creationId xmlns:a16="http://schemas.microsoft.com/office/drawing/2014/main" id="{CF5CBCDF-9EF6-FC5E-4E98-0198B3E69F11}"/>
              </a:ext>
            </a:extLst>
          </p:cNvPr>
          <p:cNvSpPr>
            <a:spLocks noGrp="1"/>
          </p:cNvSpPr>
          <p:nvPr>
            <p:ph type="sldNum" sz="quarter" idx="12"/>
          </p:nvPr>
        </p:nvSpPr>
        <p:spPr/>
        <p:txBody>
          <a:bodyPr/>
          <a:lstStyle/>
          <a:p>
            <a:fld id="{B5FF64A4-D3BA-F543-8CAB-C52811CB31E5}" type="slidenum">
              <a:rPr lang="nl-NL" smtClean="0">
                <a:solidFill>
                  <a:srgbClr val="0070C0"/>
                </a:solidFill>
              </a:rPr>
              <a:t>15</a:t>
            </a:fld>
            <a:endParaRPr lang="nl-NL">
              <a:solidFill>
                <a:srgbClr val="0070C0"/>
              </a:solidFill>
            </a:endParaRPr>
          </a:p>
        </p:txBody>
      </p:sp>
    </p:spTree>
    <p:extLst>
      <p:ext uri="{BB962C8B-B14F-4D97-AF65-F5344CB8AC3E}">
        <p14:creationId xmlns:p14="http://schemas.microsoft.com/office/powerpoint/2010/main" val="2089054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2C6974-1210-4339-775C-79E9F35717E8}"/>
              </a:ext>
            </a:extLst>
          </p:cNvPr>
          <p:cNvSpPr>
            <a:spLocks noGrp="1"/>
          </p:cNvSpPr>
          <p:nvPr>
            <p:ph type="title"/>
          </p:nvPr>
        </p:nvSpPr>
        <p:spPr>
          <a:xfrm>
            <a:off x="838200" y="250929"/>
            <a:ext cx="2892136" cy="5795540"/>
          </a:xfrm>
        </p:spPr>
        <p:txBody>
          <a:bodyPr/>
          <a:lstStyle/>
          <a:p>
            <a:r>
              <a:rPr lang="nl-NL" b="0" dirty="0" err="1"/>
              <a:t>Sustainability</a:t>
            </a:r>
            <a:r>
              <a:rPr lang="nl-NL" b="0" dirty="0"/>
              <a:t>  </a:t>
            </a:r>
            <a:br>
              <a:rPr lang="nl-NL" b="0" dirty="0"/>
            </a:br>
            <a:r>
              <a:rPr lang="nl-NL" b="0" dirty="0"/>
              <a:t>not </a:t>
            </a:r>
            <a:r>
              <a:rPr lang="nl-NL" b="0" dirty="0" err="1"/>
              <a:t>only</a:t>
            </a:r>
            <a:r>
              <a:rPr lang="nl-NL" b="0" dirty="0"/>
              <a:t> </a:t>
            </a:r>
            <a:r>
              <a:rPr lang="nl-NL" b="0" dirty="0" err="1"/>
              <a:t>for</a:t>
            </a:r>
            <a:r>
              <a:rPr lang="nl-NL" b="0" dirty="0"/>
              <a:t> Shipping </a:t>
            </a:r>
            <a:br>
              <a:rPr lang="nl-NL" b="0" dirty="0"/>
            </a:br>
            <a:r>
              <a:rPr lang="nl-NL" b="0" dirty="0" err="1"/>
              <a:t>also</a:t>
            </a:r>
            <a:r>
              <a:rPr lang="nl-NL" b="0" dirty="0"/>
              <a:t> </a:t>
            </a:r>
            <a:r>
              <a:rPr lang="nl-NL" b="0" dirty="0" err="1"/>
              <a:t>for</a:t>
            </a:r>
            <a:br>
              <a:rPr lang="nl-NL" b="0" dirty="0"/>
            </a:br>
            <a:r>
              <a:rPr lang="nl-NL" b="0" dirty="0"/>
              <a:t>MET</a:t>
            </a:r>
            <a:br>
              <a:rPr lang="nl-NL" b="0" dirty="0"/>
            </a:br>
            <a:br>
              <a:rPr lang="nl-NL" b="0" dirty="0"/>
            </a:br>
            <a:r>
              <a:rPr lang="nl-NL" b="0" dirty="0" err="1"/>
              <a:t>Formulating</a:t>
            </a:r>
            <a:br>
              <a:rPr lang="nl-NL" b="0" dirty="0"/>
            </a:br>
            <a:br>
              <a:rPr lang="nl-NL" b="0" dirty="0"/>
            </a:br>
            <a:r>
              <a:rPr lang="nl-NL" b="0" dirty="0" err="1"/>
              <a:t>Developping</a:t>
            </a:r>
            <a:br>
              <a:rPr lang="nl-NL" b="0" dirty="0"/>
            </a:br>
            <a:endParaRPr lang="nl-NL" b="0" dirty="0"/>
          </a:p>
        </p:txBody>
      </p:sp>
      <p:graphicFrame>
        <p:nvGraphicFramePr>
          <p:cNvPr id="4" name="Diagram 3">
            <a:extLst>
              <a:ext uri="{FF2B5EF4-FFF2-40B4-BE49-F238E27FC236}">
                <a16:creationId xmlns:a16="http://schemas.microsoft.com/office/drawing/2014/main" id="{9536A1CB-3059-EB42-95AD-459D70815686}"/>
              </a:ext>
            </a:extLst>
          </p:cNvPr>
          <p:cNvGraphicFramePr/>
          <p:nvPr/>
        </p:nvGraphicFramePr>
        <p:xfrm>
          <a:off x="5563466" y="262889"/>
          <a:ext cx="7029449" cy="5783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ijl: gekromd links 4">
            <a:extLst>
              <a:ext uri="{FF2B5EF4-FFF2-40B4-BE49-F238E27FC236}">
                <a16:creationId xmlns:a16="http://schemas.microsoft.com/office/drawing/2014/main" id="{B0C41D2C-B492-7F58-7CDB-0CFC74ED2161}"/>
              </a:ext>
            </a:extLst>
          </p:cNvPr>
          <p:cNvSpPr/>
          <p:nvPr/>
        </p:nvSpPr>
        <p:spPr>
          <a:xfrm rot="16200000">
            <a:off x="8795558" y="2195389"/>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Pijl: gekromd links 5">
            <a:extLst>
              <a:ext uri="{FF2B5EF4-FFF2-40B4-BE49-F238E27FC236}">
                <a16:creationId xmlns:a16="http://schemas.microsoft.com/office/drawing/2014/main" id="{C710F893-E387-7DBA-EFE7-22A07880AEEB}"/>
              </a:ext>
            </a:extLst>
          </p:cNvPr>
          <p:cNvSpPr/>
          <p:nvPr/>
        </p:nvSpPr>
        <p:spPr>
          <a:xfrm rot="5400000">
            <a:off x="8712430" y="3254348"/>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7432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C5644-B4BC-6D81-8F16-319CFFFDC9FF}"/>
              </a:ext>
            </a:extLst>
          </p:cNvPr>
          <p:cNvSpPr>
            <a:spLocks noGrp="1"/>
          </p:cNvSpPr>
          <p:nvPr>
            <p:ph type="title"/>
          </p:nvPr>
        </p:nvSpPr>
        <p:spPr>
          <a:xfrm>
            <a:off x="529936" y="250929"/>
            <a:ext cx="10823864" cy="1440872"/>
          </a:xfrm>
        </p:spPr>
        <p:txBody>
          <a:bodyPr/>
          <a:lstStyle/>
          <a:p>
            <a:r>
              <a:rPr lang="en-GB" b="0" dirty="0"/>
              <a:t>Master</a:t>
            </a:r>
            <a:br>
              <a:rPr lang="en-GB" b="0" dirty="0"/>
            </a:br>
            <a:r>
              <a:rPr lang="en-GB" sz="3200" b="0" dirty="0"/>
              <a:t>Universities have some international collaboration with other universities via research. </a:t>
            </a:r>
          </a:p>
        </p:txBody>
      </p:sp>
      <p:sp>
        <p:nvSpPr>
          <p:cNvPr id="7" name="Titel 1">
            <a:extLst>
              <a:ext uri="{FF2B5EF4-FFF2-40B4-BE49-F238E27FC236}">
                <a16:creationId xmlns:a16="http://schemas.microsoft.com/office/drawing/2014/main" id="{F6CBE9A2-CA8D-EEE5-9D9D-042F5F952656}"/>
              </a:ext>
            </a:extLst>
          </p:cNvPr>
          <p:cNvSpPr txBox="1">
            <a:spLocks/>
          </p:cNvSpPr>
          <p:nvPr/>
        </p:nvSpPr>
        <p:spPr>
          <a:xfrm>
            <a:off x="529936" y="2027910"/>
            <a:ext cx="10823864" cy="195180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1" i="0" kern="1000" cap="none" baseline="0">
                <a:ln>
                  <a:solidFill>
                    <a:schemeClr val="tx2"/>
                  </a:solidFill>
                </a:ln>
                <a:solidFill>
                  <a:schemeClr val="tx2"/>
                </a:solidFill>
                <a:latin typeface="Arial" panose="020B0604020202020204" pitchFamily="34" charset="0"/>
                <a:ea typeface="+mj-ea"/>
                <a:cs typeface="Arial" panose="020B0604020202020204" pitchFamily="34" charset="0"/>
              </a:defRPr>
            </a:lvl1pPr>
          </a:lstStyle>
          <a:p>
            <a:r>
              <a:rPr lang="en-GB" b="0" dirty="0"/>
              <a:t>Bachelor</a:t>
            </a:r>
          </a:p>
          <a:p>
            <a:r>
              <a:rPr lang="en-GB" sz="3200" b="0" dirty="0"/>
              <a:t>Universities of applied sciences have some collaborations with the local maritime industry via research. </a:t>
            </a:r>
          </a:p>
        </p:txBody>
      </p:sp>
      <p:sp>
        <p:nvSpPr>
          <p:cNvPr id="10" name="Titel 1">
            <a:extLst>
              <a:ext uri="{FF2B5EF4-FFF2-40B4-BE49-F238E27FC236}">
                <a16:creationId xmlns:a16="http://schemas.microsoft.com/office/drawing/2014/main" id="{1A2CB79A-8FE2-A7B6-9329-A2C496AD8F43}"/>
              </a:ext>
            </a:extLst>
          </p:cNvPr>
          <p:cNvSpPr txBox="1">
            <a:spLocks/>
          </p:cNvSpPr>
          <p:nvPr/>
        </p:nvSpPr>
        <p:spPr>
          <a:xfrm>
            <a:off x="529936" y="4297870"/>
            <a:ext cx="10823864" cy="115275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b="1" i="0" kern="1000" cap="none" baseline="0">
                <a:ln>
                  <a:solidFill>
                    <a:schemeClr val="tx2"/>
                  </a:solidFill>
                </a:ln>
                <a:solidFill>
                  <a:schemeClr val="tx2"/>
                </a:solidFill>
                <a:latin typeface="Arial" panose="020B0604020202020204" pitchFamily="34" charset="0"/>
                <a:ea typeface="+mj-ea"/>
                <a:cs typeface="Arial" panose="020B0604020202020204" pitchFamily="34" charset="0"/>
              </a:defRPr>
            </a:lvl1pPr>
          </a:lstStyle>
          <a:p>
            <a:r>
              <a:rPr lang="en-GB" b="0" dirty="0"/>
              <a:t>Vocational</a:t>
            </a:r>
          </a:p>
          <a:p>
            <a:r>
              <a:rPr lang="en-GB" sz="3200" b="0" dirty="0"/>
              <a:t>Have no collaboration via research. </a:t>
            </a:r>
          </a:p>
        </p:txBody>
      </p:sp>
    </p:spTree>
    <p:extLst>
      <p:ext uri="{BB962C8B-B14F-4D97-AF65-F5344CB8AC3E}">
        <p14:creationId xmlns:p14="http://schemas.microsoft.com/office/powerpoint/2010/main" val="192797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F51834-6D1C-0B5E-37F0-58696F622876}"/>
              </a:ext>
            </a:extLst>
          </p:cNvPr>
          <p:cNvSpPr>
            <a:spLocks noGrp="1"/>
          </p:cNvSpPr>
          <p:nvPr>
            <p:ph type="title"/>
          </p:nvPr>
        </p:nvSpPr>
        <p:spPr/>
        <p:txBody>
          <a:bodyPr/>
          <a:lstStyle/>
          <a:p>
            <a:r>
              <a:rPr lang="en-GB" b="0" dirty="0"/>
              <a:t>Social partners are already organised: ECSA / ETF</a:t>
            </a:r>
          </a:p>
        </p:txBody>
      </p:sp>
      <p:sp>
        <p:nvSpPr>
          <p:cNvPr id="4" name="Titel 1">
            <a:extLst>
              <a:ext uri="{FF2B5EF4-FFF2-40B4-BE49-F238E27FC236}">
                <a16:creationId xmlns:a16="http://schemas.microsoft.com/office/drawing/2014/main" id="{EF4E3AB5-F7D3-37D3-DA11-E9DB0CABC5EC}"/>
              </a:ext>
            </a:extLst>
          </p:cNvPr>
          <p:cNvSpPr txBox="1">
            <a:spLocks/>
          </p:cNvSpPr>
          <p:nvPr/>
        </p:nvSpPr>
        <p:spPr>
          <a:xfrm>
            <a:off x="838200" y="1403684"/>
            <a:ext cx="10515600" cy="115275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1" i="0" kern="1000" cap="none" baseline="0">
                <a:ln>
                  <a:solidFill>
                    <a:schemeClr val="tx2"/>
                  </a:solidFill>
                </a:ln>
                <a:solidFill>
                  <a:schemeClr val="tx2"/>
                </a:solidFill>
                <a:latin typeface="Arial" panose="020B0604020202020204" pitchFamily="34" charset="0"/>
                <a:ea typeface="+mj-ea"/>
                <a:cs typeface="+mj-cs"/>
              </a:defRPr>
            </a:lvl1pPr>
          </a:lstStyle>
          <a:p>
            <a:r>
              <a:rPr lang="en-GB" b="0" dirty="0"/>
              <a:t>The maritime industry is partly organised by sector / subject</a:t>
            </a:r>
          </a:p>
        </p:txBody>
      </p:sp>
      <p:sp>
        <p:nvSpPr>
          <p:cNvPr id="5" name="Titel 1">
            <a:extLst>
              <a:ext uri="{FF2B5EF4-FFF2-40B4-BE49-F238E27FC236}">
                <a16:creationId xmlns:a16="http://schemas.microsoft.com/office/drawing/2014/main" id="{8325FC68-06C6-5F4F-2045-E923164DA7A6}"/>
              </a:ext>
            </a:extLst>
          </p:cNvPr>
          <p:cNvSpPr txBox="1">
            <a:spLocks/>
          </p:cNvSpPr>
          <p:nvPr/>
        </p:nvSpPr>
        <p:spPr>
          <a:xfrm>
            <a:off x="838200" y="2556439"/>
            <a:ext cx="10515600" cy="115275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1" i="0" kern="1000" cap="none" baseline="0">
                <a:ln>
                  <a:solidFill>
                    <a:schemeClr val="tx2"/>
                  </a:solidFill>
                </a:ln>
                <a:solidFill>
                  <a:schemeClr val="tx2"/>
                </a:solidFill>
                <a:latin typeface="Arial" panose="020B0604020202020204" pitchFamily="34" charset="0"/>
                <a:ea typeface="+mj-ea"/>
                <a:cs typeface="+mj-cs"/>
              </a:defRPr>
            </a:lvl1pPr>
          </a:lstStyle>
          <a:p>
            <a:r>
              <a:rPr lang="en-GB" b="0" dirty="0"/>
              <a:t>METs are not organised</a:t>
            </a:r>
          </a:p>
        </p:txBody>
      </p:sp>
      <p:sp>
        <p:nvSpPr>
          <p:cNvPr id="6" name="Titel 1">
            <a:extLst>
              <a:ext uri="{FF2B5EF4-FFF2-40B4-BE49-F238E27FC236}">
                <a16:creationId xmlns:a16="http://schemas.microsoft.com/office/drawing/2014/main" id="{9BDCA53C-015F-91DC-50DE-C7A2DAE349DE}"/>
              </a:ext>
            </a:extLst>
          </p:cNvPr>
          <p:cNvSpPr txBox="1">
            <a:spLocks/>
          </p:cNvSpPr>
          <p:nvPr/>
        </p:nvSpPr>
        <p:spPr>
          <a:xfrm>
            <a:off x="838200" y="3728059"/>
            <a:ext cx="10515600" cy="172625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400" b="1" i="0" kern="1000" cap="none" baseline="0">
                <a:ln>
                  <a:solidFill>
                    <a:schemeClr val="tx2"/>
                  </a:solidFill>
                </a:ln>
                <a:solidFill>
                  <a:schemeClr val="tx2"/>
                </a:solidFill>
                <a:latin typeface="Arial" panose="020B0604020202020204" pitchFamily="34" charset="0"/>
                <a:ea typeface="+mj-ea"/>
                <a:cs typeface="+mj-cs"/>
              </a:defRPr>
            </a:lvl1pPr>
          </a:lstStyle>
          <a:p>
            <a:r>
              <a:rPr lang="en-GB" b="0" dirty="0"/>
              <a:t>but are the educators of the new breed as well as closing the gap of the current maritime professionals</a:t>
            </a:r>
          </a:p>
        </p:txBody>
      </p:sp>
    </p:spTree>
    <p:extLst>
      <p:ext uri="{BB962C8B-B14F-4D97-AF65-F5344CB8AC3E}">
        <p14:creationId xmlns:p14="http://schemas.microsoft.com/office/powerpoint/2010/main" val="14897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DE7774-3AFF-4700-ADE9-FE4E9BBEB137}"/>
              </a:ext>
            </a:extLst>
          </p:cNvPr>
          <p:cNvSpPr>
            <a:spLocks noGrp="1"/>
          </p:cNvSpPr>
          <p:nvPr>
            <p:ph type="title"/>
          </p:nvPr>
        </p:nvSpPr>
        <p:spPr>
          <a:xfrm>
            <a:off x="519545" y="254578"/>
            <a:ext cx="11284527" cy="5928013"/>
          </a:xfrm>
        </p:spPr>
        <p:txBody>
          <a:bodyPr/>
          <a:lstStyle/>
          <a:p>
            <a:r>
              <a:rPr lang="en-GB" b="0" dirty="0"/>
              <a:t>Enhance Cooperation and Mobility among maritime stakeholders to support knowledge sharing and good practices</a:t>
            </a:r>
            <a:br>
              <a:rPr lang="en-GB" b="0" dirty="0"/>
            </a:br>
            <a:br>
              <a:rPr lang="en-GB" b="0" dirty="0"/>
            </a:br>
            <a:r>
              <a:rPr lang="en-GB" b="0" dirty="0"/>
              <a:t>Improve the quality of training and education</a:t>
            </a:r>
            <a:br>
              <a:rPr lang="en-GB" b="0" dirty="0"/>
            </a:br>
            <a:br>
              <a:rPr lang="en-GB" b="0" dirty="0"/>
            </a:br>
            <a:r>
              <a:rPr lang="en-GB" b="0" dirty="0"/>
              <a:t>Develop common learning objectives and outcomes for innovative and future skills</a:t>
            </a:r>
            <a:br>
              <a:rPr lang="en-GB" b="0" dirty="0"/>
            </a:br>
            <a:br>
              <a:rPr lang="en-GB" b="0" dirty="0"/>
            </a:br>
            <a:r>
              <a:rPr lang="en-GB" b="0" dirty="0"/>
              <a:t>Monitor future developments with social partners</a:t>
            </a:r>
            <a:br>
              <a:rPr lang="en-GB" b="0" dirty="0"/>
            </a:br>
            <a:br>
              <a:rPr lang="en-GB" b="0" dirty="0"/>
            </a:br>
            <a:r>
              <a:rPr lang="en-GB" b="0" dirty="0"/>
              <a:t>Promote the developed materials for the needed skills</a:t>
            </a:r>
          </a:p>
        </p:txBody>
      </p:sp>
    </p:spTree>
    <p:extLst>
      <p:ext uri="{BB962C8B-B14F-4D97-AF65-F5344CB8AC3E}">
        <p14:creationId xmlns:p14="http://schemas.microsoft.com/office/powerpoint/2010/main" val="1229126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CB07A050-7618-DA98-860A-E9A5C667DA8F}"/>
              </a:ext>
            </a:extLst>
          </p:cNvPr>
          <p:cNvSpPr>
            <a:spLocks noGrp="1"/>
          </p:cNvSpPr>
          <p:nvPr>
            <p:ph type="subTitle" idx="1"/>
          </p:nvPr>
        </p:nvSpPr>
        <p:spPr>
          <a:xfrm>
            <a:off x="838201" y="3696454"/>
            <a:ext cx="5935394" cy="407955"/>
          </a:xfrm>
        </p:spPr>
        <p:txBody>
          <a:bodyPr/>
          <a:lstStyle/>
          <a:p>
            <a:r>
              <a:rPr lang="en-GB" sz="2000" b="1" kern="1000" dirty="0">
                <a:solidFill>
                  <a:schemeClr val="accent1"/>
                </a:solidFill>
                <a:latin typeface="Arial" panose="020B0604020202020204" pitchFamily="34" charset="0"/>
                <a:ea typeface="+mj-ea"/>
                <a:cs typeface="+mj-cs"/>
              </a:rPr>
              <a:t>Alco Weeke, technical project leader</a:t>
            </a:r>
          </a:p>
        </p:txBody>
      </p:sp>
      <p:sp>
        <p:nvSpPr>
          <p:cNvPr id="4" name="Titel 3">
            <a:extLst>
              <a:ext uri="{FF2B5EF4-FFF2-40B4-BE49-F238E27FC236}">
                <a16:creationId xmlns:a16="http://schemas.microsoft.com/office/drawing/2014/main" id="{32519C75-5AD6-0E2D-33BD-AABA29E1AD55}"/>
              </a:ext>
            </a:extLst>
          </p:cNvPr>
          <p:cNvSpPr>
            <a:spLocks noGrp="1"/>
          </p:cNvSpPr>
          <p:nvPr>
            <p:ph type="ctrTitle"/>
          </p:nvPr>
        </p:nvSpPr>
        <p:spPr>
          <a:xfrm>
            <a:off x="-8326" y="2289997"/>
            <a:ext cx="7471611" cy="616304"/>
          </a:xfrm>
        </p:spPr>
        <p:txBody>
          <a:bodyPr/>
          <a:lstStyle/>
          <a:p>
            <a:r>
              <a:rPr lang="hr-HR" dirty="0"/>
              <a:t>SkillSea WP.1 &amp; WP.2</a:t>
            </a:r>
            <a:endParaRPr lang="nl-NL" dirty="0"/>
          </a:p>
        </p:txBody>
      </p:sp>
      <p:pic>
        <p:nvPicPr>
          <p:cNvPr id="5" name="Picture Placeholder 4">
            <a:extLst>
              <a:ext uri="{FF2B5EF4-FFF2-40B4-BE49-F238E27FC236}">
                <a16:creationId xmlns:a16="http://schemas.microsoft.com/office/drawing/2014/main" id="{386A427C-38A8-4E17-AEFB-2417299D3806}"/>
              </a:ext>
            </a:extLst>
          </p:cNvPr>
          <p:cNvPicPr>
            <a:picLocks noGrp="1"/>
          </p:cNvPicPr>
          <p:nvPr>
            <p:ph type="pic" sz="quarter" idx="13"/>
          </p:nvPr>
        </p:nvPicPr>
        <p:blipFill rotWithShape="1">
          <a:blip r:embed="rId3">
            <a:extLst>
              <a:ext uri="{28A0092B-C50C-407E-A947-70E740481C1C}">
                <a14:useLocalDpi xmlns:a14="http://schemas.microsoft.com/office/drawing/2010/main" val="0"/>
              </a:ext>
            </a:extLst>
          </a:blip>
          <a:srcRect t="17390" b="17390"/>
          <a:stretch/>
        </p:blipFill>
        <p:spPr bwMode="auto">
          <a:xfrm>
            <a:off x="6817633" y="1599955"/>
            <a:ext cx="5268350" cy="34362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9610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01C369C-3476-3AAF-DE64-D66CEF1E4E16}"/>
              </a:ext>
            </a:extLst>
          </p:cNvPr>
          <p:cNvSpPr>
            <a:spLocks noGrp="1"/>
          </p:cNvSpPr>
          <p:nvPr>
            <p:ph type="title"/>
          </p:nvPr>
        </p:nvSpPr>
        <p:spPr>
          <a:xfrm>
            <a:off x="838200" y="250929"/>
            <a:ext cx="10515600" cy="1152755"/>
          </a:xfrm>
        </p:spPr>
        <p:txBody>
          <a:bodyPr/>
          <a:lstStyle/>
          <a:p>
            <a:endParaRPr lang="en-US"/>
          </a:p>
        </p:txBody>
      </p:sp>
      <p:sp>
        <p:nvSpPr>
          <p:cNvPr id="12" name="Content Placeholder 2">
            <a:extLst>
              <a:ext uri="{FF2B5EF4-FFF2-40B4-BE49-F238E27FC236}">
                <a16:creationId xmlns:a16="http://schemas.microsoft.com/office/drawing/2014/main" id="{DF8D8335-BB00-D30E-1DCF-94748CA9B04D}"/>
              </a:ext>
            </a:extLst>
          </p:cNvPr>
          <p:cNvSpPr>
            <a:spLocks noGrp="1"/>
          </p:cNvSpPr>
          <p:nvPr>
            <p:ph sz="half" idx="1"/>
          </p:nvPr>
        </p:nvSpPr>
        <p:spPr>
          <a:xfrm>
            <a:off x="838200" y="1825625"/>
            <a:ext cx="5181600" cy="4351338"/>
          </a:xfrm>
        </p:spPr>
        <p:txBody>
          <a:bodyPr/>
          <a:lstStyle/>
          <a:p>
            <a:endParaRPr lang="en-US"/>
          </a:p>
        </p:txBody>
      </p:sp>
      <p:pic>
        <p:nvPicPr>
          <p:cNvPr id="5" name="Afbeelding 4" descr="Afbeelding met tekst, Graphics, Lettertype, grafische vormgeving&#10;&#10;Automatisch gegenereerde beschrijving">
            <a:extLst>
              <a:ext uri="{FF2B5EF4-FFF2-40B4-BE49-F238E27FC236}">
                <a16:creationId xmlns:a16="http://schemas.microsoft.com/office/drawing/2014/main" id="{192AB0CC-09AA-4E12-9092-F0B276409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50" y="1885814"/>
            <a:ext cx="11870703" cy="3086371"/>
          </a:xfrm>
          <a:prstGeom prst="rect">
            <a:avLst/>
          </a:prstGeom>
          <a:noFill/>
        </p:spPr>
      </p:pic>
      <p:sp>
        <p:nvSpPr>
          <p:cNvPr id="4" name="Rechthoek 3">
            <a:extLst>
              <a:ext uri="{FF2B5EF4-FFF2-40B4-BE49-F238E27FC236}">
                <a16:creationId xmlns:a16="http://schemas.microsoft.com/office/drawing/2014/main" id="{8D9DF598-569E-FA49-3F68-794DA0FAEB0D}"/>
              </a:ext>
            </a:extLst>
          </p:cNvPr>
          <p:cNvSpPr/>
          <p:nvPr/>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hthoek 5">
            <a:extLst>
              <a:ext uri="{FF2B5EF4-FFF2-40B4-BE49-F238E27FC236}">
                <a16:creationId xmlns:a16="http://schemas.microsoft.com/office/drawing/2014/main" id="{56C9B4E6-E70D-E298-7B7F-67BAB39787DD}"/>
              </a:ext>
            </a:extLst>
          </p:cNvPr>
          <p:cNvSpPr/>
          <p:nvPr/>
        </p:nvSpPr>
        <p:spPr>
          <a:xfrm>
            <a:off x="11461072" y="150920"/>
            <a:ext cx="646481" cy="932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1446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6DED44-17C0-2AAF-F495-FE137A13B2B7}"/>
              </a:ext>
            </a:extLst>
          </p:cNvPr>
          <p:cNvSpPr>
            <a:spLocks noGrp="1"/>
          </p:cNvSpPr>
          <p:nvPr>
            <p:ph type="title"/>
          </p:nvPr>
        </p:nvSpPr>
        <p:spPr/>
        <p:txBody>
          <a:bodyPr/>
          <a:lstStyle/>
          <a:p>
            <a:pPr algn="ctr"/>
            <a:r>
              <a:rPr lang="en-GB" dirty="0"/>
              <a:t>Members MET-NET</a:t>
            </a:r>
            <a:endParaRPr lang="en-GB" b="0" dirty="0"/>
          </a:p>
        </p:txBody>
      </p:sp>
      <p:pic>
        <p:nvPicPr>
          <p:cNvPr id="4" name="Afbeelding 3">
            <a:extLst>
              <a:ext uri="{FF2B5EF4-FFF2-40B4-BE49-F238E27FC236}">
                <a16:creationId xmlns:a16="http://schemas.microsoft.com/office/drawing/2014/main" id="{CAD95BB9-9FB1-7D2F-6548-4D056E45EB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7212" y="2779010"/>
            <a:ext cx="3102773" cy="1020542"/>
          </a:xfrm>
          <a:prstGeom prst="rect">
            <a:avLst/>
          </a:prstGeom>
          <a:noFill/>
        </p:spPr>
      </p:pic>
      <p:pic>
        <p:nvPicPr>
          <p:cNvPr id="5" name="Afbeelding 4">
            <a:extLst>
              <a:ext uri="{FF2B5EF4-FFF2-40B4-BE49-F238E27FC236}">
                <a16:creationId xmlns:a16="http://schemas.microsoft.com/office/drawing/2014/main" id="{4CA59CE9-9EF0-87F8-3109-04B9FC207B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211" y="1304411"/>
            <a:ext cx="3102774" cy="1020541"/>
          </a:xfrm>
          <a:prstGeom prst="rect">
            <a:avLst/>
          </a:prstGeom>
          <a:noFill/>
          <a:ln>
            <a:noFill/>
          </a:ln>
        </p:spPr>
      </p:pic>
      <p:pic>
        <p:nvPicPr>
          <p:cNvPr id="6" name="Afbeelding 5">
            <a:extLst>
              <a:ext uri="{FF2B5EF4-FFF2-40B4-BE49-F238E27FC236}">
                <a16:creationId xmlns:a16="http://schemas.microsoft.com/office/drawing/2014/main" id="{A815315F-6A7F-6EE9-7402-F4276C8861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14677" y="53396"/>
            <a:ext cx="2411911" cy="2258553"/>
          </a:xfrm>
          <a:prstGeom prst="rect">
            <a:avLst/>
          </a:prstGeom>
          <a:noFill/>
          <a:ln>
            <a:noFill/>
          </a:ln>
        </p:spPr>
      </p:pic>
      <p:pic>
        <p:nvPicPr>
          <p:cNvPr id="7" name="Afbeelding 6">
            <a:extLst>
              <a:ext uri="{FF2B5EF4-FFF2-40B4-BE49-F238E27FC236}">
                <a16:creationId xmlns:a16="http://schemas.microsoft.com/office/drawing/2014/main" id="{6EE03B05-8367-4A80-F6CB-D869151F725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9240" y="2836894"/>
            <a:ext cx="3359728" cy="959298"/>
          </a:xfrm>
          <a:prstGeom prst="rect">
            <a:avLst/>
          </a:prstGeom>
          <a:noFill/>
          <a:ln>
            <a:noFill/>
          </a:ln>
        </p:spPr>
      </p:pic>
      <p:pic>
        <p:nvPicPr>
          <p:cNvPr id="8" name="Afbeelding 7">
            <a:extLst>
              <a:ext uri="{FF2B5EF4-FFF2-40B4-BE49-F238E27FC236}">
                <a16:creationId xmlns:a16="http://schemas.microsoft.com/office/drawing/2014/main" id="{3142F5A1-5E27-EA2D-911B-3021FE178E6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0189" y="1205345"/>
            <a:ext cx="4714984" cy="1575134"/>
          </a:xfrm>
          <a:prstGeom prst="rect">
            <a:avLst/>
          </a:prstGeom>
          <a:noFill/>
          <a:ln>
            <a:noFill/>
          </a:ln>
        </p:spPr>
      </p:pic>
      <p:pic>
        <p:nvPicPr>
          <p:cNvPr id="10" name="Afbeelding 9">
            <a:extLst>
              <a:ext uri="{FF2B5EF4-FFF2-40B4-BE49-F238E27FC236}">
                <a16:creationId xmlns:a16="http://schemas.microsoft.com/office/drawing/2014/main" id="{EEB81045-6872-01CC-447B-27AC0624904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494" y="4873196"/>
            <a:ext cx="3476279" cy="1035799"/>
          </a:xfrm>
          <a:prstGeom prst="rect">
            <a:avLst/>
          </a:prstGeom>
          <a:noFill/>
          <a:ln>
            <a:noFill/>
          </a:ln>
        </p:spPr>
      </p:pic>
      <p:pic>
        <p:nvPicPr>
          <p:cNvPr id="12" name="Afbeelding 11">
            <a:extLst>
              <a:ext uri="{FF2B5EF4-FFF2-40B4-BE49-F238E27FC236}">
                <a16:creationId xmlns:a16="http://schemas.microsoft.com/office/drawing/2014/main" id="{6E3DE69A-7B60-C99E-66E1-A274FDC9889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58819" y="5078262"/>
            <a:ext cx="2440995" cy="830733"/>
          </a:xfrm>
          <a:prstGeom prst="rect">
            <a:avLst/>
          </a:prstGeom>
          <a:noFill/>
        </p:spPr>
      </p:pic>
      <p:pic>
        <p:nvPicPr>
          <p:cNvPr id="13" name="Afbeelding 12">
            <a:extLst>
              <a:ext uri="{FF2B5EF4-FFF2-40B4-BE49-F238E27FC236}">
                <a16:creationId xmlns:a16="http://schemas.microsoft.com/office/drawing/2014/main" id="{B35693F5-B9F5-BAC6-A78A-6C7FA238B96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6601" y="5004077"/>
            <a:ext cx="2614208" cy="904918"/>
          </a:xfrm>
          <a:prstGeom prst="rect">
            <a:avLst/>
          </a:prstGeom>
          <a:noFill/>
          <a:ln>
            <a:noFill/>
          </a:ln>
        </p:spPr>
      </p:pic>
      <p:pic>
        <p:nvPicPr>
          <p:cNvPr id="3" name="Εικόνα 1" descr="Ίδρυμα Ευγενίδου (@Eugenides_Found) | Twitter">
            <a:extLst>
              <a:ext uri="{FF2B5EF4-FFF2-40B4-BE49-F238E27FC236}">
                <a16:creationId xmlns:a16="http://schemas.microsoft.com/office/drawing/2014/main" id="{50276461-F408-513D-2BBE-BBD10056474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4820" y="3935891"/>
            <a:ext cx="746760" cy="746760"/>
          </a:xfrm>
          <a:prstGeom prst="rect">
            <a:avLst/>
          </a:prstGeom>
          <a:noFill/>
          <a:ln>
            <a:noFill/>
          </a:ln>
        </p:spPr>
      </p:pic>
      <p:sp>
        <p:nvSpPr>
          <p:cNvPr id="14" name="Tekstvak 13">
            <a:extLst>
              <a:ext uri="{FF2B5EF4-FFF2-40B4-BE49-F238E27FC236}">
                <a16:creationId xmlns:a16="http://schemas.microsoft.com/office/drawing/2014/main" id="{00FBFD9F-136C-95B9-17E2-993E81BA68C8}"/>
              </a:ext>
            </a:extLst>
          </p:cNvPr>
          <p:cNvSpPr txBox="1"/>
          <p:nvPr/>
        </p:nvSpPr>
        <p:spPr>
          <a:xfrm>
            <a:off x="1350818" y="4315875"/>
            <a:ext cx="2440995" cy="369332"/>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Eugenides Foundation</a:t>
            </a:r>
            <a:endParaRPr lang="nl-NL" sz="1800" dirty="0">
              <a:effectLst/>
              <a:latin typeface="Calibri" panose="020F0502020204030204" pitchFamily="34" charset="0"/>
              <a:ea typeface="Calibri" panose="020F0502020204030204" pitchFamily="34" charset="0"/>
            </a:endParaRPr>
          </a:p>
        </p:txBody>
      </p:sp>
      <p:pic>
        <p:nvPicPr>
          <p:cNvPr id="1026" name="Picture 2" descr="Logos, slides, good practice of using the official name and the short name  TalTech">
            <a:extLst>
              <a:ext uri="{FF2B5EF4-FFF2-40B4-BE49-F238E27FC236}">
                <a16:creationId xmlns:a16="http://schemas.microsoft.com/office/drawing/2014/main" id="{591B7C6A-3699-5409-1609-9AED1BDB79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82175" y="4232564"/>
            <a:ext cx="24098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Cádiz - Wikipedia">
            <a:extLst>
              <a:ext uri="{FF2B5EF4-FFF2-40B4-BE49-F238E27FC236}">
                <a16:creationId xmlns:a16="http://schemas.microsoft.com/office/drawing/2014/main" id="{B1D3EE92-52C1-6894-3A48-442A3E61C9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3727" y="2506170"/>
            <a:ext cx="18573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04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93B945-1F66-4338-363B-9505A6A6576E}"/>
              </a:ext>
            </a:extLst>
          </p:cNvPr>
          <p:cNvSpPr>
            <a:spLocks noGrp="1"/>
          </p:cNvSpPr>
          <p:nvPr>
            <p:ph type="subTitle" idx="1"/>
          </p:nvPr>
        </p:nvSpPr>
        <p:spPr>
          <a:xfrm>
            <a:off x="0" y="1867408"/>
            <a:ext cx="6781921" cy="1561592"/>
          </a:xfrm>
        </p:spPr>
        <p:txBody>
          <a:bodyPr>
            <a:noAutofit/>
          </a:bodyPr>
          <a:lstStyle/>
          <a:p>
            <a:pPr marL="342900" indent="-342900">
              <a:buFont typeface="Wingdings" pitchFamily="2" charset="2"/>
              <a:buChar char="Ø"/>
            </a:pPr>
            <a:r>
              <a:rPr lang="en-US" sz="2400" i="0" dirty="0"/>
              <a:t>Establishing a sustainable </a:t>
            </a:r>
            <a:r>
              <a:rPr lang="en-US" sz="2400" b="1" i="0" dirty="0"/>
              <a:t>European Maritime Skills Forum (E-MSF)</a:t>
            </a:r>
            <a:r>
              <a:rPr lang="en-US" sz="2400" i="0" dirty="0"/>
              <a:t> will assist in </a:t>
            </a:r>
            <a:r>
              <a:rPr lang="en-US" sz="2400" b="1" i="0" dirty="0"/>
              <a:t>sharing best practices</a:t>
            </a:r>
            <a:r>
              <a:rPr lang="en-US" sz="2400" i="0" dirty="0"/>
              <a:t>, fostering </a:t>
            </a:r>
            <a:r>
              <a:rPr lang="en-US" sz="2400" b="1" i="0" dirty="0"/>
              <a:t>cooperation</a:t>
            </a:r>
            <a:r>
              <a:rPr lang="en-US" sz="2400" i="0" dirty="0"/>
              <a:t> among </a:t>
            </a:r>
            <a:r>
              <a:rPr lang="en-US" sz="2400" b="1" i="0" u="sng" dirty="0"/>
              <a:t>MET providers </a:t>
            </a:r>
            <a:r>
              <a:rPr lang="en-US" sz="2400" i="0" dirty="0"/>
              <a:t>and </a:t>
            </a:r>
            <a:r>
              <a:rPr lang="en-US" sz="2400" b="1" i="0" u="sng" dirty="0"/>
              <a:t>MET stakeholders </a:t>
            </a:r>
            <a:r>
              <a:rPr lang="en-US" sz="2400" i="0" dirty="0"/>
              <a:t>including regulators, increasing knowledge transfer </a:t>
            </a:r>
          </a:p>
          <a:p>
            <a:pPr marL="342900" indent="-342900">
              <a:buFont typeface="Wingdings" pitchFamily="2" charset="2"/>
              <a:buChar char="Ø"/>
            </a:pPr>
            <a:endParaRPr lang="en-US" sz="2400" i="0" dirty="0"/>
          </a:p>
          <a:p>
            <a:pPr marL="342900" indent="-342900">
              <a:buFont typeface="Wingdings" pitchFamily="2" charset="2"/>
              <a:buChar char="Ø"/>
            </a:pPr>
            <a:r>
              <a:rPr lang="en-US" sz="2400" i="0" dirty="0"/>
              <a:t>E-MSF should be promoted as a </a:t>
            </a:r>
            <a:r>
              <a:rPr lang="en-US" sz="2400" b="1" i="0" dirty="0"/>
              <a:t>European instrument</a:t>
            </a:r>
            <a:r>
              <a:rPr lang="en-US" sz="2400" i="0" dirty="0"/>
              <a:t> for harvesting </a:t>
            </a:r>
            <a:r>
              <a:rPr lang="en-US" sz="2400" b="1" i="0" dirty="0"/>
              <a:t>synergies</a:t>
            </a:r>
            <a:r>
              <a:rPr lang="en-US" sz="2400" i="0" dirty="0"/>
              <a:t> with </a:t>
            </a:r>
            <a:r>
              <a:rPr lang="en-US" sz="2400" b="1" i="0" dirty="0"/>
              <a:t>related sectoral projects</a:t>
            </a:r>
            <a:r>
              <a:rPr lang="en-US" sz="2400" i="0" dirty="0"/>
              <a:t>.</a:t>
            </a:r>
          </a:p>
          <a:p>
            <a:pPr marL="342900" indent="-342900">
              <a:buFont typeface="Wingdings" pitchFamily="2" charset="2"/>
              <a:buChar char="Ø"/>
            </a:pPr>
            <a:endParaRPr lang="en-US" sz="2000" dirty="0"/>
          </a:p>
        </p:txBody>
      </p:sp>
      <p:pic>
        <p:nvPicPr>
          <p:cNvPr id="7" name="Picture Placeholder 6" descr="Top shot of a representation of networks with stick figures.">
            <a:extLst>
              <a:ext uri="{FF2B5EF4-FFF2-40B4-BE49-F238E27FC236}">
                <a16:creationId xmlns:a16="http://schemas.microsoft.com/office/drawing/2014/main" id="{C908A984-9281-EFAF-B670-0503A08E2EB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96" b="996"/>
          <a:stretch>
            <a:fillRect/>
          </a:stretch>
        </p:blipFill>
        <p:spPr>
          <a:xfrm>
            <a:off x="7402960" y="1427968"/>
            <a:ext cx="4789040" cy="4734292"/>
          </a:xfrm>
        </p:spPr>
      </p:pic>
      <p:sp>
        <p:nvSpPr>
          <p:cNvPr id="8" name="TextBox 7">
            <a:extLst>
              <a:ext uri="{FF2B5EF4-FFF2-40B4-BE49-F238E27FC236}">
                <a16:creationId xmlns:a16="http://schemas.microsoft.com/office/drawing/2014/main" id="{AA96E1B3-FE67-A452-ADE1-0D7B913C3758}"/>
              </a:ext>
            </a:extLst>
          </p:cNvPr>
          <p:cNvSpPr txBox="1"/>
          <p:nvPr/>
        </p:nvSpPr>
        <p:spPr>
          <a:xfrm>
            <a:off x="1895061" y="927652"/>
            <a:ext cx="184731" cy="369332"/>
          </a:xfrm>
          <a:prstGeom prst="rect">
            <a:avLst/>
          </a:prstGeom>
          <a:noFill/>
        </p:spPr>
        <p:txBody>
          <a:bodyPr wrap="none" rtlCol="0">
            <a:spAutoFit/>
          </a:bodyPr>
          <a:lstStyle/>
          <a:p>
            <a:endParaRPr lang="en-GR" dirty="0"/>
          </a:p>
        </p:txBody>
      </p:sp>
      <p:sp>
        <p:nvSpPr>
          <p:cNvPr id="12" name="Title 11">
            <a:extLst>
              <a:ext uri="{FF2B5EF4-FFF2-40B4-BE49-F238E27FC236}">
                <a16:creationId xmlns:a16="http://schemas.microsoft.com/office/drawing/2014/main" id="{CC3F37DD-6EC2-9411-74F7-02F88965B191}"/>
              </a:ext>
            </a:extLst>
          </p:cNvPr>
          <p:cNvSpPr>
            <a:spLocks noGrp="1"/>
          </p:cNvSpPr>
          <p:nvPr>
            <p:ph type="ctrTitle"/>
          </p:nvPr>
        </p:nvSpPr>
        <p:spPr>
          <a:xfrm>
            <a:off x="-8326" y="-73522"/>
            <a:ext cx="10305265" cy="1558101"/>
          </a:xfrm>
        </p:spPr>
        <p:txBody>
          <a:bodyPr/>
          <a:lstStyle/>
          <a:p>
            <a:r>
              <a:rPr lang="en-US" dirty="0">
                <a:solidFill>
                  <a:schemeClr val="bg1"/>
                </a:solidFill>
              </a:rPr>
              <a:t>SkillSea Strategy Key Findings – 9 </a:t>
            </a:r>
            <a:br>
              <a:rPr lang="en-US" dirty="0">
                <a:solidFill>
                  <a:schemeClr val="bg1"/>
                </a:solidFill>
              </a:rPr>
            </a:br>
            <a:r>
              <a:rPr lang="en-US" dirty="0">
                <a:solidFill>
                  <a:schemeClr val="bg1"/>
                </a:solidFill>
              </a:rPr>
              <a:t>A proposed European Maritime Skills Forum</a:t>
            </a:r>
            <a:br>
              <a:rPr lang="en-US" dirty="0">
                <a:solidFill>
                  <a:schemeClr val="bg1"/>
                </a:solidFill>
              </a:rPr>
            </a:br>
            <a:r>
              <a:rPr lang="en-US" dirty="0">
                <a:solidFill>
                  <a:schemeClr val="bg1"/>
                </a:solidFill>
              </a:rPr>
              <a:t> </a:t>
            </a:r>
            <a:endParaRPr lang="en-GR" dirty="0"/>
          </a:p>
        </p:txBody>
      </p:sp>
      <p:sp>
        <p:nvSpPr>
          <p:cNvPr id="2" name="TextBox 1">
            <a:extLst>
              <a:ext uri="{FF2B5EF4-FFF2-40B4-BE49-F238E27FC236}">
                <a16:creationId xmlns:a16="http://schemas.microsoft.com/office/drawing/2014/main" id="{4999B4F0-3328-80C0-6886-B21CAE40E470}"/>
              </a:ext>
            </a:extLst>
          </p:cNvPr>
          <p:cNvSpPr txBox="1"/>
          <p:nvPr/>
        </p:nvSpPr>
        <p:spPr>
          <a:xfrm>
            <a:off x="176048" y="6858000"/>
            <a:ext cx="1387366" cy="246221"/>
          </a:xfrm>
          <a:prstGeom prst="rect">
            <a:avLst/>
          </a:prstGeom>
          <a:noFill/>
        </p:spPr>
        <p:txBody>
          <a:bodyPr wrap="square" rtlCol="0">
            <a:spAutoFit/>
          </a:bodyPr>
          <a:lstStyle/>
          <a:p>
            <a:r>
              <a:rPr lang="en-GB" sz="1000" dirty="0"/>
              <a:t>24</a:t>
            </a:r>
          </a:p>
        </p:txBody>
      </p:sp>
    </p:spTree>
    <p:extLst>
      <p:ext uri="{BB962C8B-B14F-4D97-AF65-F5344CB8AC3E}">
        <p14:creationId xmlns:p14="http://schemas.microsoft.com/office/powerpoint/2010/main" val="77939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1E1D-2D5A-04D1-0D66-36DB1FDCA4C5}"/>
              </a:ext>
            </a:extLst>
          </p:cNvPr>
          <p:cNvSpPr>
            <a:spLocks noGrp="1"/>
          </p:cNvSpPr>
          <p:nvPr>
            <p:ph type="title"/>
          </p:nvPr>
        </p:nvSpPr>
        <p:spPr>
          <a:xfrm>
            <a:off x="3061252" y="0"/>
            <a:ext cx="8423649" cy="1152755"/>
          </a:xfrm>
          <a:solidFill>
            <a:schemeClr val="tx2"/>
          </a:solidFill>
        </p:spPr>
        <p:txBody>
          <a:bodyPr/>
          <a:lstStyle/>
          <a:p>
            <a:r>
              <a:rPr lang="en-US" dirty="0">
                <a:solidFill>
                  <a:schemeClr val="bg1"/>
                </a:solidFill>
              </a:rPr>
              <a:t>  Concluding: untying the triple-knot I </a:t>
            </a:r>
            <a:r>
              <a:rPr lang="en-US" dirty="0"/>
              <a:t>I</a:t>
            </a:r>
          </a:p>
        </p:txBody>
      </p:sp>
      <p:sp>
        <p:nvSpPr>
          <p:cNvPr id="3" name="Content Placeholder 2">
            <a:extLst>
              <a:ext uri="{FF2B5EF4-FFF2-40B4-BE49-F238E27FC236}">
                <a16:creationId xmlns:a16="http://schemas.microsoft.com/office/drawing/2014/main" id="{444EF112-E8D2-19C9-3C37-E36ACB0C0167}"/>
              </a:ext>
            </a:extLst>
          </p:cNvPr>
          <p:cNvSpPr>
            <a:spLocks noGrp="1"/>
          </p:cNvSpPr>
          <p:nvPr>
            <p:ph idx="1"/>
          </p:nvPr>
        </p:nvSpPr>
        <p:spPr>
          <a:xfrm>
            <a:off x="3406559" y="1445383"/>
            <a:ext cx="7695549" cy="3985599"/>
          </a:xfrm>
        </p:spPr>
        <p:txBody>
          <a:bodyPr/>
          <a:lstStyle/>
          <a:p>
            <a:pPr algn="just"/>
            <a:r>
              <a:rPr lang="en-US" sz="2400" dirty="0">
                <a:solidFill>
                  <a:schemeClr val="accent1">
                    <a:lumMod val="50000"/>
                  </a:schemeClr>
                </a:solidFill>
              </a:rPr>
              <a:t>The SkillSea solution is  an integrated  one: it provides coordinated tools and strategies for untying the </a:t>
            </a:r>
            <a:r>
              <a:rPr lang="en-US" sz="2400" b="1" u="sng" dirty="0">
                <a:solidFill>
                  <a:schemeClr val="accent1">
                    <a:lumMod val="50000"/>
                  </a:schemeClr>
                </a:solidFill>
              </a:rPr>
              <a:t>“triple-knot”</a:t>
            </a:r>
            <a:r>
              <a:rPr lang="en-US" sz="2400" dirty="0">
                <a:solidFill>
                  <a:schemeClr val="accent1">
                    <a:lumMod val="50000"/>
                  </a:schemeClr>
                </a:solidFill>
              </a:rPr>
              <a:t> of skills’ </a:t>
            </a:r>
            <a:r>
              <a:rPr lang="en-US" sz="2400" b="1" i="1" dirty="0">
                <a:solidFill>
                  <a:schemeClr val="accent1">
                    <a:lumMod val="50000"/>
                  </a:schemeClr>
                </a:solidFill>
              </a:rPr>
              <a:t>gaps</a:t>
            </a:r>
            <a:r>
              <a:rPr lang="en-US" sz="2400" dirty="0">
                <a:solidFill>
                  <a:schemeClr val="accent1">
                    <a:lumMod val="50000"/>
                  </a:schemeClr>
                </a:solidFill>
              </a:rPr>
              <a:t>, career </a:t>
            </a:r>
            <a:r>
              <a:rPr lang="en-US" sz="2400" b="1" i="1" dirty="0">
                <a:solidFill>
                  <a:schemeClr val="accent1">
                    <a:lumMod val="50000"/>
                  </a:schemeClr>
                </a:solidFill>
              </a:rPr>
              <a:t>attractiveness</a:t>
            </a:r>
            <a:r>
              <a:rPr lang="en-US" sz="2400" i="1" dirty="0">
                <a:solidFill>
                  <a:schemeClr val="accent1">
                    <a:lumMod val="50000"/>
                  </a:schemeClr>
                </a:solidFill>
              </a:rPr>
              <a:t>,</a:t>
            </a:r>
            <a:r>
              <a:rPr lang="en-US" sz="2400" dirty="0">
                <a:solidFill>
                  <a:schemeClr val="accent1">
                    <a:lumMod val="50000"/>
                  </a:schemeClr>
                </a:solidFill>
              </a:rPr>
              <a:t> and </a:t>
            </a:r>
            <a:r>
              <a:rPr lang="en-US" sz="2400" b="1" i="1" dirty="0">
                <a:solidFill>
                  <a:schemeClr val="accent1">
                    <a:lumMod val="50000"/>
                  </a:schemeClr>
                </a:solidFill>
              </a:rPr>
              <a:t>mobility</a:t>
            </a:r>
            <a:r>
              <a:rPr lang="en-US" sz="2400" dirty="0">
                <a:solidFill>
                  <a:schemeClr val="accent1">
                    <a:lumMod val="50000"/>
                  </a:schemeClr>
                </a:solidFill>
              </a:rPr>
              <a:t> of maritime professional</a:t>
            </a:r>
          </a:p>
          <a:p>
            <a:pPr algn="just"/>
            <a:r>
              <a:rPr lang="en-US" sz="2400" dirty="0">
                <a:solidFill>
                  <a:schemeClr val="accent1">
                    <a:lumMod val="50000"/>
                  </a:schemeClr>
                </a:solidFill>
              </a:rPr>
              <a:t>Such an approach is </a:t>
            </a:r>
            <a:r>
              <a:rPr lang="en-US" sz="2400" b="1" dirty="0">
                <a:solidFill>
                  <a:schemeClr val="accent1">
                    <a:lumMod val="50000"/>
                  </a:schemeClr>
                </a:solidFill>
              </a:rPr>
              <a:t>turning the challenge </a:t>
            </a:r>
            <a:r>
              <a:rPr lang="en-US" sz="2400" dirty="0">
                <a:solidFill>
                  <a:schemeClr val="accent1">
                    <a:lumMod val="50000"/>
                  </a:schemeClr>
                </a:solidFill>
              </a:rPr>
              <a:t>of  sustainability and </a:t>
            </a:r>
            <a:r>
              <a:rPr lang="en-US" sz="2400" dirty="0" err="1">
                <a:solidFill>
                  <a:schemeClr val="accent1">
                    <a:lumMod val="50000"/>
                  </a:schemeClr>
                </a:solidFill>
              </a:rPr>
              <a:t>digitalisation</a:t>
            </a:r>
            <a:r>
              <a:rPr lang="en-US" sz="2400" dirty="0">
                <a:solidFill>
                  <a:schemeClr val="accent1">
                    <a:lumMod val="50000"/>
                  </a:schemeClr>
                </a:solidFill>
              </a:rPr>
              <a:t> </a:t>
            </a:r>
            <a:r>
              <a:rPr lang="en-US" sz="2400" b="1" dirty="0">
                <a:solidFill>
                  <a:schemeClr val="accent1">
                    <a:lumMod val="50000"/>
                  </a:schemeClr>
                </a:solidFill>
              </a:rPr>
              <a:t>into an opportunity </a:t>
            </a:r>
            <a:r>
              <a:rPr lang="en-US" sz="2400" dirty="0">
                <a:solidFill>
                  <a:schemeClr val="accent1">
                    <a:lumMod val="50000"/>
                  </a:schemeClr>
                </a:solidFill>
              </a:rPr>
              <a:t>for a radical new approach of maritime careers.</a:t>
            </a:r>
          </a:p>
        </p:txBody>
      </p:sp>
      <p:pic>
        <p:nvPicPr>
          <p:cNvPr id="6" name="Picture 5" descr="Ropes on boat">
            <a:extLst>
              <a:ext uri="{FF2B5EF4-FFF2-40B4-BE49-F238E27FC236}">
                <a16:creationId xmlns:a16="http://schemas.microsoft.com/office/drawing/2014/main" id="{5DCFDE78-1908-5B3A-B0F9-5FF323470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061252" cy="6208129"/>
          </a:xfrm>
          <a:prstGeom prst="rect">
            <a:avLst/>
          </a:prstGeom>
        </p:spPr>
      </p:pic>
      <p:pic>
        <p:nvPicPr>
          <p:cNvPr id="8" name="Εικόνα 5">
            <a:extLst>
              <a:ext uri="{FF2B5EF4-FFF2-40B4-BE49-F238E27FC236}">
                <a16:creationId xmlns:a16="http://schemas.microsoft.com/office/drawing/2014/main" id="{3BAE921B-222B-F692-DB0B-7CEC6A739E77}"/>
              </a:ext>
            </a:extLst>
          </p:cNvPr>
          <p:cNvPicPr>
            <a:picLocks noChangeAspect="1"/>
          </p:cNvPicPr>
          <p:nvPr/>
        </p:nvPicPr>
        <p:blipFill rotWithShape="1">
          <a:blip r:embed="rId4"/>
          <a:srcRect l="23802" t="16053" r="50637" b="67212"/>
          <a:stretch/>
        </p:blipFill>
        <p:spPr>
          <a:xfrm>
            <a:off x="-1" y="5089"/>
            <a:ext cx="3061251" cy="1147666"/>
          </a:xfrm>
          <a:prstGeom prst="rect">
            <a:avLst/>
          </a:prstGeom>
        </p:spPr>
      </p:pic>
      <p:sp>
        <p:nvSpPr>
          <p:cNvPr id="5" name="Slide Number Placeholder 4">
            <a:extLst>
              <a:ext uri="{FF2B5EF4-FFF2-40B4-BE49-F238E27FC236}">
                <a16:creationId xmlns:a16="http://schemas.microsoft.com/office/drawing/2014/main" id="{EA064F8F-F5CE-FE8F-2392-95EAE3AE5EBF}"/>
              </a:ext>
            </a:extLst>
          </p:cNvPr>
          <p:cNvSpPr>
            <a:spLocks noGrp="1"/>
          </p:cNvSpPr>
          <p:nvPr>
            <p:ph type="sldNum" sz="quarter" idx="11"/>
          </p:nvPr>
        </p:nvSpPr>
        <p:spPr>
          <a:xfrm>
            <a:off x="838200" y="6303587"/>
            <a:ext cx="594064" cy="365125"/>
          </a:xfrm>
          <a:prstGeom prst="rect">
            <a:avLst/>
          </a:prstGeom>
        </p:spPr>
        <p:txBody>
          <a:bodyPr/>
          <a:lstStyle>
            <a:defPPr>
              <a:defRPr lang="el-G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28995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56D16-E606-534D-AED6-EA959187E9EE}"/>
              </a:ext>
            </a:extLst>
          </p:cNvPr>
          <p:cNvSpPr>
            <a:spLocks noGrp="1"/>
          </p:cNvSpPr>
          <p:nvPr>
            <p:ph type="title"/>
          </p:nvPr>
        </p:nvSpPr>
        <p:spPr>
          <a:xfrm>
            <a:off x="838200" y="493700"/>
            <a:ext cx="10515600" cy="1152755"/>
          </a:xfrm>
        </p:spPr>
        <p:txBody>
          <a:bodyPr/>
          <a:lstStyle/>
          <a:p>
            <a:pPr algn="ctr"/>
            <a:r>
              <a:rPr lang="en-GB" dirty="0"/>
              <a:t>Thank you for your kind attention!</a:t>
            </a:r>
          </a:p>
        </p:txBody>
      </p:sp>
      <p:sp>
        <p:nvSpPr>
          <p:cNvPr id="3" name="Segnaposto data 2">
            <a:extLst>
              <a:ext uri="{FF2B5EF4-FFF2-40B4-BE49-F238E27FC236}">
                <a16:creationId xmlns:a16="http://schemas.microsoft.com/office/drawing/2014/main" id="{52B834ED-888B-0B4E-882F-4B28077B49CD}"/>
              </a:ext>
            </a:extLst>
          </p:cNvPr>
          <p:cNvSpPr>
            <a:spLocks noGrp="1"/>
          </p:cNvSpPr>
          <p:nvPr>
            <p:ph type="dt" sz="half" idx="10"/>
          </p:nvPr>
        </p:nvSpPr>
        <p:spPr>
          <a:xfrm>
            <a:off x="838200" y="6356350"/>
            <a:ext cx="2743200" cy="365125"/>
          </a:xfrm>
          <a:prstGeom prst="rect">
            <a:avLst/>
          </a:prstGeom>
        </p:spPr>
        <p:txBody>
          <a:bodyPr vert="horz" lIns="0" tIns="0" rIns="0" bIns="0" rtlCol="0" anchor="b" anchorCtr="0"/>
          <a:lstStyle>
            <a:defPPr>
              <a:defRPr lang="nl-NL"/>
            </a:defPPr>
            <a:lvl1pPr marL="0" algn="l" defTabSz="914400" rtl="0" eaLnBrk="1" latinLnBrk="0" hangingPunct="1">
              <a:defRPr sz="1100" kern="1200" cap="all" baseline="0">
                <a:solidFill>
                  <a:schemeClr val="tx2"/>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906073-CCD0-9644-A5BA-A0027366FDC3}" type="datetime4">
              <a:rPr lang="nl-NL" smtClean="0"/>
              <a:pPr/>
              <a:t>18 juni 2023</a:t>
            </a:fld>
            <a:endParaRPr lang="nl-NL"/>
          </a:p>
        </p:txBody>
      </p:sp>
      <p:sp>
        <p:nvSpPr>
          <p:cNvPr id="4" name="Segnaposto numero diapositiva 3">
            <a:extLst>
              <a:ext uri="{FF2B5EF4-FFF2-40B4-BE49-F238E27FC236}">
                <a16:creationId xmlns:a16="http://schemas.microsoft.com/office/drawing/2014/main" id="{992C639C-2921-854B-BCD2-A782C8D6D98B}"/>
              </a:ext>
            </a:extLst>
          </p:cNvPr>
          <p:cNvSpPr>
            <a:spLocks noGrp="1"/>
          </p:cNvSpPr>
          <p:nvPr>
            <p:ph type="sldNum" sz="quarter" idx="12"/>
          </p:nvPr>
        </p:nvSpPr>
        <p:spPr>
          <a:xfrm>
            <a:off x="11484901" y="6311900"/>
            <a:ext cx="594064"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FF64A4-D3BA-F543-8CAB-C52811CB31E5}" type="slidenum">
              <a:rPr lang="nl-NL" smtClean="0"/>
              <a:pPr/>
              <a:t>24</a:t>
            </a:fld>
            <a:endParaRPr lang="nl-NL"/>
          </a:p>
        </p:txBody>
      </p:sp>
      <p:sp>
        <p:nvSpPr>
          <p:cNvPr id="5" name="CasellaDiTesto 4">
            <a:extLst>
              <a:ext uri="{FF2B5EF4-FFF2-40B4-BE49-F238E27FC236}">
                <a16:creationId xmlns:a16="http://schemas.microsoft.com/office/drawing/2014/main" id="{EC8F3BFC-1865-8D4A-BBAE-56DAB1421810}"/>
              </a:ext>
            </a:extLst>
          </p:cNvPr>
          <p:cNvSpPr txBox="1"/>
          <p:nvPr/>
        </p:nvSpPr>
        <p:spPr>
          <a:xfrm>
            <a:off x="1777574" y="1868927"/>
            <a:ext cx="9612085" cy="3166188"/>
          </a:xfrm>
          <a:prstGeom prst="rect">
            <a:avLst/>
          </a:prstGeom>
          <a:noFill/>
        </p:spPr>
        <p:txBody>
          <a:bodyPr wrap="square" rtlCol="0">
            <a:spAutoFit/>
          </a:bodyPr>
          <a:lstStyle/>
          <a:p>
            <a:pPr lvl="0" algn="just" defTabSz="252000">
              <a:lnSpc>
                <a:spcPts val="3200"/>
              </a:lnSpc>
              <a:spcBef>
                <a:spcPts val="1000"/>
              </a:spcBef>
              <a:buSzPct val="80000"/>
            </a:pPr>
            <a:r>
              <a:rPr lang="da-DK" sz="2500" b="1" dirty="0">
                <a:solidFill>
                  <a:srgbClr val="646464"/>
                </a:solidFill>
                <a:latin typeface="Arial" panose="020B0604020202020204" pitchFamily="34" charset="0"/>
              </a:rPr>
              <a:t>Follow us!</a:t>
            </a:r>
          </a:p>
          <a:p>
            <a:pPr marL="252000" lvl="0" indent="-252000" algn="just" defTabSz="252000">
              <a:lnSpc>
                <a:spcPts val="3200"/>
              </a:lnSpc>
              <a:spcBef>
                <a:spcPts val="1000"/>
              </a:spcBef>
              <a:buSzPct val="80000"/>
              <a:buBlip>
                <a:blip r:embed="rId3"/>
              </a:buBlip>
            </a:pPr>
            <a:r>
              <a:rPr lang="da-DK" sz="2500" dirty="0">
                <a:solidFill>
                  <a:srgbClr val="646464"/>
                </a:solidFill>
                <a:latin typeface="+mj-lt"/>
              </a:rPr>
              <a:t>SkillSea website: </a:t>
            </a:r>
            <a:r>
              <a:rPr lang="da-DK" sz="2500" dirty="0">
                <a:solidFill>
                  <a:srgbClr val="646464"/>
                </a:solidFill>
                <a:latin typeface="+mj-lt"/>
                <a:hlinkClick r:id="rId4">
                  <a:extLst>
                    <a:ext uri="{A12FA001-AC4F-418D-AE19-62706E023703}">
                      <ahyp:hlinkClr xmlns:ahyp="http://schemas.microsoft.com/office/drawing/2018/hyperlinkcolor" val="tx"/>
                    </a:ext>
                  </a:extLst>
                </a:hlinkClick>
              </a:rPr>
              <a:t>https://www.skillsea.eu/</a:t>
            </a:r>
            <a:endParaRPr lang="da-DK" sz="2500" dirty="0">
              <a:solidFill>
                <a:srgbClr val="646464"/>
              </a:solidFill>
              <a:latin typeface="+mj-lt"/>
            </a:endParaRPr>
          </a:p>
          <a:p>
            <a:pPr marL="252000" lvl="0" indent="-252000" algn="just" defTabSz="252000">
              <a:lnSpc>
                <a:spcPts val="3200"/>
              </a:lnSpc>
              <a:spcBef>
                <a:spcPts val="1000"/>
              </a:spcBef>
              <a:buSzPct val="80000"/>
              <a:buBlip>
                <a:blip r:embed="rId3"/>
              </a:buBlip>
            </a:pPr>
            <a:r>
              <a:rPr lang="da-DK" sz="2500" dirty="0">
                <a:solidFill>
                  <a:srgbClr val="646464"/>
                </a:solidFill>
                <a:latin typeface="+mj-lt"/>
              </a:rPr>
              <a:t>Our social media:</a:t>
            </a:r>
          </a:p>
          <a:p>
            <a:pPr lvl="0" algn="just" defTabSz="252000">
              <a:lnSpc>
                <a:spcPts val="3200"/>
              </a:lnSpc>
              <a:spcBef>
                <a:spcPts val="1000"/>
              </a:spcBef>
              <a:buSzPct val="80000"/>
            </a:pPr>
            <a:endParaRPr lang="da-DK" sz="2500" dirty="0">
              <a:solidFill>
                <a:srgbClr val="646464"/>
              </a:solidFill>
              <a:latin typeface="+mj-lt"/>
            </a:endParaRPr>
          </a:p>
          <a:p>
            <a:pPr marL="268288" lvl="0" algn="just" defTabSz="252000">
              <a:lnSpc>
                <a:spcPts val="3200"/>
              </a:lnSpc>
              <a:spcBef>
                <a:spcPts val="1000"/>
              </a:spcBef>
              <a:buSzPct val="80000"/>
            </a:pPr>
            <a:r>
              <a:rPr lang="nl-NL" sz="2500" dirty="0">
                <a:latin typeface="+mj-lt"/>
              </a:rPr>
              <a:t> </a:t>
            </a:r>
            <a:endParaRPr lang="da-DK" sz="2500" dirty="0">
              <a:latin typeface="+mj-lt"/>
            </a:endParaRPr>
          </a:p>
          <a:p>
            <a:pPr marL="252000" lvl="0" indent="-252000" algn="just" defTabSz="252000">
              <a:lnSpc>
                <a:spcPts val="3200"/>
              </a:lnSpc>
              <a:spcBef>
                <a:spcPts val="1000"/>
              </a:spcBef>
              <a:buSzPct val="80000"/>
              <a:buBlip>
                <a:blip r:embed="rId3"/>
              </a:buBlip>
            </a:pPr>
            <a:r>
              <a:rPr lang="da-DK" sz="2500" dirty="0">
                <a:solidFill>
                  <a:srgbClr val="646464"/>
                </a:solidFill>
                <a:latin typeface="+mj-lt"/>
              </a:rPr>
              <a:t>Questions? Contact us at </a:t>
            </a:r>
            <a:r>
              <a:rPr lang="da-DK" sz="2500" dirty="0">
                <a:solidFill>
                  <a:srgbClr val="646464"/>
                </a:solidFill>
                <a:latin typeface="+mj-lt"/>
                <a:hlinkClick r:id="rId5">
                  <a:extLst>
                    <a:ext uri="{A12FA001-AC4F-418D-AE19-62706E023703}">
                      <ahyp:hlinkClr xmlns:ahyp="http://schemas.microsoft.com/office/drawing/2018/hyperlinkcolor" val="tx"/>
                    </a:ext>
                  </a:extLst>
                </a:hlinkClick>
              </a:rPr>
              <a:t>info@skillsea.eu</a:t>
            </a:r>
            <a:r>
              <a:rPr lang="da-DK" sz="2500" dirty="0">
                <a:solidFill>
                  <a:srgbClr val="646464"/>
                </a:solidFill>
                <a:latin typeface="+mj-lt"/>
              </a:rPr>
              <a:t>  </a:t>
            </a:r>
          </a:p>
        </p:txBody>
      </p:sp>
      <p:pic>
        <p:nvPicPr>
          <p:cNvPr id="7" name="Afbeelding 6">
            <a:extLst>
              <a:ext uri="{FF2B5EF4-FFF2-40B4-BE49-F238E27FC236}">
                <a16:creationId xmlns:a16="http://schemas.microsoft.com/office/drawing/2014/main" id="{C546E670-8730-49B8-AE08-3A53F9DC2FBB}"/>
              </a:ext>
            </a:extLst>
          </p:cNvPr>
          <p:cNvPicPr>
            <a:picLocks noChangeAspect="1"/>
          </p:cNvPicPr>
          <p:nvPr/>
        </p:nvPicPr>
        <p:blipFill>
          <a:blip r:embed="rId6"/>
          <a:stretch>
            <a:fillRect/>
          </a:stretch>
        </p:blipFill>
        <p:spPr>
          <a:xfrm>
            <a:off x="2209800" y="3452021"/>
            <a:ext cx="842682" cy="842682"/>
          </a:xfrm>
          <a:prstGeom prst="rect">
            <a:avLst/>
          </a:prstGeom>
        </p:spPr>
      </p:pic>
      <p:pic>
        <p:nvPicPr>
          <p:cNvPr id="9" name="Afbeelding 8">
            <a:extLst>
              <a:ext uri="{FF2B5EF4-FFF2-40B4-BE49-F238E27FC236}">
                <a16:creationId xmlns:a16="http://schemas.microsoft.com/office/drawing/2014/main" id="{3A6AFF05-4F61-40A8-871C-AF9740E5735D}"/>
              </a:ext>
            </a:extLst>
          </p:cNvPr>
          <p:cNvPicPr>
            <a:picLocks noChangeAspect="1"/>
          </p:cNvPicPr>
          <p:nvPr/>
        </p:nvPicPr>
        <p:blipFill>
          <a:blip r:embed="rId7"/>
          <a:stretch>
            <a:fillRect/>
          </a:stretch>
        </p:blipFill>
        <p:spPr>
          <a:xfrm>
            <a:off x="3191435" y="3227903"/>
            <a:ext cx="1290918" cy="1290918"/>
          </a:xfrm>
          <a:prstGeom prst="rect">
            <a:avLst/>
          </a:prstGeom>
        </p:spPr>
      </p:pic>
      <p:pic>
        <p:nvPicPr>
          <p:cNvPr id="11" name="Afbeelding 10">
            <a:extLst>
              <a:ext uri="{FF2B5EF4-FFF2-40B4-BE49-F238E27FC236}">
                <a16:creationId xmlns:a16="http://schemas.microsoft.com/office/drawing/2014/main" id="{504D1F43-65C8-4A5D-824E-61D548C76517}"/>
              </a:ext>
            </a:extLst>
          </p:cNvPr>
          <p:cNvPicPr>
            <a:picLocks noChangeAspect="1"/>
          </p:cNvPicPr>
          <p:nvPr/>
        </p:nvPicPr>
        <p:blipFill>
          <a:blip r:embed="rId8"/>
          <a:stretch>
            <a:fillRect/>
          </a:stretch>
        </p:blipFill>
        <p:spPr>
          <a:xfrm>
            <a:off x="4621306" y="3452020"/>
            <a:ext cx="855521" cy="855521"/>
          </a:xfrm>
          <a:prstGeom prst="rect">
            <a:avLst/>
          </a:prstGeom>
        </p:spPr>
      </p:pic>
    </p:spTree>
    <p:extLst>
      <p:ext uri="{BB962C8B-B14F-4D97-AF65-F5344CB8AC3E}">
        <p14:creationId xmlns:p14="http://schemas.microsoft.com/office/powerpoint/2010/main" val="45532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BFD7-5DEF-4CA6-A497-A9B37F07303E}"/>
              </a:ext>
            </a:extLst>
          </p:cNvPr>
          <p:cNvSpPr>
            <a:spLocks noGrp="1"/>
          </p:cNvSpPr>
          <p:nvPr>
            <p:ph type="title"/>
          </p:nvPr>
        </p:nvSpPr>
        <p:spPr/>
        <p:txBody>
          <a:bodyPr/>
          <a:lstStyle/>
          <a:p>
            <a:r>
              <a:rPr lang="en-GB" dirty="0"/>
              <a:t>SkillSea - Challenges</a:t>
            </a:r>
          </a:p>
        </p:txBody>
      </p:sp>
      <p:pic>
        <p:nvPicPr>
          <p:cNvPr id="4" name="Picture 3">
            <a:extLst>
              <a:ext uri="{FF2B5EF4-FFF2-40B4-BE49-F238E27FC236}">
                <a16:creationId xmlns:a16="http://schemas.microsoft.com/office/drawing/2014/main" id="{FC9AC1F9-8E9D-425D-9F3F-D1DC44DFD700}"/>
              </a:ext>
            </a:extLst>
          </p:cNvPr>
          <p:cNvPicPr>
            <a:picLocks noChangeAspect="1"/>
          </p:cNvPicPr>
          <p:nvPr/>
        </p:nvPicPr>
        <p:blipFill>
          <a:blip r:embed="rId2"/>
          <a:stretch>
            <a:fillRect/>
          </a:stretch>
        </p:blipFill>
        <p:spPr>
          <a:xfrm>
            <a:off x="2306561" y="1825222"/>
            <a:ext cx="7578878" cy="3499881"/>
          </a:xfrm>
          <a:prstGeom prst="rect">
            <a:avLst/>
          </a:prstGeom>
        </p:spPr>
      </p:pic>
      <p:cxnSp>
        <p:nvCxnSpPr>
          <p:cNvPr id="5" name="Connector: Elbow 4">
            <a:extLst>
              <a:ext uri="{FF2B5EF4-FFF2-40B4-BE49-F238E27FC236}">
                <a16:creationId xmlns:a16="http://schemas.microsoft.com/office/drawing/2014/main" id="{8ABDF258-F93D-4E65-9A55-9EC3AA0C2D2B}"/>
              </a:ext>
            </a:extLst>
          </p:cNvPr>
          <p:cNvCxnSpPr>
            <a:cxnSpLocks/>
          </p:cNvCxnSpPr>
          <p:nvPr/>
        </p:nvCxnSpPr>
        <p:spPr>
          <a:xfrm>
            <a:off x="1285702" y="1825222"/>
            <a:ext cx="8684029" cy="3744305"/>
          </a:xfrm>
          <a:prstGeom prst="bentConnector3">
            <a:avLst>
              <a:gd name="adj1" fmla="val -32"/>
            </a:avLst>
          </a:prstGeom>
          <a:ln w="38100">
            <a:headEnd type="triangle" w="lg" len="lg"/>
            <a:tailEnd type="triangle" w="lg" len="lg"/>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42D46F48-0B58-4EFB-9DE2-35A192C64A7B}"/>
              </a:ext>
            </a:extLst>
          </p:cNvPr>
          <p:cNvSpPr txBox="1"/>
          <p:nvPr/>
        </p:nvSpPr>
        <p:spPr>
          <a:xfrm>
            <a:off x="5295798" y="5746641"/>
            <a:ext cx="663836" cy="369332"/>
          </a:xfrm>
          <a:prstGeom prst="rect">
            <a:avLst/>
          </a:prstGeom>
          <a:noFill/>
        </p:spPr>
        <p:txBody>
          <a:bodyPr wrap="none" rtlCol="0">
            <a:spAutoFit/>
          </a:bodyPr>
          <a:lstStyle/>
          <a:p>
            <a:r>
              <a:rPr lang="sr-Latn-ME" dirty="0"/>
              <a:t>Time</a:t>
            </a:r>
          </a:p>
        </p:txBody>
      </p:sp>
    </p:spTree>
    <p:extLst>
      <p:ext uri="{BB962C8B-B14F-4D97-AF65-F5344CB8AC3E}">
        <p14:creationId xmlns:p14="http://schemas.microsoft.com/office/powerpoint/2010/main" val="3955744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37EF-C625-414D-8688-33C5FAEA0C2F}"/>
              </a:ext>
            </a:extLst>
          </p:cNvPr>
          <p:cNvSpPr>
            <a:spLocks noGrp="1"/>
          </p:cNvSpPr>
          <p:nvPr>
            <p:ph type="title"/>
          </p:nvPr>
        </p:nvSpPr>
        <p:spPr/>
        <p:txBody>
          <a:bodyPr/>
          <a:lstStyle/>
          <a:p>
            <a:r>
              <a:rPr lang="en-GB"/>
              <a:t>SkillSea - Goals</a:t>
            </a:r>
            <a:endParaRPr lang="en-GB" dirty="0"/>
          </a:p>
        </p:txBody>
      </p:sp>
      <p:sp>
        <p:nvSpPr>
          <p:cNvPr id="3" name="Content Placeholder 2">
            <a:extLst>
              <a:ext uri="{FF2B5EF4-FFF2-40B4-BE49-F238E27FC236}">
                <a16:creationId xmlns:a16="http://schemas.microsoft.com/office/drawing/2014/main" id="{A9280651-F98A-482E-9A47-3EDA2693C6EB}"/>
              </a:ext>
            </a:extLst>
          </p:cNvPr>
          <p:cNvSpPr>
            <a:spLocks noGrp="1"/>
          </p:cNvSpPr>
          <p:nvPr>
            <p:ph idx="1"/>
          </p:nvPr>
        </p:nvSpPr>
        <p:spPr>
          <a:xfrm>
            <a:off x="838200" y="1351729"/>
            <a:ext cx="10515600" cy="4581480"/>
          </a:xfrm>
        </p:spPr>
        <p:txBody>
          <a:bodyPr/>
          <a:lstStyle/>
          <a:p>
            <a:r>
              <a:rPr lang="en-GB" dirty="0"/>
              <a:t>To minimise the </a:t>
            </a:r>
            <a:r>
              <a:rPr lang="en-GB" b="1" dirty="0">
                <a:solidFill>
                  <a:schemeClr val="accent2"/>
                </a:solidFill>
              </a:rPr>
              <a:t>current and future </a:t>
            </a:r>
            <a:r>
              <a:rPr lang="en-US" b="1" dirty="0">
                <a:solidFill>
                  <a:schemeClr val="accent2"/>
                </a:solidFill>
              </a:rPr>
              <a:t>shortages </a:t>
            </a:r>
            <a:r>
              <a:rPr lang="en-US" dirty="0"/>
              <a:t>of maritime professionals </a:t>
            </a:r>
          </a:p>
          <a:p>
            <a:pPr lvl="1"/>
            <a:r>
              <a:rPr lang="en-US" dirty="0"/>
              <a:t>to match education with the demands of the industry</a:t>
            </a:r>
          </a:p>
          <a:p>
            <a:pPr>
              <a:lnSpc>
                <a:spcPct val="100000"/>
              </a:lnSpc>
            </a:pPr>
            <a:endParaRPr lang="en-GB" dirty="0"/>
          </a:p>
          <a:p>
            <a:r>
              <a:rPr lang="en-US" dirty="0"/>
              <a:t>To promote </a:t>
            </a:r>
            <a:r>
              <a:rPr lang="en-US" b="1" dirty="0">
                <a:solidFill>
                  <a:schemeClr val="accent2"/>
                </a:solidFill>
              </a:rPr>
              <a:t>cooperation platforms </a:t>
            </a:r>
            <a:r>
              <a:rPr lang="en-US" dirty="0"/>
              <a:t>between </a:t>
            </a:r>
            <a:r>
              <a:rPr lang="en-GB" dirty="0"/>
              <a:t>knowledge</a:t>
            </a:r>
            <a:r>
              <a:rPr lang="en-US" dirty="0"/>
              <a:t> providers, regulators and industry </a:t>
            </a:r>
          </a:p>
          <a:p>
            <a:pPr lvl="1"/>
            <a:r>
              <a:rPr lang="en-US" dirty="0"/>
              <a:t>to discuss skills gaps/needs and tools </a:t>
            </a:r>
          </a:p>
          <a:p>
            <a:pPr lvl="1"/>
            <a:r>
              <a:rPr lang="en-US" dirty="0"/>
              <a:t>to anticipate changing needs</a:t>
            </a:r>
          </a:p>
          <a:p>
            <a:pPr>
              <a:lnSpc>
                <a:spcPct val="100000"/>
              </a:lnSpc>
            </a:pPr>
            <a:endParaRPr lang="en-US" dirty="0"/>
          </a:p>
          <a:p>
            <a:r>
              <a:rPr lang="en-GB" dirty="0"/>
              <a:t>To fully utilise </a:t>
            </a:r>
            <a:r>
              <a:rPr lang="en-GB" b="1" dirty="0">
                <a:solidFill>
                  <a:schemeClr val="accent2"/>
                </a:solidFill>
              </a:rPr>
              <a:t>mobility potential</a:t>
            </a:r>
          </a:p>
          <a:p>
            <a:pPr lvl="1"/>
            <a:r>
              <a:rPr lang="en-GB" dirty="0"/>
              <a:t>horizontal, vertical and geographical</a:t>
            </a:r>
            <a:endParaRPr lang="en-US" dirty="0"/>
          </a:p>
        </p:txBody>
      </p:sp>
      <p:graphicFrame>
        <p:nvGraphicFramePr>
          <p:cNvPr id="4" name="Diagram 3">
            <a:extLst>
              <a:ext uri="{FF2B5EF4-FFF2-40B4-BE49-F238E27FC236}">
                <a16:creationId xmlns:a16="http://schemas.microsoft.com/office/drawing/2014/main" id="{414426E7-512A-E931-3264-925515AE95AD}"/>
              </a:ext>
            </a:extLst>
          </p:cNvPr>
          <p:cNvGraphicFramePr/>
          <p:nvPr>
            <p:extLst>
              <p:ext uri="{D42A27DB-BD31-4B8C-83A1-F6EECF244321}">
                <p14:modId xmlns:p14="http://schemas.microsoft.com/office/powerpoint/2010/main" val="3700751249"/>
              </p:ext>
            </p:extLst>
          </p:nvPr>
        </p:nvGraphicFramePr>
        <p:xfrm>
          <a:off x="7489825" y="3790633"/>
          <a:ext cx="4702175" cy="2386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712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56F6-C6B5-4F52-B13A-C308DE087E59}"/>
              </a:ext>
            </a:extLst>
          </p:cNvPr>
          <p:cNvSpPr>
            <a:spLocks noGrp="1"/>
          </p:cNvSpPr>
          <p:nvPr>
            <p:ph type="title"/>
          </p:nvPr>
        </p:nvSpPr>
        <p:spPr/>
        <p:txBody>
          <a:bodyPr/>
          <a:lstStyle/>
          <a:p>
            <a:r>
              <a:rPr lang="en-US" dirty="0"/>
              <a:t>SkillSea WP.1 – Current skill needs</a:t>
            </a:r>
            <a:br>
              <a:rPr lang="en-US" dirty="0"/>
            </a:br>
            <a:r>
              <a:rPr lang="en-US" dirty="0"/>
              <a:t>What we learned </a:t>
            </a:r>
            <a:endParaRPr lang="en-GB" dirty="0"/>
          </a:p>
        </p:txBody>
      </p:sp>
      <p:sp>
        <p:nvSpPr>
          <p:cNvPr id="3" name="Content Placeholder 2">
            <a:extLst>
              <a:ext uri="{FF2B5EF4-FFF2-40B4-BE49-F238E27FC236}">
                <a16:creationId xmlns:a16="http://schemas.microsoft.com/office/drawing/2014/main" id="{D6971C8E-9B59-4530-937C-12529772D57E}"/>
              </a:ext>
            </a:extLst>
          </p:cNvPr>
          <p:cNvSpPr>
            <a:spLocks noGrp="1"/>
          </p:cNvSpPr>
          <p:nvPr>
            <p:ph idx="1"/>
          </p:nvPr>
        </p:nvSpPr>
        <p:spPr/>
        <p:txBody>
          <a:bodyPr>
            <a:normAutofit fontScale="92500"/>
          </a:bodyPr>
          <a:lstStyle/>
          <a:p>
            <a:r>
              <a:rPr lang="en-US" dirty="0"/>
              <a:t>STCW Convention requires only the basic levels of “knowing”, i.e. KUPs </a:t>
            </a:r>
          </a:p>
          <a:p>
            <a:pPr lvl="1"/>
            <a:r>
              <a:rPr lang="en-US" dirty="0"/>
              <a:t>Higher-level capabilities (analysis, synthesis and evaluation) are not required </a:t>
            </a:r>
          </a:p>
          <a:p>
            <a:pPr lvl="1"/>
            <a:r>
              <a:rPr lang="en-GB" dirty="0"/>
              <a:t>Recently developed</a:t>
            </a:r>
            <a:r>
              <a:rPr lang="hr-HR" dirty="0"/>
              <a:t> </a:t>
            </a:r>
            <a:r>
              <a:rPr lang="en-US" dirty="0"/>
              <a:t>expertise is missing (digital and green skills, transversal skills, …)</a:t>
            </a:r>
          </a:p>
          <a:p>
            <a:pPr lvl="1"/>
            <a:r>
              <a:rPr lang="en-US" dirty="0"/>
              <a:t>Expertise required for shore-based positions missing completely</a:t>
            </a:r>
          </a:p>
          <a:p>
            <a:pPr lvl="1"/>
            <a:endParaRPr lang="en-US" dirty="0"/>
          </a:p>
          <a:p>
            <a:r>
              <a:rPr lang="en-US" dirty="0"/>
              <a:t>Maritime education and training are highly diversified</a:t>
            </a:r>
          </a:p>
          <a:p>
            <a:pPr lvl="2"/>
            <a:r>
              <a:rPr lang="en-US" dirty="0"/>
              <a:t>In scope, academic approach, level, depth, modes of delivery, …</a:t>
            </a:r>
          </a:p>
          <a:p>
            <a:pPr lvl="2"/>
            <a:r>
              <a:rPr lang="en-US" dirty="0"/>
              <a:t>By providers, their goals, experience, knowledge and proficiency, …</a:t>
            </a:r>
          </a:p>
          <a:p>
            <a:pPr lvl="1"/>
            <a:endParaRPr lang="en-US" dirty="0"/>
          </a:p>
          <a:p>
            <a:r>
              <a:rPr lang="en-US" dirty="0"/>
              <a:t>Technology development continuously </a:t>
            </a:r>
            <a:r>
              <a:rPr lang="en-GB" dirty="0"/>
              <a:t>challenges knowledge providers</a:t>
            </a:r>
          </a:p>
          <a:p>
            <a:pPr lvl="1"/>
            <a:endParaRPr lang="en-GB" dirty="0"/>
          </a:p>
        </p:txBody>
      </p:sp>
    </p:spTree>
    <p:extLst>
      <p:ext uri="{BB962C8B-B14F-4D97-AF65-F5344CB8AC3E}">
        <p14:creationId xmlns:p14="http://schemas.microsoft.com/office/powerpoint/2010/main" val="272475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56F6-C6B5-4F52-B13A-C308DE087E59}"/>
              </a:ext>
            </a:extLst>
          </p:cNvPr>
          <p:cNvSpPr>
            <a:spLocks noGrp="1"/>
          </p:cNvSpPr>
          <p:nvPr>
            <p:ph type="title"/>
          </p:nvPr>
        </p:nvSpPr>
        <p:spPr/>
        <p:txBody>
          <a:bodyPr/>
          <a:lstStyle/>
          <a:p>
            <a:r>
              <a:rPr lang="en-US" dirty="0"/>
              <a:t>SkillSea WP.1 – Current skill needs</a:t>
            </a:r>
            <a:endParaRPr lang="en-GB" dirty="0"/>
          </a:p>
        </p:txBody>
      </p:sp>
      <p:pic>
        <p:nvPicPr>
          <p:cNvPr id="5" name="Picture 4">
            <a:extLst>
              <a:ext uri="{FF2B5EF4-FFF2-40B4-BE49-F238E27FC236}">
                <a16:creationId xmlns:a16="http://schemas.microsoft.com/office/drawing/2014/main" id="{C2E4BB9D-C748-4A67-874E-DB1A01BF0B00}"/>
              </a:ext>
            </a:extLst>
          </p:cNvPr>
          <p:cNvPicPr>
            <a:picLocks noChangeAspect="1"/>
          </p:cNvPicPr>
          <p:nvPr/>
        </p:nvPicPr>
        <p:blipFill>
          <a:blip r:embed="rId2"/>
          <a:stretch>
            <a:fillRect/>
          </a:stretch>
        </p:blipFill>
        <p:spPr>
          <a:xfrm>
            <a:off x="1685165" y="1635161"/>
            <a:ext cx="8821670" cy="3043243"/>
          </a:xfrm>
          <a:prstGeom prst="rect">
            <a:avLst/>
          </a:prstGeom>
        </p:spPr>
      </p:pic>
      <p:sp>
        <p:nvSpPr>
          <p:cNvPr id="6" name="Rectangle 5">
            <a:extLst>
              <a:ext uri="{FF2B5EF4-FFF2-40B4-BE49-F238E27FC236}">
                <a16:creationId xmlns:a16="http://schemas.microsoft.com/office/drawing/2014/main" id="{63983E40-9EE5-4EF4-8A18-68BC72DF0525}"/>
              </a:ext>
            </a:extLst>
          </p:cNvPr>
          <p:cNvSpPr/>
          <p:nvPr/>
        </p:nvSpPr>
        <p:spPr>
          <a:xfrm>
            <a:off x="3048000" y="4998444"/>
            <a:ext cx="6096000" cy="646331"/>
          </a:xfrm>
          <a:prstGeom prst="rect">
            <a:avLst/>
          </a:prstGeom>
        </p:spPr>
        <p:txBody>
          <a:bodyPr>
            <a:spAutoFit/>
          </a:bodyPr>
          <a:lstStyle/>
          <a:p>
            <a:pPr algn="ctr"/>
            <a:r>
              <a:rPr lang="en-GB" dirty="0">
                <a:latin typeface="Trebuchet MS" panose="020B0603020202020204" pitchFamily="34" charset="0"/>
                <a:ea typeface="MS PGothic" panose="020B0600070205080204" pitchFamily="34" charset="-128"/>
                <a:cs typeface="Times New Roman" panose="02020603050405020304" pitchFamily="18" charset="0"/>
              </a:rPr>
              <a:t>Seafarers’ position on professional education and competencies as outlined in the STCW Convention</a:t>
            </a:r>
            <a:endParaRPr lang="en-GB" dirty="0"/>
          </a:p>
        </p:txBody>
      </p:sp>
    </p:spTree>
    <p:extLst>
      <p:ext uri="{BB962C8B-B14F-4D97-AF65-F5344CB8AC3E}">
        <p14:creationId xmlns:p14="http://schemas.microsoft.com/office/powerpoint/2010/main" val="19181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7A4C-D92F-4196-A598-C434BC8E5AF1}"/>
              </a:ext>
            </a:extLst>
          </p:cNvPr>
          <p:cNvSpPr>
            <a:spLocks noGrp="1"/>
          </p:cNvSpPr>
          <p:nvPr>
            <p:ph type="title"/>
          </p:nvPr>
        </p:nvSpPr>
        <p:spPr/>
        <p:txBody>
          <a:bodyPr/>
          <a:lstStyle/>
          <a:p>
            <a:r>
              <a:rPr lang="en-GB" dirty="0" err="1"/>
              <a:t>SkillSea</a:t>
            </a:r>
            <a:r>
              <a:rPr lang="en-GB" dirty="0"/>
              <a:t> WP.</a:t>
            </a:r>
            <a:r>
              <a:rPr lang="hr-HR" dirty="0"/>
              <a:t>1</a:t>
            </a:r>
            <a:r>
              <a:rPr lang="en-GB" dirty="0"/>
              <a:t> – Filling the skill gap</a:t>
            </a:r>
          </a:p>
        </p:txBody>
      </p:sp>
      <p:pic>
        <p:nvPicPr>
          <p:cNvPr id="4" name="Picture 3">
            <a:extLst>
              <a:ext uri="{FF2B5EF4-FFF2-40B4-BE49-F238E27FC236}">
                <a16:creationId xmlns:a16="http://schemas.microsoft.com/office/drawing/2014/main" id="{D9F9D4EF-F295-401E-992F-F1BBB20A5F97}"/>
              </a:ext>
            </a:extLst>
          </p:cNvPr>
          <p:cNvPicPr>
            <a:picLocks noChangeAspect="1"/>
          </p:cNvPicPr>
          <p:nvPr/>
        </p:nvPicPr>
        <p:blipFill>
          <a:blip r:embed="rId2"/>
          <a:stretch>
            <a:fillRect/>
          </a:stretch>
        </p:blipFill>
        <p:spPr>
          <a:xfrm>
            <a:off x="1669395" y="1569813"/>
            <a:ext cx="8520701" cy="4172803"/>
          </a:xfrm>
          <a:prstGeom prst="rect">
            <a:avLst/>
          </a:prstGeom>
        </p:spPr>
      </p:pic>
    </p:spTree>
    <p:extLst>
      <p:ext uri="{BB962C8B-B14F-4D97-AF65-F5344CB8AC3E}">
        <p14:creationId xmlns:p14="http://schemas.microsoft.com/office/powerpoint/2010/main" val="92500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56F6-C6B5-4F52-B13A-C308DE087E59}"/>
              </a:ext>
            </a:extLst>
          </p:cNvPr>
          <p:cNvSpPr>
            <a:spLocks noGrp="1"/>
          </p:cNvSpPr>
          <p:nvPr>
            <p:ph type="title"/>
          </p:nvPr>
        </p:nvSpPr>
        <p:spPr/>
        <p:txBody>
          <a:bodyPr/>
          <a:lstStyle/>
          <a:p>
            <a:r>
              <a:rPr lang="en-US" dirty="0"/>
              <a:t>SkillSea WP.</a:t>
            </a:r>
            <a:r>
              <a:rPr lang="hr-HR" dirty="0"/>
              <a:t>1</a:t>
            </a:r>
            <a:r>
              <a:rPr lang="en-US" dirty="0"/>
              <a:t> – Future skill needs</a:t>
            </a:r>
            <a:r>
              <a:rPr lang="hr-HR" dirty="0"/>
              <a:t> - </a:t>
            </a:r>
            <a:r>
              <a:rPr lang="en-GB" dirty="0"/>
              <a:t>Approach</a:t>
            </a:r>
          </a:p>
        </p:txBody>
      </p:sp>
      <p:pic>
        <p:nvPicPr>
          <p:cNvPr id="10" name="Content Placeholder 9">
            <a:extLst>
              <a:ext uri="{FF2B5EF4-FFF2-40B4-BE49-F238E27FC236}">
                <a16:creationId xmlns:a16="http://schemas.microsoft.com/office/drawing/2014/main" id="{D3765824-A213-4D6F-BA1C-00819FE631A9}"/>
              </a:ext>
            </a:extLst>
          </p:cNvPr>
          <p:cNvPicPr>
            <a:picLocks noGrp="1" noChangeAspect="1"/>
          </p:cNvPicPr>
          <p:nvPr>
            <p:ph idx="1"/>
          </p:nvPr>
        </p:nvPicPr>
        <p:blipFill>
          <a:blip r:embed="rId2"/>
          <a:stretch>
            <a:fillRect/>
          </a:stretch>
        </p:blipFill>
        <p:spPr>
          <a:xfrm>
            <a:off x="1161377" y="1601134"/>
            <a:ext cx="9869245" cy="3919669"/>
          </a:xfrm>
          <a:prstGeom prst="rect">
            <a:avLst/>
          </a:prstGeom>
        </p:spPr>
      </p:pic>
    </p:spTree>
    <p:extLst>
      <p:ext uri="{BB962C8B-B14F-4D97-AF65-F5344CB8AC3E}">
        <p14:creationId xmlns:p14="http://schemas.microsoft.com/office/powerpoint/2010/main" val="184976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55BB-E9F2-4CB5-B125-0C9EB7E5412A}"/>
              </a:ext>
            </a:extLst>
          </p:cNvPr>
          <p:cNvSpPr>
            <a:spLocks noGrp="1"/>
          </p:cNvSpPr>
          <p:nvPr>
            <p:ph type="title"/>
          </p:nvPr>
        </p:nvSpPr>
        <p:spPr/>
        <p:txBody>
          <a:bodyPr/>
          <a:lstStyle/>
          <a:p>
            <a:r>
              <a:rPr lang="en-GB" dirty="0" err="1"/>
              <a:t>SkillSea</a:t>
            </a:r>
            <a:r>
              <a:rPr lang="en-GB" dirty="0"/>
              <a:t> WP.1 – Current skill needs</a:t>
            </a:r>
            <a:br>
              <a:rPr lang="en-GB" dirty="0"/>
            </a:br>
            <a:r>
              <a:rPr lang="en-GB" dirty="0"/>
              <a:t>Gaps to be closed</a:t>
            </a:r>
          </a:p>
        </p:txBody>
      </p:sp>
      <p:pic>
        <p:nvPicPr>
          <p:cNvPr id="5" name="Content Placeholder 6">
            <a:extLst>
              <a:ext uri="{FF2B5EF4-FFF2-40B4-BE49-F238E27FC236}">
                <a16:creationId xmlns:a16="http://schemas.microsoft.com/office/drawing/2014/main" id="{2636A0C6-F777-4EFD-9CB7-16F3A56F4976}"/>
              </a:ext>
            </a:extLst>
          </p:cNvPr>
          <p:cNvPicPr>
            <a:picLocks noGrp="1" noChangeAspect="1"/>
          </p:cNvPicPr>
          <p:nvPr>
            <p:ph sz="half" idx="4294967295"/>
          </p:nvPr>
        </p:nvPicPr>
        <p:blipFill>
          <a:blip r:embed="rId3"/>
          <a:stretch>
            <a:fillRect/>
          </a:stretch>
        </p:blipFill>
        <p:spPr>
          <a:xfrm>
            <a:off x="2903914" y="1385604"/>
            <a:ext cx="6046122" cy="4736500"/>
          </a:xfrm>
          <a:prstGeom prst="rect">
            <a:avLst/>
          </a:prstGeom>
        </p:spPr>
      </p:pic>
    </p:spTree>
    <p:extLst>
      <p:ext uri="{BB962C8B-B14F-4D97-AF65-F5344CB8AC3E}">
        <p14:creationId xmlns:p14="http://schemas.microsoft.com/office/powerpoint/2010/main" val="4085193185"/>
      </p:ext>
    </p:extLst>
  </p:cSld>
  <p:clrMapOvr>
    <a:masterClrMapping/>
  </p:clrMapOvr>
</p:sld>
</file>

<file path=ppt/theme/theme1.xml><?xml version="1.0" encoding="utf-8"?>
<a:theme xmlns:a="http://schemas.openxmlformats.org/drawingml/2006/main" name="COMPETING">
  <a:themeElements>
    <a:clrScheme name="SkillSea">
      <a:dk1>
        <a:srgbClr val="646464"/>
      </a:dk1>
      <a:lt1>
        <a:srgbClr val="FFFFFF"/>
      </a:lt1>
      <a:dk2>
        <a:srgbClr val="00568A"/>
      </a:dk2>
      <a:lt2>
        <a:srgbClr val="E2F3F8"/>
      </a:lt2>
      <a:accent1>
        <a:srgbClr val="00B5DD"/>
      </a:accent1>
      <a:accent2>
        <a:srgbClr val="00568A"/>
      </a:accent2>
      <a:accent3>
        <a:srgbClr val="97D3E0"/>
      </a:accent3>
      <a:accent4>
        <a:srgbClr val="EE7F00"/>
      </a:accent4>
      <a:accent5>
        <a:srgbClr val="A0A0A0"/>
      </a:accent5>
      <a:accent6>
        <a:srgbClr val="7991AB"/>
      </a:accent6>
      <a:hlink>
        <a:srgbClr val="00B5DD"/>
      </a:hlink>
      <a:folHlink>
        <a:srgbClr val="C8C8C8"/>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CG_19147_SkillSea_presentatie" id="{1C126733-68A7-2649-9086-0D9196B784ED}" vid="{2F52B8B9-35BE-2442-92D1-21790BF0CAB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1450</Words>
  <Application>Microsoft Office PowerPoint</Application>
  <PresentationFormat>Widescreen</PresentationFormat>
  <Paragraphs>219</Paragraphs>
  <Slides>24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Franklin Gothic Book</vt:lpstr>
      <vt:lpstr>Systeemlettertype</vt:lpstr>
      <vt:lpstr>Times New Roman</vt:lpstr>
      <vt:lpstr>Trebuchet MS</vt:lpstr>
      <vt:lpstr>Wingdings</vt:lpstr>
      <vt:lpstr>COMPETING</vt:lpstr>
      <vt:lpstr>Project SkillSea </vt:lpstr>
      <vt:lpstr>SkillSea WP.1 &amp; WP.2</vt:lpstr>
      <vt:lpstr>SkillSea - Challenges</vt:lpstr>
      <vt:lpstr>SkillSea - Goals</vt:lpstr>
      <vt:lpstr>SkillSea WP.1 – Current skill needs What we learned </vt:lpstr>
      <vt:lpstr>SkillSea WP.1 – Current skill needs</vt:lpstr>
      <vt:lpstr>SkillSea WP.1 – Filling the skill gap</vt:lpstr>
      <vt:lpstr>SkillSea WP.1 – Future skill needs - Approach</vt:lpstr>
      <vt:lpstr>SkillSea WP.1 – Current skill needs Gaps to be closed</vt:lpstr>
      <vt:lpstr>SkillSea WP.1 – Future skill needs What we learned</vt:lpstr>
      <vt:lpstr>SkillSea WP.1 – Changes in occupational profiles</vt:lpstr>
      <vt:lpstr>PowerPoint Presentation</vt:lpstr>
      <vt:lpstr>SkillSea WP.2 – A possible solution</vt:lpstr>
      <vt:lpstr> Identifying the vicious circle &amp; devising a strategic response focusing on modern flexible skills </vt:lpstr>
      <vt:lpstr>SkillSea Strategy Key Findings</vt:lpstr>
      <vt:lpstr>Sustainability   not only for Shipping  also for MET  Formulating  Developping </vt:lpstr>
      <vt:lpstr>Master Universities have some international collaboration with other universities via research. </vt:lpstr>
      <vt:lpstr>Social partners are already organised: ECSA / ETF</vt:lpstr>
      <vt:lpstr>Enhance Cooperation and Mobility among maritime stakeholders to support knowledge sharing and good practices  Improve the quality of training and education  Develop common learning objectives and outcomes for innovative and future skills  Monitor future developments with social partners  Promote the developed materials for the needed skills</vt:lpstr>
      <vt:lpstr>PowerPoint Presentation</vt:lpstr>
      <vt:lpstr>Members MET-NET</vt:lpstr>
      <vt:lpstr>SkillSea Strategy Key Findings – 9  A proposed European Maritime Skills Forum  </vt:lpstr>
      <vt:lpstr>  Concluding: untying the triple-knot I I</vt:lpstr>
      <vt:lpstr>Thank you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SkillSea</dc:title>
  <dc:creator>Arnfinn Oksavik</dc:creator>
  <cp:lastModifiedBy>Celia McClements</cp:lastModifiedBy>
  <cp:revision>25</cp:revision>
  <dcterms:created xsi:type="dcterms:W3CDTF">2020-07-05T17:22:32Z</dcterms:created>
  <dcterms:modified xsi:type="dcterms:W3CDTF">2023-06-18T13:57:04Z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a4756d-d4e3-4eae-b41a-e2277990a713_Enabled">
    <vt:lpwstr>true</vt:lpwstr>
  </property>
  <property fmtid="{D5CDD505-2E9C-101B-9397-08002B2CF9AE}" pid="3" name="MSIP_Label_22a4756d-d4e3-4eae-b41a-e2277990a713_SetDate">
    <vt:lpwstr>2023-06-14T11:14:33Z</vt:lpwstr>
  </property>
  <property fmtid="{D5CDD505-2E9C-101B-9397-08002B2CF9AE}" pid="4" name="MSIP_Label_22a4756d-d4e3-4eae-b41a-e2277990a713_Method">
    <vt:lpwstr>Standard</vt:lpwstr>
  </property>
  <property fmtid="{D5CDD505-2E9C-101B-9397-08002B2CF9AE}" pid="5" name="MSIP_Label_22a4756d-d4e3-4eae-b41a-e2277990a713_Name">
    <vt:lpwstr>defa4170-0d19-0005-0004-bc88714345d2</vt:lpwstr>
  </property>
  <property fmtid="{D5CDD505-2E9C-101B-9397-08002B2CF9AE}" pid="6" name="MSIP_Label_22a4756d-d4e3-4eae-b41a-e2277990a713_SiteId">
    <vt:lpwstr>53553299-7461-4b7c-b38d-a78acdd9c83e</vt:lpwstr>
  </property>
  <property fmtid="{D5CDD505-2E9C-101B-9397-08002B2CF9AE}" pid="7" name="MSIP_Label_22a4756d-d4e3-4eae-b41a-e2277990a713_ActionId">
    <vt:lpwstr>069c240a-9045-4154-957c-545975ae3fc8</vt:lpwstr>
  </property>
  <property fmtid="{D5CDD505-2E9C-101B-9397-08002B2CF9AE}" pid="8" name="MSIP_Label_22a4756d-d4e3-4eae-b41a-e2277990a713_ContentBits">
    <vt:lpwstr>0</vt:lpwstr>
  </property>
</Properties>
</file>