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3"/>
  </p:notesMasterIdLst>
  <p:sldIdLst>
    <p:sldId id="256" r:id="rId6"/>
    <p:sldId id="724" r:id="rId7"/>
    <p:sldId id="723" r:id="rId8"/>
    <p:sldId id="287" r:id="rId9"/>
    <p:sldId id="276" r:id="rId10"/>
    <p:sldId id="702" r:id="rId11"/>
    <p:sldId id="265" r:id="rId12"/>
  </p:sldIdLst>
  <p:sldSz cx="12192000" cy="6858000"/>
  <p:notesSz cx="6797675" cy="9928225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122969-F96D-C3FF-EAAA-EC5590A4B82F}" name="Elspeth Hathaway" initials="EH" userId="S::Elspeth.Hathaway@industriall-europe.eu::eefe9395-3653-4c46-b7b7-22a6256ff2a9" providerId="AD"/>
  <p188:author id="{BFAD69C5-C1E7-5702-0CBA-8D55611A773F}" name="Aurora Rossi" initials="AR" userId="S::Aurora.Rossi@industriall-europe.eu::44e57d72-36f6-446c-8031-aa9d81baa5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A96"/>
    <a:srgbClr val="C83527"/>
    <a:srgbClr val="C83727"/>
    <a:srgbClr val="477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0" autoAdjust="0"/>
    <p:restoredTop sz="58023" autoAdjust="0"/>
  </p:normalViewPr>
  <p:slideViewPr>
    <p:cSldViewPr snapToGrid="0" snapToObjects="1">
      <p:cViewPr varScale="1">
        <p:scale>
          <a:sx n="66" d="100"/>
          <a:sy n="66" d="100"/>
        </p:scale>
        <p:origin x="237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EFD4062A-8C93-5848-A58F-CCF312405DCE}" type="datetimeFigureOut">
              <a:t>20/04/2023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96C7F4F0-A6D9-EA4D-AC87-1C87603DF9FE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415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4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8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05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/>
          </a:p>
          <a:p>
            <a:pPr algn="l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8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0292C-44B0-4CAC-9054-D468B3D0A3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FF8B-DB3B-9D4B-BB18-EECBDAF2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150AC-ED92-C64D-9DAB-B3E46FB50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92ECD-99C3-1544-A128-D25F88EF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1A6A-1721-7745-885A-4ABA4547E382}" type="datetime1">
              <a:t>20/04/2023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913DB-BB40-C142-AB86-6C8ECC21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C07D7-F094-BB45-A0B2-101B45FA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5887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DB36-EE3D-7940-9F09-D52D4E85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DC961-0E4F-B34D-BD08-CDBFC38FB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AEFC-2748-D245-B6D6-AA4F3B4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DB57-FB9F-DE45-B469-BC044377BF01}" type="datetime1">
              <a:t>20/04/2023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52685-7EFA-A446-9E2C-B71D35F0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BFC2-2A90-A740-B182-1FFC4E3B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1927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2DF1F-8FB0-984D-82A7-36187273A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F6BC2-A2B0-994E-BF4D-DC65DF64E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CC34-1C4E-3E49-89D9-E848AC1B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134-46B7-524C-94C6-FBDC7747A02E}" type="datetime1">
              <a:t>20/04/2023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3AEC-4C7B-7247-9A9D-820584FA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C1F7-6F73-8E41-8547-0221C40A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32872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FF8B-DB3B-9D4B-BB18-EECBDAF2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150AC-ED92-C64D-9DAB-B3E46FB50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92ECD-99C3-1544-A128-D25F88EF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1A6A-1721-7745-885A-4ABA4547E382}" type="datetime1">
              <a:t>20/04/2023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913DB-BB40-C142-AB86-6C8ECC21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C07D7-F094-BB45-A0B2-101B45FA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2925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8A5-7245-B44B-BEAA-9D32EAD8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C036-6AF8-884E-91B0-12BC8AA2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BEFBF-2D50-F04D-B118-51563E3A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A6EC-4CC1-1145-AB6A-9C847D9146D3}" type="datetime1">
              <a:t>20/04/2023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88C3-7BE1-3C41-B370-D7090EE0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D808-04F5-4242-9109-9CF9764B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1063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7CCF-BD76-9C4B-A364-EC8A6B31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C27B7-66C8-0247-8210-9B22F4E73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C011A-4BBE-1347-A559-25BF6058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3502-7974-E848-BF2C-8F8C41E0FCF2}" type="datetime1">
              <a:t>20/04/2023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7494F-4B0E-FE4A-9AA7-A9C140D3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21225-9BD3-5949-80D5-0380E6DA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30709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C73E-756A-F84F-920C-99EE0E35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AFA0-9FA0-7948-829B-24B5E3A15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F484D-D5EE-0541-84D5-D06077FB4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D262D-BFDB-804D-9B2C-BFE6E243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5C5B-6397-2247-A2D1-F084166880ED}" type="datetime1">
              <a:t>20/04/2023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DFFC7-4C66-6243-B14E-076CB6A4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94788-1D33-BB41-8125-B0B38D5B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7414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22CE-AB31-2549-8E7F-E2FF3F8E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E2F9D-CBA8-C642-852C-234831803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2B825-55AE-F341-A436-994E60B32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B317A-E4FB-D64E-AB78-1C01EC268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9D19A-E7E8-1E4F-8A62-AC60247B2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35135-057F-3140-8147-C7C8C151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9145-8505-3342-8518-5FF9464AFCFE}" type="datetime1">
              <a:t>20/04/2023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4021A-1E6B-B74E-9EDE-1E8E072F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19166-2173-F64A-B58D-40A4D149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65989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8A41-12FA-F94B-9833-20A8933B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236DB-4683-884B-A4EB-F52C7416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9033-B315-F444-9CB4-5677DC334A1B}" type="datetime1">
              <a:t>20/04/2023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4EEA5-B9F5-ED42-BF8C-AE823CF6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0A39F-F18D-9E47-8478-7FAC3AAB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37236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CD411-E45C-DF4B-BDE0-A856A3D9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2AD1-D91F-A346-B2C7-A091F1A73889}" type="datetime1">
              <a:t>20/04/2023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2C8E7-5A75-4741-A388-0477E489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3A03-B59E-6D40-9D98-9475212B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04667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6D8F-9414-AD4F-B957-FC658E3B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45F65-7712-954F-BC86-B1C8598D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A1907-3435-CF41-B56A-5BAB0E773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AD01F-BDC8-AB49-898B-9B79DEFB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5FA-5E22-3840-AF0A-43DF2ED5C656}" type="datetime1">
              <a:t>20/04/2023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60099-1F48-9B40-9A87-F6A21586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B5FD3-852F-6349-8E8A-40B693B1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4514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8A5-7245-B44B-BEAA-9D32EAD8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C036-6AF8-884E-91B0-12BC8AA2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BEFBF-2D50-F04D-B118-51563E3A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A6EC-4CC1-1145-AB6A-9C847D9146D3}" type="datetime1">
              <a:t>20/04/2023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88C3-7BE1-3C41-B370-D7090EE0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D808-04F5-4242-9109-9CF9764B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7039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0C14-B28B-5647-BF96-7F17D5B2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46F77-A201-7A41-BA5D-FC79C6C0E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8B736-F36A-B946-A200-884989351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3D450-C539-2943-8DA8-CBE4DAA2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882C-5515-B94D-AAAC-CE9700243530}" type="datetime1">
              <a:t>20/04/2023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23783-8C3A-6A43-873C-07BC6458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9713-4F4D-2D4B-AA99-F81EE3A2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58863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DB36-EE3D-7940-9F09-D52D4E85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DC961-0E4F-B34D-BD08-CDBFC38FB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AEFC-2748-D245-B6D6-AA4F3B4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DB57-FB9F-DE45-B469-BC044377BF01}" type="datetime1">
              <a:t>20/04/2023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52685-7EFA-A446-9E2C-B71D35F0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BFC2-2A90-A740-B182-1FFC4E3B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70632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2DF1F-8FB0-984D-82A7-36187273A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F6BC2-A2B0-994E-BF4D-DC65DF64E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CC34-1C4E-3E49-89D9-E848AC1B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134-46B7-524C-94C6-FBDC7747A02E}" type="datetime1">
              <a:t>20/04/2023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3AEC-4C7B-7247-9A9D-820584FA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C1F7-6F73-8E41-8547-0221C40A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7344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7CCF-BD76-9C4B-A364-EC8A6B31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C27B7-66C8-0247-8210-9B22F4E73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C011A-4BBE-1347-A559-25BF6058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3502-7974-E848-BF2C-8F8C41E0FCF2}" type="datetime1">
              <a:t>20/04/2023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7494F-4B0E-FE4A-9AA7-A9C140D3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21225-9BD3-5949-80D5-0380E6DA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5915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C73E-756A-F84F-920C-99EE0E35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AFA0-9FA0-7948-829B-24B5E3A15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F484D-D5EE-0541-84D5-D06077FB4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D262D-BFDB-804D-9B2C-BFE6E243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5C5B-6397-2247-A2D1-F084166880ED}" type="datetime1">
              <a:t>20/04/2023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DFFC7-4C66-6243-B14E-076CB6A4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94788-1D33-BB41-8125-B0B38D5B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753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22CE-AB31-2549-8E7F-E2FF3F8E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E2F9D-CBA8-C642-852C-234831803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2B825-55AE-F341-A436-994E60B32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B317A-E4FB-D64E-AB78-1C01EC268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9D19A-E7E8-1E4F-8A62-AC60247B2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35135-057F-3140-8147-C7C8C151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9145-8505-3342-8518-5FF9464AFCFE}" type="datetime1">
              <a:t>20/04/2023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4021A-1E6B-B74E-9EDE-1E8E072F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19166-2173-F64A-B58D-40A4D149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1074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8A41-12FA-F94B-9833-20A8933B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236DB-4683-884B-A4EB-F52C7416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9033-B315-F444-9CB4-5677DC334A1B}" type="datetime1">
              <a:t>20/04/2023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4EEA5-B9F5-ED42-BF8C-AE823CF6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0A39F-F18D-9E47-8478-7FAC3AAB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524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CD411-E45C-DF4B-BDE0-A856A3D9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2AD1-D91F-A346-B2C7-A091F1A73889}" type="datetime1">
              <a:t>20/04/2023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2C8E7-5A75-4741-A388-0477E489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3A03-B59E-6D40-9D98-9475212B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2578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6D8F-9414-AD4F-B957-FC658E3B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45F65-7712-954F-BC86-B1C8598D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A1907-3435-CF41-B56A-5BAB0E773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AD01F-BDC8-AB49-898B-9B79DEFB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5FA-5E22-3840-AF0A-43DF2ED5C656}" type="datetime1">
              <a:t>20/04/2023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60099-1F48-9B40-9A87-F6A21586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B5FD3-852F-6349-8E8A-40B693B1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288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0C14-B28B-5647-BF96-7F17D5B2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46F77-A201-7A41-BA5D-FC79C6C0E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8B736-F36A-B946-A200-884989351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3D450-C539-2943-8DA8-CBE4DAA2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882C-5515-B94D-AAAC-CE9700243530}" type="datetime1">
              <a:t>20/04/2023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23783-8C3A-6A43-873C-07BC6458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9713-4F4D-2D4B-AA99-F81EE3A2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3984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8D650-4F92-9843-A5FA-73F8ED4B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959A5-280F-5B4A-A0D2-2615E9C36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5B3ED-FC97-4843-9A62-AD17970B0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F369-F5B0-7E47-96EF-B8096C9B342A}" type="datetime1">
              <a:t>20/04/2023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1C1E-077A-324E-825A-E9F792B57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A4B4-BA7A-E948-AA1B-58E52C23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970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8D650-4F92-9843-A5FA-73F8ED4B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959A5-280F-5B4A-A0D2-2615E9C36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5B3ED-FC97-4843-9A62-AD17970B0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F369-F5B0-7E47-96EF-B8096C9B342A}" type="datetime1">
              <a:t>20/04/2023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1C1E-077A-324E-825A-E9F792B57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A4B4-BA7A-E948-AA1B-58E52C23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4644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ndustriall-europe.eu/index.asp#b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AAC6BF-7B43-D24A-A389-D5B9500C5029}"/>
              </a:ext>
            </a:extLst>
          </p:cNvPr>
          <p:cNvSpPr/>
          <p:nvPr/>
        </p:nvSpPr>
        <p:spPr>
          <a:xfrm>
            <a:off x="0" y="1736436"/>
            <a:ext cx="12192000" cy="5121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5E5822-2C9C-154C-8911-E36ACF62B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741" b="29591"/>
          <a:stretch/>
        </p:blipFill>
        <p:spPr>
          <a:xfrm>
            <a:off x="321673" y="2268000"/>
            <a:ext cx="6197600" cy="460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C03604-3D44-5A40-B44C-C43DB3F190A0}"/>
              </a:ext>
            </a:extLst>
          </p:cNvPr>
          <p:cNvSpPr/>
          <p:nvPr/>
        </p:nvSpPr>
        <p:spPr>
          <a:xfrm>
            <a:off x="0" y="0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A40B4-2813-4E4A-BA34-EDDCC63EF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43942"/>
            <a:ext cx="9144000" cy="238760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 Transition 4Mobility: Maritime Workshop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Social issues and challenges in the Shipbuilding sector</a:t>
            </a:r>
            <a:endParaRPr lang="en-BE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234BE-51E2-D645-A7C2-3BB5B1016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49542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20/04/2023</a:t>
            </a:r>
            <a:endParaRPr lang="en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260DA-81F6-734B-A4AE-9D0CBFF8B8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02528" y="623013"/>
            <a:ext cx="3908864" cy="9250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9FD86B-5480-FB43-8A07-3FFD27705C2B}"/>
              </a:ext>
            </a:extLst>
          </p:cNvPr>
          <p:cNvSpPr/>
          <p:nvPr/>
        </p:nvSpPr>
        <p:spPr>
          <a:xfrm>
            <a:off x="9134671" y="5735637"/>
            <a:ext cx="2563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u="heavy" spc="-10" dirty="0">
                <a:solidFill>
                  <a:srgbClr val="254A96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industriall-europe.eu</a:t>
            </a:r>
            <a:endParaRPr lang="en-GB" sz="2000">
              <a:solidFill>
                <a:srgbClr val="254A96"/>
              </a:solidFill>
              <a:latin typeface="Calibri Light"/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436FC-8521-99D6-C77E-5FFAAD391706}"/>
              </a:ext>
            </a:extLst>
          </p:cNvPr>
          <p:cNvSpPr txBox="1"/>
          <p:nvPr/>
        </p:nvSpPr>
        <p:spPr>
          <a:xfrm>
            <a:off x="493643" y="5926290"/>
            <a:ext cx="3389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Judith Kirton-Darling,</a:t>
            </a:r>
          </a:p>
          <a:p>
            <a:r>
              <a:rPr lang="en-US" sz="2400" dirty="0"/>
              <a:t>Deputy General Secretary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5358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081088"/>
          </a:xfrm>
        </p:spPr>
        <p:txBody>
          <a:bodyPr/>
          <a:lstStyle/>
          <a:p>
            <a:r>
              <a:rPr lang="en-GB" b="1" spc="-5" dirty="0">
                <a:solidFill>
                  <a:srgbClr val="254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framework: lack of social focus </a:t>
            </a:r>
            <a:endParaRPr lang="en-BE" b="1" dirty="0">
              <a:solidFill>
                <a:srgbClr val="254A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179"/>
            <a:ext cx="10807460" cy="5586821"/>
          </a:xfrm>
        </p:spPr>
        <p:txBody>
          <a:bodyPr>
            <a:normAutofit/>
          </a:bodyPr>
          <a:lstStyle/>
          <a:p>
            <a:r>
              <a:rPr lang="en-GB" dirty="0"/>
              <a:t>The European Union has increased the focus on decarbonisation and sustainability legislations in the framework of the European Green Deal and Eu Climate Law</a:t>
            </a:r>
          </a:p>
          <a:p>
            <a:r>
              <a:rPr lang="en-US" b="1" dirty="0" err="1"/>
              <a:t>NZIA</a:t>
            </a:r>
            <a:r>
              <a:rPr lang="en-US" b="1" dirty="0"/>
              <a:t> silent on green vessels </a:t>
            </a:r>
          </a:p>
          <a:p>
            <a:pPr lvl="1"/>
            <a:r>
              <a:rPr lang="en-US" dirty="0"/>
              <a:t>European industry very innovative but in fierce global unfair competition (IRA explicitly mentions maritime equipment sector, Asian state subsidies)</a:t>
            </a:r>
          </a:p>
          <a:p>
            <a:r>
              <a:rPr lang="en-US" dirty="0"/>
              <a:t>The scale of transformation underway today as a result of the accelerated twin digital and green transition demands a policy and legal framework capable of meeting the promise that </a:t>
            </a:r>
            <a:r>
              <a:rPr lang="en-US" b="1" dirty="0"/>
              <a:t>no one will be left behind. </a:t>
            </a:r>
            <a:endParaRPr lang="en-GB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endParaRPr lang="en-GB" b="1" dirty="0">
              <a:solidFill>
                <a:srgbClr val="254A96"/>
              </a:solidFill>
            </a:endParaRPr>
          </a:p>
          <a:p>
            <a:pPr marL="0" indent="0">
              <a:buNone/>
            </a:pPr>
            <a:endParaRPr lang="en-GB" b="0" i="0" dirty="0">
              <a:solidFill>
                <a:srgbClr val="1E1E1E"/>
              </a:solidFill>
              <a:effectLst/>
              <a:latin typeface="FFDINWebPro"/>
            </a:endParaRPr>
          </a:p>
          <a:p>
            <a:pPr marL="457200" indent="-457200"/>
            <a:endParaRPr lang="en-GB" b="1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2F0835B-00CB-A743-92E0-DFDBD807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900" y="6430075"/>
            <a:ext cx="8431645" cy="436563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31/01/23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350" y="6421437"/>
            <a:ext cx="2203450" cy="436563"/>
          </a:xfrm>
        </p:spPr>
        <p:txBody>
          <a:bodyPr/>
          <a:lstStyle/>
          <a:p>
            <a:fld id="{73A0EEE5-D7C8-134E-8566-B8063E6CCBBD}" type="slidenum">
              <a:rPr>
                <a:solidFill>
                  <a:schemeClr val="bg1"/>
                </a:solidFill>
              </a:rPr>
              <a:pPr/>
              <a:t>2</a:t>
            </a:fld>
            <a:endParaRPr lang="en-B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1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4970877" cy="699174"/>
          </a:xfrm>
        </p:spPr>
        <p:txBody>
          <a:bodyPr>
            <a:normAutofit/>
          </a:bodyPr>
          <a:lstStyle/>
          <a:p>
            <a:r>
              <a:rPr lang="fr-BE" sz="3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fr-BE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key </a:t>
            </a:r>
            <a:r>
              <a:rPr lang="fr-BE" sz="3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demands</a:t>
            </a:r>
            <a:endParaRPr lang="en-BE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029548"/>
            <a:ext cx="7342292" cy="539189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Revising current status and new demand of skills while addressing the current skills shortages</a:t>
            </a:r>
          </a:p>
          <a:p>
            <a:pPr lvl="1" algn="just"/>
            <a:r>
              <a:rPr lang="en-US" sz="1800" dirty="0">
                <a:solidFill>
                  <a:srgbClr val="254A96"/>
                </a:solidFill>
              </a:rPr>
              <a:t>Aim to attract 234.000 new talents by 2030 (Pact for Skills)</a:t>
            </a:r>
          </a:p>
          <a:p>
            <a:pPr algn="just"/>
            <a:r>
              <a:rPr lang="en-US" sz="2400" dirty="0"/>
              <a:t>Need of a training  system, in line with the digital and green transition </a:t>
            </a:r>
          </a:p>
          <a:p>
            <a:pPr algn="just"/>
            <a:r>
              <a:rPr lang="en-US" sz="2400" dirty="0"/>
              <a:t>Raise public investment in research and development of skills </a:t>
            </a:r>
          </a:p>
          <a:p>
            <a:pPr algn="just"/>
            <a:r>
              <a:rPr lang="en-US" sz="2400" dirty="0"/>
              <a:t>OSH training linked to new green/digital processes</a:t>
            </a:r>
          </a:p>
          <a:p>
            <a:pPr algn="just"/>
            <a:r>
              <a:rPr lang="en-US" sz="2400" b="1" dirty="0"/>
              <a:t>USWE project </a:t>
            </a:r>
            <a:r>
              <a:rPr lang="en-US" sz="2400" dirty="0"/>
              <a:t>in cooperation with SEA Europe: The project’s final reports set out its findings and these concrete recommendations </a:t>
            </a:r>
          </a:p>
          <a:p>
            <a:pPr lvl="1" algn="just"/>
            <a:r>
              <a:rPr lang="en-US" sz="1800" dirty="0">
                <a:solidFill>
                  <a:srgbClr val="254A96"/>
                </a:solidFill>
              </a:rPr>
              <a:t>Reskills 7% of employees each year (for 5 years) = 201.600 people (Pact for Skills).</a:t>
            </a:r>
          </a:p>
          <a:p>
            <a:pPr lvl="1" algn="just"/>
            <a:r>
              <a:rPr lang="en-US" sz="1800" dirty="0">
                <a:solidFill>
                  <a:srgbClr val="254A96"/>
                </a:solidFill>
              </a:rPr>
              <a:t>How to overcome current skills shortages while also reskilling/upskilling current workforce in new technologies</a:t>
            </a:r>
            <a:r>
              <a:rPr lang="en-US" sz="1800" dirty="0"/>
              <a:t>.</a:t>
            </a:r>
          </a:p>
          <a:p>
            <a:pPr algn="just"/>
            <a:r>
              <a:rPr lang="en-GB" sz="2400" dirty="0">
                <a:effectLst/>
              </a:rPr>
              <a:t>Increase social dialogue at all levels.  </a:t>
            </a:r>
          </a:p>
          <a:p>
            <a:pPr lvl="1" algn="just"/>
            <a:endParaRPr lang="en-GB" sz="1800" dirty="0">
              <a:effectLst/>
            </a:endParaRPr>
          </a:p>
          <a:p>
            <a:pPr algn="just"/>
            <a:endParaRPr lang="en-GB" sz="1800" dirty="0">
              <a:latin typeface="Segoe UI" panose="020B0502040204020203" pitchFamily="34" charset="0"/>
            </a:endParaRPr>
          </a:p>
          <a:p>
            <a:pPr algn="just"/>
            <a:endParaRPr lang="en-GB" sz="1800" dirty="0">
              <a:effectLst/>
              <a:latin typeface="Segoe UI" panose="020B0502040204020203" pitchFamily="34" charset="0"/>
            </a:endParaRPr>
          </a:p>
          <a:p>
            <a:pPr algn="just"/>
            <a:endParaRPr lang="en-GB" sz="1800" dirty="0">
              <a:latin typeface="Segoe UI" panose="020B0502040204020203" pitchFamily="34" charset="0"/>
            </a:endParaRPr>
          </a:p>
          <a:p>
            <a:pPr algn="just"/>
            <a:endParaRPr lang="en-GB" sz="1800" dirty="0">
              <a:effectLst/>
              <a:latin typeface="Segoe UI" panose="020B0502040204020203" pitchFamily="34" charset="0"/>
            </a:endParaRPr>
          </a:p>
          <a:p>
            <a:pPr marL="0" indent="0" algn="just">
              <a:buNone/>
            </a:pPr>
            <a:endParaRPr lang="en-GB" sz="1800" dirty="0">
              <a:effectLst/>
              <a:latin typeface="Arial" panose="020B0604020202020204" pitchFamily="34" charset="0"/>
            </a:endParaRPr>
          </a:p>
          <a:p>
            <a:pPr algn="just"/>
            <a:endParaRPr lang="en-US" dirty="0"/>
          </a:p>
          <a:p>
            <a:pPr algn="just"/>
            <a:endParaRPr lang="en-US" sz="2000" dirty="0"/>
          </a:p>
          <a:p>
            <a:pPr marL="457200" lvl="1" indent="0" algn="just">
              <a:buNone/>
            </a:pPr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2F0835B-00CB-A743-92E0-DFDBD807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Steel </a:t>
            </a:r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0EEE5-D7C8-134E-8566-B8063E6CCBB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31F92D-2C8C-679D-CADA-9D3471873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312" y="2594375"/>
            <a:ext cx="3391074" cy="184794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3D237-6F18-6465-F103-CF3EEB573142}"/>
              </a:ext>
            </a:extLst>
          </p:cNvPr>
          <p:cNvSpPr txBox="1">
            <a:spLocks/>
          </p:cNvSpPr>
          <p:nvPr/>
        </p:nvSpPr>
        <p:spPr>
          <a:xfrm>
            <a:off x="850900" y="6430075"/>
            <a:ext cx="8431645" cy="436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>
                <a:solidFill>
                  <a:schemeClr val="bg1"/>
                </a:solidFill>
              </a:rPr>
              <a:t>31/01/23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B9E57-4B18-C4A3-8A41-650C8ACC8C0E}"/>
              </a:ext>
            </a:extLst>
          </p:cNvPr>
          <p:cNvSpPr txBox="1">
            <a:spLocks/>
          </p:cNvSpPr>
          <p:nvPr/>
        </p:nvSpPr>
        <p:spPr>
          <a:xfrm>
            <a:off x="9150350" y="6421437"/>
            <a:ext cx="2203450" cy="436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0EEE5-D7C8-134E-8566-B8063E6CCBBD}" type="slidenum">
              <a:rPr lang="en-GB" smtClean="0">
                <a:solidFill>
                  <a:schemeClr val="bg1"/>
                </a:solidFill>
              </a:rPr>
              <a:pPr/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7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70" y="743435"/>
            <a:ext cx="10807460" cy="47397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solidFill>
                <a:srgbClr val="254A96"/>
              </a:solidFill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rgbClr val="254A96"/>
                </a:solidFill>
              </a:rPr>
              <a:t>Social issues in the sectors:</a:t>
            </a:r>
          </a:p>
          <a:p>
            <a:pPr marL="0" indent="0">
              <a:buNone/>
            </a:pPr>
            <a:endParaRPr lang="en-GB" sz="3200" b="1" dirty="0">
              <a:solidFill>
                <a:srgbClr val="254A96"/>
              </a:solidFill>
            </a:endParaRPr>
          </a:p>
          <a:p>
            <a:pPr marL="457200" lvl="1" indent="0">
              <a:buNone/>
            </a:pPr>
            <a:r>
              <a:rPr lang="en-US" sz="3200" dirty="0"/>
              <a:t>1 million employed but uncertain times:</a:t>
            </a:r>
          </a:p>
          <a:p>
            <a:pPr marL="914400" lvl="2" indent="0">
              <a:buNone/>
            </a:pPr>
            <a:r>
              <a:rPr lang="en-US" sz="2800" dirty="0"/>
              <a:t>o	</a:t>
            </a:r>
            <a:r>
              <a:rPr lang="en-US" sz="3200" dirty="0"/>
              <a:t>Ship orders largely in Asia</a:t>
            </a:r>
          </a:p>
          <a:p>
            <a:pPr marL="914400" lvl="2" indent="0">
              <a:buNone/>
            </a:pPr>
            <a:r>
              <a:rPr lang="en-US" sz="3200" dirty="0"/>
              <a:t>o	Collapse of the cruise ship segment still impacting</a:t>
            </a:r>
          </a:p>
          <a:p>
            <a:pPr marL="914400" lvl="2" indent="0">
              <a:buNone/>
            </a:pPr>
            <a:r>
              <a:rPr lang="en-US" sz="3200" dirty="0"/>
              <a:t>o	Importance of military orders</a:t>
            </a:r>
          </a:p>
          <a:p>
            <a:pPr marL="914400" lvl="2" indent="0">
              <a:buNone/>
            </a:pPr>
            <a:r>
              <a:rPr lang="en-US" sz="3200" dirty="0"/>
              <a:t>o	Skills shortages/ageing workforce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lvl="1"/>
            <a:endParaRPr lang="en-GB" sz="2000" dirty="0">
              <a:solidFill>
                <a:srgbClr val="254A96"/>
              </a:solidFill>
            </a:endParaRPr>
          </a:p>
          <a:p>
            <a:pPr lvl="1"/>
            <a:endParaRPr lang="en-GB" sz="2000" dirty="0">
              <a:solidFill>
                <a:srgbClr val="254A96"/>
              </a:solidFill>
            </a:endParaRPr>
          </a:p>
          <a:p>
            <a:pPr marL="457200" indent="-457200"/>
            <a:endParaRPr lang="en-GB" b="0" i="0" dirty="0">
              <a:solidFill>
                <a:srgbClr val="1E1E1E"/>
              </a:solidFill>
              <a:effectLst/>
              <a:latin typeface="FFDINWebPro"/>
            </a:endParaRPr>
          </a:p>
          <a:p>
            <a:pPr marL="457200" indent="-457200"/>
            <a:endParaRPr lang="en-GB" b="1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2F0835B-00CB-A743-92E0-DFDBD807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900" y="6430075"/>
            <a:ext cx="8431645" cy="436563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31/01/23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350" y="6421437"/>
            <a:ext cx="2203450" cy="436563"/>
          </a:xfrm>
        </p:spPr>
        <p:txBody>
          <a:bodyPr/>
          <a:lstStyle/>
          <a:p>
            <a:fld id="{73A0EEE5-D7C8-134E-8566-B8063E6CCBBD}" type="slidenum">
              <a:rPr>
                <a:solidFill>
                  <a:schemeClr val="bg1"/>
                </a:solidFill>
              </a:rPr>
              <a:pPr/>
              <a:t>4</a:t>
            </a:fld>
            <a:endParaRPr lang="en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7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67286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Standards</a:t>
            </a:r>
            <a:endParaRPr lang="en-BE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101179"/>
            <a:ext cx="10905066" cy="5075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2013 social standards position with SEA Europe </a:t>
            </a: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lvl="1"/>
            <a:r>
              <a:rPr lang="en-US" sz="3200" dirty="0"/>
              <a:t>Difficult negotiations</a:t>
            </a:r>
          </a:p>
          <a:p>
            <a:pPr lvl="1"/>
            <a:r>
              <a:rPr lang="en-US" sz="3200" dirty="0"/>
              <a:t>Little beyond statutory obligations</a:t>
            </a:r>
          </a:p>
          <a:p>
            <a:pPr lvl="1"/>
            <a:r>
              <a:rPr lang="en-US" sz="3200" dirty="0"/>
              <a:t>Missing section on migrant workers – skills shortages </a:t>
            </a:r>
          </a:p>
          <a:p>
            <a:pPr lvl="1"/>
            <a:r>
              <a:rPr lang="en-US" sz="3200" dirty="0"/>
              <a:t>Aim to negotiate a new annex 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marL="457200" indent="-457200"/>
            <a:endParaRPr lang="en-GB" sz="2000" b="0" i="0" dirty="0">
              <a:effectLst/>
              <a:latin typeface="FFDINWebPro"/>
            </a:endParaRPr>
          </a:p>
          <a:p>
            <a:pPr marL="457200" indent="-457200"/>
            <a:endParaRPr lang="en-GB" sz="2000" b="1" dirty="0"/>
          </a:p>
          <a:p>
            <a:pPr marL="457200" indent="-457200"/>
            <a:endParaRPr lang="en-GB" sz="2000" dirty="0"/>
          </a:p>
          <a:p>
            <a:pPr marL="457200" indent="-457200"/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457200" indent="-457200"/>
            <a:endParaRPr lang="en-GB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2F0835B-00CB-A743-92E0-DFDBD807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Shipbuilding in Europe 19/07/22</a:t>
            </a:r>
            <a:endParaRPr kumimoji="0" lang="en-BE" sz="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BE" sz="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0EEE5-D7C8-134E-8566-B8063E6CCBB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FE8E2-21B1-15D4-E841-C3E1B755021B}"/>
              </a:ext>
            </a:extLst>
          </p:cNvPr>
          <p:cNvSpPr txBox="1">
            <a:spLocks/>
          </p:cNvSpPr>
          <p:nvPr/>
        </p:nvSpPr>
        <p:spPr>
          <a:xfrm>
            <a:off x="850900" y="6430075"/>
            <a:ext cx="8431645" cy="436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>
                <a:solidFill>
                  <a:schemeClr val="bg1"/>
                </a:solidFill>
              </a:rPr>
              <a:t>31/01/23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910CE-C6F8-69F1-7170-887D27471177}"/>
              </a:ext>
            </a:extLst>
          </p:cNvPr>
          <p:cNvSpPr txBox="1">
            <a:spLocks/>
          </p:cNvSpPr>
          <p:nvPr/>
        </p:nvSpPr>
        <p:spPr>
          <a:xfrm>
            <a:off x="9150350" y="6421437"/>
            <a:ext cx="2203450" cy="436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0EEE5-D7C8-134E-8566-B8063E6CCBBD}" type="slidenum">
              <a:rPr lang="en-GB" smtClean="0">
                <a:solidFill>
                  <a:schemeClr val="bg1"/>
                </a:solidFill>
              </a:rPr>
              <a:pPr/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2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214533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 Pathway for Mobility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457471"/>
            <a:ext cx="4970877" cy="4719492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Mobility ecosystem: </a:t>
            </a:r>
            <a:r>
              <a:rPr lang="en-US" sz="2600" dirty="0"/>
              <a:t>maritime, road and rail </a:t>
            </a:r>
          </a:p>
          <a:p>
            <a:r>
              <a:rPr lang="en-US" sz="2600" dirty="0"/>
              <a:t>Stakeholder co-creation process: create </a:t>
            </a:r>
            <a:r>
              <a:rPr lang="en-US" sz="2600" b="1" dirty="0"/>
              <a:t>roadmap to ensure successful transition (green and digital)</a:t>
            </a:r>
          </a:p>
          <a:p>
            <a:r>
              <a:rPr lang="en-US" sz="2600" b="1" dirty="0"/>
              <a:t>Aim: </a:t>
            </a:r>
            <a:r>
              <a:rPr lang="en-US" sz="2600" dirty="0"/>
              <a:t>identify concerns and challenges in relation to the twin transition, as well as identifying possible areas of cooperation and common solutions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IAE concerns: </a:t>
            </a:r>
            <a:r>
              <a:rPr lang="en-US" sz="2600" dirty="0"/>
              <a:t>more attention needed for social aspect, maritime has specific needs, must ensure a Just Transition!</a:t>
            </a:r>
          </a:p>
          <a:p>
            <a:endParaRPr lang="en-US" sz="2000" dirty="0"/>
          </a:p>
          <a:p>
            <a:endParaRPr lang="en-US" sz="2000" b="1" u="sng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83B7A-8B30-600E-825B-60EFB4A25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813" y="1716129"/>
            <a:ext cx="5290720" cy="3425741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2F0835B-00CB-A743-92E0-DFDBD807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Steel </a:t>
            </a:r>
            <a:endParaRPr kumimoji="0" lang="en-BE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0EEE5-D7C8-134E-8566-B8063E6CCBBD}" type="slidenum"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2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1211BF-3881-E642-856E-C1C304AFEAD9}"/>
              </a:ext>
            </a:extLst>
          </p:cNvPr>
          <p:cNvSpPr/>
          <p:nvPr/>
        </p:nvSpPr>
        <p:spPr>
          <a:xfrm>
            <a:off x="0" y="1736436"/>
            <a:ext cx="12192000" cy="5121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2088F-3708-8D44-8B61-C1EBF06BBEBF}"/>
              </a:ext>
            </a:extLst>
          </p:cNvPr>
          <p:cNvSpPr/>
          <p:nvPr/>
        </p:nvSpPr>
        <p:spPr>
          <a:xfrm>
            <a:off x="0" y="1736436"/>
            <a:ext cx="12192000" cy="5121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554D9F-C472-9E46-928F-4C0C5F14A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741" b="29591"/>
          <a:stretch/>
        </p:blipFill>
        <p:spPr>
          <a:xfrm>
            <a:off x="269856" y="2268000"/>
            <a:ext cx="6197600" cy="460800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4D7E7D-7FB3-F543-9208-CA120CFF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791" y="5240414"/>
            <a:ext cx="492663" cy="49266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CB4CDDA-2A83-B244-9A46-E34F6D657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83" y="5240414"/>
            <a:ext cx="492663" cy="49266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39CFAA5-653D-6740-A443-EE92EC0B558A}"/>
              </a:ext>
            </a:extLst>
          </p:cNvPr>
          <p:cNvSpPr txBox="1">
            <a:spLocks/>
          </p:cNvSpPr>
          <p:nvPr/>
        </p:nvSpPr>
        <p:spPr>
          <a:xfrm>
            <a:off x="838200" y="794327"/>
            <a:ext cx="10515600" cy="753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5" dirty="0">
                <a:solidFill>
                  <a:srgbClr val="C83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en-B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BF481B-2E59-2548-85BF-A249FAF68EC0}"/>
              </a:ext>
            </a:extLst>
          </p:cNvPr>
          <p:cNvSpPr/>
          <p:nvPr/>
        </p:nvSpPr>
        <p:spPr>
          <a:xfrm>
            <a:off x="0" y="0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B1D75E-5664-E948-91C7-D45044DB6315}"/>
              </a:ext>
            </a:extLst>
          </p:cNvPr>
          <p:cNvSpPr/>
          <p:nvPr/>
        </p:nvSpPr>
        <p:spPr>
          <a:xfrm>
            <a:off x="0" y="0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2EDCEF-23DE-4248-9D26-879C4AAF51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02528" y="623013"/>
            <a:ext cx="3908864" cy="9250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40FEBC-E8BC-FE42-96BA-1BF386EDCC06}"/>
              </a:ext>
            </a:extLst>
          </p:cNvPr>
          <p:cNvSpPr/>
          <p:nvPr/>
        </p:nvSpPr>
        <p:spPr>
          <a:xfrm>
            <a:off x="1499628" y="5216651"/>
            <a:ext cx="2253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GB" sz="2800" spc="-5" dirty="0">
                <a:cs typeface="Calibri"/>
              </a:rPr>
              <a:t>industriAll_EU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E2EA47C-1052-7546-AEB2-4FB58056A891}"/>
              </a:ext>
            </a:extLst>
          </p:cNvPr>
          <p:cNvSpPr txBox="1">
            <a:spLocks/>
          </p:cNvSpPr>
          <p:nvPr/>
        </p:nvSpPr>
        <p:spPr>
          <a:xfrm>
            <a:off x="965282" y="3636704"/>
            <a:ext cx="10515600" cy="753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Follow our website and social media:</a:t>
            </a:r>
          </a:p>
          <a:p>
            <a:endParaRPr lang="en-BE" sz="2800" b="1" spc="-5" dirty="0">
              <a:uFill>
                <a:solidFill>
                  <a:srgbClr val="0462C1"/>
                </a:solidFill>
              </a:uFill>
              <a:latin typeface="Calibri"/>
              <a:cs typeface="Calibri"/>
            </a:endParaRPr>
          </a:p>
          <a:p>
            <a:r>
              <a:rPr lang="en-BE" sz="2800" b="1" spc="-5" dirty="0"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www.industriall-europe.eu</a:t>
            </a:r>
            <a:endParaRPr lang="ro-RO" sz="2800" spc="-5" dirty="0">
              <a:latin typeface="Calibri"/>
              <a:cs typeface="Calibri"/>
            </a:endParaRPr>
          </a:p>
          <a:p>
            <a:endParaRPr lang="en-BE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A04572-8BA2-5142-87B6-771277E7AFC1}"/>
              </a:ext>
            </a:extLst>
          </p:cNvPr>
          <p:cNvSpPr/>
          <p:nvPr/>
        </p:nvSpPr>
        <p:spPr>
          <a:xfrm>
            <a:off x="4859328" y="5216651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GB" sz="2800" spc="-10" dirty="0">
                <a:cs typeface="Calibri"/>
              </a:rPr>
              <a:t>industriAll</a:t>
            </a:r>
            <a:r>
              <a:rPr lang="en-GB" sz="2800" spc="5" dirty="0">
                <a:cs typeface="Calibri"/>
              </a:rPr>
              <a:t> </a:t>
            </a:r>
            <a:r>
              <a:rPr lang="en-GB" sz="2800" spc="-15" dirty="0">
                <a:cs typeface="Calibri"/>
              </a:rPr>
              <a:t>Europe</a:t>
            </a:r>
            <a:endParaRPr lang="en-GB" sz="2800" dirty="0">
              <a:cs typeface="Calibri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637066C-2A53-657B-4E0E-E1F08585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350" y="6421437"/>
            <a:ext cx="2203450" cy="436563"/>
          </a:xfrm>
        </p:spPr>
        <p:txBody>
          <a:bodyPr/>
          <a:lstStyle/>
          <a:p>
            <a:fld id="{73A0EEE5-D7C8-134E-8566-B8063E6CCBBD}" type="slidenum">
              <a:rPr>
                <a:solidFill>
                  <a:schemeClr val="bg1"/>
                </a:solidFill>
              </a:rPr>
              <a:pPr/>
              <a:t>7</a:t>
            </a:fld>
            <a:endParaRPr lang="en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4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dustriall">
      <a:dk1>
        <a:srgbClr val="000000"/>
      </a:dk1>
      <a:lt1>
        <a:srgbClr val="FFFFFF"/>
      </a:lt1>
      <a:dk2>
        <a:srgbClr val="3D5488"/>
      </a:dk2>
      <a:lt2>
        <a:srgbClr val="E7E6E6"/>
      </a:lt2>
      <a:accent1>
        <a:srgbClr val="244996"/>
      </a:accent1>
      <a:accent2>
        <a:srgbClr val="C83727"/>
      </a:accent2>
      <a:accent3>
        <a:srgbClr val="A5A5A5"/>
      </a:accent3>
      <a:accent4>
        <a:srgbClr val="477EC0"/>
      </a:accent4>
      <a:accent5>
        <a:srgbClr val="AECFF2"/>
      </a:accent5>
      <a:accent6>
        <a:srgbClr val="EAEAEA"/>
      </a:accent6>
      <a:hlink>
        <a:srgbClr val="005392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ndustriall">
      <a:dk1>
        <a:srgbClr val="000000"/>
      </a:dk1>
      <a:lt1>
        <a:srgbClr val="FFFFFF"/>
      </a:lt1>
      <a:dk2>
        <a:srgbClr val="3D5488"/>
      </a:dk2>
      <a:lt2>
        <a:srgbClr val="E7E6E6"/>
      </a:lt2>
      <a:accent1>
        <a:srgbClr val="244996"/>
      </a:accent1>
      <a:accent2>
        <a:srgbClr val="C83727"/>
      </a:accent2>
      <a:accent3>
        <a:srgbClr val="A5A5A5"/>
      </a:accent3>
      <a:accent4>
        <a:srgbClr val="477EC0"/>
      </a:accent4>
      <a:accent5>
        <a:srgbClr val="AECFF2"/>
      </a:accent5>
      <a:accent6>
        <a:srgbClr val="EAEAEA"/>
      </a:accent6>
      <a:hlink>
        <a:srgbClr val="005392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3522C01BE2B948A0A4ABC73DFB157B" ma:contentTypeVersion="4" ma:contentTypeDescription="Create a new document." ma:contentTypeScope="" ma:versionID="43a3497cf85deb840e7b90f178346f8e">
  <xsd:schema xmlns:xsd="http://www.w3.org/2001/XMLSchema" xmlns:xs="http://www.w3.org/2001/XMLSchema" xmlns:p="http://schemas.microsoft.com/office/2006/metadata/properties" xmlns:ns3="e2a064b7-e884-450b-b3de-2d306d982f72" targetNamespace="http://schemas.microsoft.com/office/2006/metadata/properties" ma:root="true" ma:fieldsID="580c13daef2747081ac3c6c36e68caf8" ns3:_="">
    <xsd:import namespace="e2a064b7-e884-450b-b3de-2d306d982f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064b7-e884-450b-b3de-2d306d982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F9404C-0F47-4647-8E24-D6DC85FBFB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96CAE4-1D5C-4E5E-933A-11CFB40A48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a064b7-e884-450b-b3de-2d306d982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B442F5-64C6-40F1-B9A1-30D26DCA31FE}">
  <ds:schemaRefs>
    <ds:schemaRef ds:uri="http://purl.org/dc/elements/1.1/"/>
    <ds:schemaRef ds:uri="http://schemas.microsoft.com/office/2006/metadata/properties"/>
    <ds:schemaRef ds:uri="e2a064b7-e884-450b-b3de-2d306d982f72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436</Words>
  <Application>Microsoft Office PowerPoint</Application>
  <PresentationFormat>Widescreen</PresentationFormat>
  <Paragraphs>104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FFDINWebPro</vt:lpstr>
      <vt:lpstr>Segoe UI</vt:lpstr>
      <vt:lpstr>Office Theme</vt:lpstr>
      <vt:lpstr>1_Office Theme</vt:lpstr>
      <vt:lpstr>Just Transition 4Mobility: Maritime Workshop  Social issues and challenges in the Shipbuilding sector</vt:lpstr>
      <vt:lpstr>EU framework: lack of social focus </vt:lpstr>
      <vt:lpstr>Skills: key demands</vt:lpstr>
      <vt:lpstr>PowerPoint Presentation</vt:lpstr>
      <vt:lpstr>Social Standards</vt:lpstr>
      <vt:lpstr>Transition Pathway for Mobility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Diana Cristea</dc:creator>
  <cp:lastModifiedBy>Celia McClements</cp:lastModifiedBy>
  <cp:revision>50</cp:revision>
  <cp:lastPrinted>2023-01-31T08:19:00Z</cp:lastPrinted>
  <dcterms:created xsi:type="dcterms:W3CDTF">2021-04-23T09:32:56Z</dcterms:created>
  <dcterms:modified xsi:type="dcterms:W3CDTF">2023-04-20T09:41:24Z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0x010100FD3522C01BE2B948A0A4ABC73DFB157B</vt:lpwstr>
  </property>
</Properties>
</file>