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86" r:id="rId5"/>
    <p:sldId id="452" r:id="rId6"/>
    <p:sldId id="446" r:id="rId7"/>
    <p:sldId id="366" r:id="rId8"/>
    <p:sldId id="364" r:id="rId9"/>
    <p:sldId id="450" r:id="rId10"/>
    <p:sldId id="451" r:id="rId11"/>
    <p:sldId id="427" r:id="rId12"/>
    <p:sldId id="443" r:id="rId13"/>
    <p:sldId id="453" r:id="rId14"/>
    <p:sldId id="444" r:id="rId15"/>
    <p:sldId id="461" r:id="rId16"/>
    <p:sldId id="445" r:id="rId17"/>
    <p:sldId id="462" r:id="rId1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4B4A0CF-9A25-E162-1591-34B0CE753494}" name="Alice Rambaldi" initials="AR" userId="S::alice.rambaldi@spin360.biz::a9885662-0626-46d0-89d3-6f5dab0fc8b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AD084E-97C3-4034-BA73-5BC8A271B3F4}" v="1323" dt="2023-04-17T14:46:51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1E804-F83C-4611-9B9E-7CA4111392DC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FDCBF-3122-44DA-811E-4819BA64C92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4706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C414D-86E9-45AA-BAB1-05C0EF02A1CF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0236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C414D-86E9-45AA-BAB1-05C0EF02A1CF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428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C414D-86E9-45AA-BAB1-05C0EF02A1CF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118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C414D-86E9-45AA-BAB1-05C0EF02A1CF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12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65A7D-0727-554C-0FCA-4BD293656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F6EDD-1AAB-162B-23ED-11C621C6C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10671-6997-2EE7-6BED-26F354B57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3E1CB-954B-B8D9-2A14-BEC70B66E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AA293-B65F-F6F4-E060-8D0867FD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88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C1103-37D6-7238-01FC-4C62638D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86307-5041-3B01-FA23-18106FF757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9EBDA9-A2A5-0437-3EAE-C25C4D11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2129D-6BA9-4CB9-DDD6-7C9C240C5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AB98F-815F-B19E-CDF2-3B7CD17D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58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AE45A9-1F6C-87FA-1138-7BBB1B06B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2A4030-7C33-9DFA-3355-7378AA7F8A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2F560-6361-26DB-961B-2558AE8F1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C89B3-21E9-F2EF-FEFA-2FA934608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D59B2-6FA7-7A30-97D9-431361D39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37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AA6AD-8FE5-9411-ED23-AAE27D21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F0BAB-98BF-4C84-D91B-26AEBF5EC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2C941-1139-6057-109A-167DB8901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86A68-DD17-21A3-DCC5-4E54FD81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480B2-7A4A-BADC-2E69-54C736C23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46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8891F-25E0-5F12-EAFA-DC318C357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AF0B3-9EF8-57F9-9622-32F5CDCFA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F1180-2655-D975-4743-D38DEBFFB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C8A11-6F9E-1BEA-1E62-29C912AC0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C5D87-4BA2-F0FE-B0FE-770385476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71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A99CB-9716-CCE7-BE80-992D94179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520A9-7A0B-A3E6-D8B7-A09D46E7B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D145D-8F8E-4564-EC78-449B5DEA9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3CC86C-801B-1B60-29D2-B9502582D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2412F-E387-7F84-AFBE-D8AEDC540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122271-1B16-2510-0489-668A1804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5424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F8B7F-D615-C44D-C63B-09515D20B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ED353-5630-C232-BE6D-A82E5ACEF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276565-01E7-1A07-1E23-B8A543396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E0D29C-1019-E1E6-5D78-3D5998A16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20F828-1C1D-69A2-81CD-01AA0E1DB7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C90C26-29F2-E427-8BF2-DBCC9E03A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33B49-F77E-A912-CA38-9F899771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ECA823-D6D0-FF75-B07A-101482EF7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187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812AB-6D42-33D2-B419-E2E1F2655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B72EB-95E9-84B3-C8AC-83F6B3C2F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807E59-57E0-A105-B547-E478429D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1951A9-3A88-AEB6-BAF6-56277F855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878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47928E-22C1-4E87-BCC1-DD86DDA1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18F61F-3DCD-3006-852D-05E7F1C84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10FF-B3DD-3CC2-E9F0-E43099FB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3460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97A88-C6BD-AC16-7717-EF247E51A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E870C-95C3-832D-F7B0-64EA20F34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06F3C-BCEB-2111-DADF-0B59DA0B9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F8C4F-95F2-D8C2-E77C-8D8328C1A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C14C0-250E-6E51-B1F0-DF8EB02C1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19093-22CC-AC26-64EF-EC930FD5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545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70081-FF86-C7F8-F656-5A56997D3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0B23FA-E451-2BF6-B806-51A93CC6C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E29FAE-481E-4C6A-269A-0B94EC176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2EF40E-8E58-8CCF-F6AF-3963A5D7E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C8565-F12D-FBA3-29BC-F20D6954F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E915E1-2EC6-F9F9-F2DE-1170A134F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12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32FC6-CB4B-54CC-9669-B71191502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76FC0-585E-1B09-53E5-C78A658A6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074DE-B84C-04A7-A1C0-4325A7DAE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3EFF-F9BC-4EBC-815D-5B447BF3EDC1}" type="datetimeFigureOut">
              <a:rPr lang="it-IT" smtClean="0"/>
              <a:t>19/04/2023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C9CEB-B8AB-A674-8605-562414E1D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F8CAE-42C0-E372-D2F8-08D1F48AEC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0D527-77A8-42D2-9945-417609ECA671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556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 descr="signature_1348126798">
            <a:extLst>
              <a:ext uri="{FF2B5EF4-FFF2-40B4-BE49-F238E27FC236}">
                <a16:creationId xmlns:a16="http://schemas.microsoft.com/office/drawing/2014/main" id="{5CA3793C-93E3-7F76-6326-D49074AC40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084" y="6190938"/>
            <a:ext cx="1722109" cy="45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30B3C167-7ABF-816E-977A-6BC7EDB0A10C}"/>
              </a:ext>
            </a:extLst>
          </p:cNvPr>
          <p:cNvSpPr txBox="1"/>
          <p:nvPr/>
        </p:nvSpPr>
        <p:spPr>
          <a:xfrm>
            <a:off x="2148131" y="2485328"/>
            <a:ext cx="759593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b="1">
                <a:solidFill>
                  <a:srgbClr val="264A59"/>
                </a:solidFill>
                <a:latin typeface="Inter" panose="02000503000000020004" pitchFamily="2" charset="0"/>
              </a:rPr>
              <a:t>BUILDING A JUST TRANSITION TOWARDS A SMART AND SUSTAINABLE MOBILITY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3180988-66AB-2529-632B-579225E4DEAE}"/>
              </a:ext>
            </a:extLst>
          </p:cNvPr>
          <p:cNvSpPr txBox="1"/>
          <p:nvPr/>
        </p:nvSpPr>
        <p:spPr>
          <a:xfrm>
            <a:off x="2148131" y="3965937"/>
            <a:ext cx="759593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2400" i="1" dirty="0">
                <a:solidFill>
                  <a:srgbClr val="264A59"/>
                </a:solidFill>
                <a:latin typeface="Inter" panose="02000503000000020004" pitchFamily="2" charset="0"/>
              </a:rPr>
              <a:t>Second Online Workshop – </a:t>
            </a:r>
            <a:r>
              <a:rPr lang="en-GB" sz="2400" b="1" i="1" dirty="0">
                <a:solidFill>
                  <a:srgbClr val="264A59"/>
                </a:solidFill>
                <a:latin typeface="Inter" panose="02000503000000020004" pitchFamily="2" charset="0"/>
              </a:rPr>
              <a:t>MARITIME SECTOR</a:t>
            </a:r>
            <a:endParaRPr lang="en-GB" sz="2400" b="1" i="1" dirty="0">
              <a:solidFill>
                <a:srgbClr val="264A59"/>
              </a:solidFill>
              <a:highlight>
                <a:srgbClr val="FFFF00"/>
              </a:highlight>
              <a:latin typeface="Inter" panose="02000503000000020004" pitchFamily="2" charset="0"/>
            </a:endParaRPr>
          </a:p>
          <a:p>
            <a:pPr algn="ctr"/>
            <a:r>
              <a:rPr lang="en-GB" sz="2400" i="1" dirty="0">
                <a:solidFill>
                  <a:srgbClr val="264A59"/>
                </a:solidFill>
                <a:latin typeface="Inter" panose="02000503000000020004" pitchFamily="2" charset="0"/>
              </a:rPr>
              <a:t>Spin360 Team</a:t>
            </a:r>
          </a:p>
        </p:txBody>
      </p:sp>
      <p:pic>
        <p:nvPicPr>
          <p:cNvPr id="2" name="Picture 17" descr="logo">
            <a:extLst>
              <a:ext uri="{FF2B5EF4-FFF2-40B4-BE49-F238E27FC236}">
                <a16:creationId xmlns:a16="http://schemas.microsoft.com/office/drawing/2014/main" id="{2C5991FE-B23F-DD30-4A7C-F4D801820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6039" y="94861"/>
            <a:ext cx="2174197" cy="95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348ECF8-3D7B-2D76-ECD5-2E243AF00E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1264" y="37193"/>
            <a:ext cx="1922801" cy="1068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874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16BB4B5-20EF-4B09-8355-053C96778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72" y="1077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>
              <a:solidFill>
                <a:schemeClr val="tx2"/>
              </a:solidFill>
              <a:latin typeface="Inter" panose="020005030000000200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E1918D-C4F6-6174-8E61-04C384E0768B}"/>
              </a:ext>
            </a:extLst>
          </p:cNvPr>
          <p:cNvSpPr txBox="1"/>
          <p:nvPr/>
        </p:nvSpPr>
        <p:spPr>
          <a:xfrm>
            <a:off x="0" y="1409309"/>
            <a:ext cx="9372600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sz="2800" b="1">
                <a:solidFill>
                  <a:schemeClr val="tx2"/>
                </a:solidFill>
              </a:rPr>
              <a:t>EMPLOYMENT – RECOMMENDATIONS</a:t>
            </a:r>
          </a:p>
        </p:txBody>
      </p:sp>
      <p:sp>
        <p:nvSpPr>
          <p:cNvPr id="44" name="Arrow: Curved Right 43">
            <a:extLst>
              <a:ext uri="{FF2B5EF4-FFF2-40B4-BE49-F238E27FC236}">
                <a16:creationId xmlns:a16="http://schemas.microsoft.com/office/drawing/2014/main" id="{EC7BED5E-222D-A098-D16E-F7531666A303}"/>
              </a:ext>
            </a:extLst>
          </p:cNvPr>
          <p:cNvSpPr/>
          <p:nvPr/>
        </p:nvSpPr>
        <p:spPr>
          <a:xfrm>
            <a:off x="308172" y="2109132"/>
            <a:ext cx="1134866" cy="13198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929498-602A-901E-232C-2AFC0EE58D8D}"/>
              </a:ext>
            </a:extLst>
          </p:cNvPr>
          <p:cNvSpPr txBox="1"/>
          <p:nvPr/>
        </p:nvSpPr>
        <p:spPr>
          <a:xfrm>
            <a:off x="1550504" y="2109132"/>
            <a:ext cx="909099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CAREERS </a:t>
            </a:r>
            <a:r>
              <a:rPr lang="it-IT" b="1" dirty="0">
                <a:solidFill>
                  <a:schemeClr val="tx2"/>
                </a:solidFill>
              </a:rPr>
              <a:t>NEED TO BE MADE ATTRACTIVE BOTH FOR WORKERS ASHORE AND AT SEA</a:t>
            </a:r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tx2"/>
                </a:solidFill>
              </a:rPr>
              <a:t>IT IS NECESSARY </a:t>
            </a:r>
            <a:r>
              <a:rPr lang="it-IT" b="1" dirty="0">
                <a:solidFill>
                  <a:schemeClr val="tx2"/>
                </a:solidFill>
              </a:rPr>
              <a:t>TO GIVE A WIDER PERSPECTIVE OF THE SECTOR TO YOUNG PEOPLE</a:t>
            </a:r>
            <a:r>
              <a:rPr lang="it-IT" dirty="0">
                <a:solidFill>
                  <a:schemeClr val="tx2"/>
                </a:solidFill>
              </a:rPr>
              <a:t>, THERE NEEDS TO BE </a:t>
            </a:r>
            <a:r>
              <a:rPr lang="it-IT" b="1" dirty="0">
                <a:solidFill>
                  <a:schemeClr val="tx2"/>
                </a:solidFill>
              </a:rPr>
              <a:t>MORE INFORMATION ON THE REAL POSSIBILITIES </a:t>
            </a:r>
            <a:r>
              <a:rPr lang="it-IT" dirty="0">
                <a:solidFill>
                  <a:schemeClr val="tx2"/>
                </a:solidFill>
              </a:rPr>
              <a:t>OF THE JOBS IN THE MARITIME FIELD</a:t>
            </a:r>
          </a:p>
          <a:p>
            <a:pPr lvl="1"/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/>
                </a:solidFill>
              </a:rPr>
              <a:t>SOCIAL DUMPING HAS TO STOP: </a:t>
            </a:r>
            <a:r>
              <a:rPr lang="it-IT" dirty="0">
                <a:solidFill>
                  <a:schemeClr val="tx2"/>
                </a:solidFill>
              </a:rPr>
              <a:t>THERE MUST BE A </a:t>
            </a:r>
            <a:r>
              <a:rPr lang="it-IT" b="1" dirty="0">
                <a:solidFill>
                  <a:schemeClr val="tx2"/>
                </a:solidFill>
              </a:rPr>
              <a:t>MINIMUM WAGE AND SPECIFIC WORKING CONDITIONS GUARANTEED FOR EXTRA EU WORKERS</a:t>
            </a:r>
            <a:r>
              <a:rPr lang="it-IT" dirty="0">
                <a:solidFill>
                  <a:schemeClr val="tx2"/>
                </a:solidFill>
              </a:rPr>
              <a:t>. </a:t>
            </a:r>
            <a:r>
              <a:rPr lang="it-IT" b="1" dirty="0">
                <a:solidFill>
                  <a:schemeClr val="tx2"/>
                </a:solidFill>
              </a:rPr>
              <a:t>SOCIAL DUMPING LEADS TO UNFAIR COMPETITION</a:t>
            </a:r>
            <a:r>
              <a:rPr lang="it-IT" dirty="0">
                <a:solidFill>
                  <a:schemeClr val="tx2"/>
                </a:solidFill>
              </a:rPr>
              <a:t>, THERE IS A NEED FOR MORE CONTROLS OF CONDITIONS ABOARD AND </a:t>
            </a:r>
            <a:r>
              <a:rPr lang="it-IT" b="1" dirty="0">
                <a:solidFill>
                  <a:schemeClr val="tx2"/>
                </a:solidFill>
              </a:rPr>
              <a:t>SOCIAL STANDARDS NEED TO BE SET</a:t>
            </a:r>
            <a:endParaRPr lang="it-IT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tx2"/>
                </a:solidFill>
              </a:rPr>
              <a:t>WORKERS AND FUTURE WORKERS SHOULD BE INFORMED </a:t>
            </a:r>
            <a:r>
              <a:rPr lang="it-IT" dirty="0">
                <a:solidFill>
                  <a:schemeClr val="tx2"/>
                </a:solidFill>
              </a:rPr>
              <a:t>ON THE FUTURE POSSIBLE CHANGES IN </a:t>
            </a:r>
            <a:r>
              <a:rPr lang="it-IT" b="1" dirty="0">
                <a:solidFill>
                  <a:schemeClr val="tx2"/>
                </a:solidFill>
              </a:rPr>
              <a:t>DECARBONIZATION STRATEGIES </a:t>
            </a:r>
            <a:r>
              <a:rPr lang="it-IT" dirty="0">
                <a:solidFill>
                  <a:schemeClr val="tx2"/>
                </a:solidFill>
              </a:rPr>
              <a:t>AND ALL THOSE ACTIVITIES WHICH </a:t>
            </a:r>
            <a:r>
              <a:rPr lang="it-IT" b="1" dirty="0">
                <a:solidFill>
                  <a:schemeClr val="tx2"/>
                </a:solidFill>
              </a:rPr>
              <a:t>MAY HAVE AN IMPACT ON THE EMPLOYMENT SIDE</a:t>
            </a:r>
            <a:r>
              <a:rPr lang="it-IT" dirty="0">
                <a:solidFill>
                  <a:schemeClr val="tx2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FB6A2E64-7227-D0BF-9A87-9988E391D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04" y="382289"/>
            <a:ext cx="967572" cy="9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30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4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4771D94-6AA8-45F9-5B7D-BC7BDD63620E}"/>
              </a:ext>
            </a:extLst>
          </p:cNvPr>
          <p:cNvSpPr txBox="1"/>
          <p:nvPr/>
        </p:nvSpPr>
        <p:spPr>
          <a:xfrm>
            <a:off x="403275" y="2917819"/>
            <a:ext cx="558487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GB" sz="2400" dirty="0">
                <a:solidFill>
                  <a:schemeClr val="tx2"/>
                </a:solidFill>
              </a:rPr>
              <a:t>REGULATORY DEVELOPMENTS AND FINANCING – UNLOCKING INVESTMENTS FOR TRAINING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>
                <a:solidFill>
                  <a:schemeClr val="tx2"/>
                </a:solidFill>
              </a:rPr>
              <a:t>HARMONIZED MONITORING OF SPECIFIC SKILLS NEEDS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>
                <a:solidFill>
                  <a:schemeClr val="tx2"/>
                </a:solidFill>
              </a:rPr>
              <a:t>STANDARDIZATION OF TRAINING</a:t>
            </a:r>
            <a:endParaRPr lang="en-GB" sz="2400" dirty="0">
              <a:solidFill>
                <a:schemeClr val="tx2"/>
              </a:solidFill>
            </a:endParaRPr>
          </a:p>
          <a:p>
            <a:endParaRPr lang="it-IT" sz="2000" dirty="0">
              <a:latin typeface="Inter" panose="02000503000000020004"/>
            </a:endParaRPr>
          </a:p>
          <a:p>
            <a:endParaRPr lang="it-IT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97613C5-E709-C95D-808F-74B733A3A4A9}"/>
              </a:ext>
            </a:extLst>
          </p:cNvPr>
          <p:cNvSpPr/>
          <p:nvPr/>
        </p:nvSpPr>
        <p:spPr>
          <a:xfrm>
            <a:off x="5477023" y="4051793"/>
            <a:ext cx="1237954" cy="9003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3FFE8C-77FF-A251-9A2D-61B23C096D46}"/>
              </a:ext>
            </a:extLst>
          </p:cNvPr>
          <p:cNvSpPr txBox="1"/>
          <p:nvPr/>
        </p:nvSpPr>
        <p:spPr>
          <a:xfrm>
            <a:off x="7174523" y="2221433"/>
            <a:ext cx="47220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>
                <a:solidFill>
                  <a:schemeClr val="tx2"/>
                </a:solidFill>
                <a:latin typeface="Inter" panose="02000503000000020004"/>
              </a:rPr>
              <a:t>MAIN POINTS EMERGED</a:t>
            </a:r>
            <a:r>
              <a:rPr lang="it-IT" sz="3200">
                <a:solidFill>
                  <a:schemeClr val="tx2"/>
                </a:solidFill>
                <a:latin typeface="Inter" panose="02000503000000020004"/>
              </a:rPr>
              <a:t>: </a:t>
            </a:r>
          </a:p>
          <a:p>
            <a:endParaRPr lang="it-IT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79DC37-8504-296A-27C6-5CFCFAD2A550}"/>
              </a:ext>
            </a:extLst>
          </p:cNvPr>
          <p:cNvSpPr txBox="1"/>
          <p:nvPr/>
        </p:nvSpPr>
        <p:spPr>
          <a:xfrm>
            <a:off x="295424" y="2221433"/>
            <a:ext cx="5800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>
                <a:solidFill>
                  <a:schemeClr val="tx2"/>
                </a:solidFill>
              </a:rPr>
              <a:t>SKILLS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BCC8076-727C-AD53-7278-3D51D7F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98" y="3822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>
              <a:solidFill>
                <a:schemeClr val="tx2"/>
              </a:solidFill>
              <a:latin typeface="Inter" panose="020005030000000200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3268F6-C2FC-E15F-E849-1A425949A627}"/>
              </a:ext>
            </a:extLst>
          </p:cNvPr>
          <p:cNvSpPr txBox="1"/>
          <p:nvPr/>
        </p:nvSpPr>
        <p:spPr>
          <a:xfrm>
            <a:off x="7066672" y="2720745"/>
            <a:ext cx="472205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it-IT" sz="2000">
              <a:solidFill>
                <a:schemeClr val="tx2"/>
              </a:solidFill>
            </a:endParaRPr>
          </a:p>
          <a:p>
            <a:endParaRPr lang="it-IT" sz="2400">
              <a:solidFill>
                <a:schemeClr val="tx2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it-IT" sz="2000">
                <a:solidFill>
                  <a:schemeClr val="tx2"/>
                </a:solidFill>
              </a:rPr>
              <a:t>RISK OF EXODUS FROM THE MARITIME INDUSTRY DUE TO THE LACK OF ADEQUATE UPSKILLING </a:t>
            </a:r>
          </a:p>
          <a:p>
            <a:pPr marL="342900" indent="-342900">
              <a:buAutoNum type="arabicPeriod"/>
            </a:pPr>
            <a:endParaRPr lang="it-IT" sz="200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it-IT" sz="2000">
                <a:solidFill>
                  <a:schemeClr val="tx2"/>
                </a:solidFill>
              </a:rPr>
              <a:t>PEOPLE DON’T ENTER THE SECTOR WITH THE SAME LEVEL OF TRAINING AND SKILLS DEVELOPED</a:t>
            </a:r>
          </a:p>
        </p:txBody>
      </p:sp>
      <p:pic>
        <p:nvPicPr>
          <p:cNvPr id="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5F8A3673-BEE0-E251-F040-A1371AED4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04" y="382289"/>
            <a:ext cx="967572" cy="9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7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/>
      <p:bldP spid="16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16BB4B5-20EF-4B09-8355-053C96778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72" y="1077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>
              <a:solidFill>
                <a:schemeClr val="tx2"/>
              </a:solidFill>
              <a:latin typeface="Inter" panose="020005030000000200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E1918D-C4F6-6174-8E61-04C384E0768B}"/>
              </a:ext>
            </a:extLst>
          </p:cNvPr>
          <p:cNvSpPr txBox="1"/>
          <p:nvPr/>
        </p:nvSpPr>
        <p:spPr>
          <a:xfrm>
            <a:off x="0" y="1171707"/>
            <a:ext cx="9372600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sz="2800" b="1">
                <a:solidFill>
                  <a:schemeClr val="tx2"/>
                </a:solidFill>
              </a:rPr>
              <a:t>SKILLS – RECOMMENDATIONS</a:t>
            </a:r>
          </a:p>
        </p:txBody>
      </p:sp>
      <p:sp>
        <p:nvSpPr>
          <p:cNvPr id="44" name="Arrow: Curved Right 43">
            <a:extLst>
              <a:ext uri="{FF2B5EF4-FFF2-40B4-BE49-F238E27FC236}">
                <a16:creationId xmlns:a16="http://schemas.microsoft.com/office/drawing/2014/main" id="{EC7BED5E-222D-A098-D16E-F7531666A303}"/>
              </a:ext>
            </a:extLst>
          </p:cNvPr>
          <p:cNvSpPr/>
          <p:nvPr/>
        </p:nvSpPr>
        <p:spPr>
          <a:xfrm>
            <a:off x="308172" y="2109132"/>
            <a:ext cx="1134866" cy="13198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E74C57-BB5E-16C4-59B5-647F94D3ED51}"/>
              </a:ext>
            </a:extLst>
          </p:cNvPr>
          <p:cNvSpPr txBox="1"/>
          <p:nvPr/>
        </p:nvSpPr>
        <p:spPr>
          <a:xfrm>
            <a:off x="1736078" y="2445900"/>
            <a:ext cx="8345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b="1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b="1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37A7019-0BB2-1BDD-AF72-D98324C0325E}"/>
              </a:ext>
            </a:extLst>
          </p:cNvPr>
          <p:cNvSpPr txBox="1"/>
          <p:nvPr/>
        </p:nvSpPr>
        <p:spPr>
          <a:xfrm>
            <a:off x="1610480" y="1694927"/>
            <a:ext cx="888851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000" dirty="0">
              <a:solidFill>
                <a:schemeClr val="tx2"/>
              </a:solidFill>
            </a:endParaRPr>
          </a:p>
          <a:p>
            <a:endParaRPr lang="it-IT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2"/>
                </a:solidFill>
              </a:rPr>
              <a:t>NECESSITY FOR A COMMON STANDARD OF SKILLS DEVELOPED AND LEVEL OF TRAINING REQUESTED</a:t>
            </a:r>
            <a:r>
              <a:rPr lang="it-IT" sz="2000" dirty="0">
                <a:solidFill>
                  <a:schemeClr val="tx2"/>
                </a:solidFill>
              </a:rPr>
              <a:t> AND </a:t>
            </a:r>
            <a:r>
              <a:rPr lang="it-IT" sz="2000" b="1" dirty="0">
                <a:solidFill>
                  <a:schemeClr val="tx2"/>
                </a:solidFill>
              </a:rPr>
              <a:t>NECESSARY SEA TIME </a:t>
            </a:r>
            <a:r>
              <a:rPr lang="it-IT" sz="2000" dirty="0">
                <a:solidFill>
                  <a:schemeClr val="tx2"/>
                </a:solidFill>
              </a:rPr>
              <a:t>FOR EACH WORKER </a:t>
            </a:r>
            <a:r>
              <a:rPr lang="it-IT" sz="2000" b="1" dirty="0">
                <a:solidFill>
                  <a:schemeClr val="tx2"/>
                </a:solidFill>
              </a:rPr>
              <a:t>TO ENTER THE MARITIME SECTOR</a:t>
            </a:r>
            <a:endParaRPr lang="it-IT" sz="2000" dirty="0">
              <a:solidFill>
                <a:schemeClr val="tx2"/>
              </a:solidFill>
            </a:endParaRPr>
          </a:p>
          <a:p>
            <a:endParaRPr lang="it-IT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 dirty="0">
                <a:solidFill>
                  <a:schemeClr val="tx2"/>
                </a:solidFill>
              </a:rPr>
              <a:t>UPSKILLING AND RESKILLING</a:t>
            </a:r>
            <a:r>
              <a:rPr lang="it-IT" sz="2000" dirty="0">
                <a:solidFill>
                  <a:schemeClr val="tx2"/>
                </a:solidFill>
              </a:rPr>
              <a:t> OF WORKERS SHOULD BE </a:t>
            </a:r>
            <a:r>
              <a:rPr lang="it-IT" sz="2000" b="1" dirty="0">
                <a:solidFill>
                  <a:schemeClr val="tx2"/>
                </a:solidFill>
              </a:rPr>
              <a:t>GUARANTEED DURING THE TRANSITION, </a:t>
            </a:r>
            <a:r>
              <a:rPr lang="it-IT" sz="2000" dirty="0">
                <a:solidFill>
                  <a:schemeClr val="tx2"/>
                </a:solidFill>
              </a:rPr>
              <a:t>BUT IT SHOULD </a:t>
            </a:r>
            <a:r>
              <a:rPr lang="it-IT" sz="2000" b="1" dirty="0">
                <a:solidFill>
                  <a:schemeClr val="tx2"/>
                </a:solidFill>
              </a:rPr>
              <a:t>NOT </a:t>
            </a:r>
            <a:r>
              <a:rPr lang="it-IT" sz="2000" dirty="0">
                <a:solidFill>
                  <a:schemeClr val="tx2"/>
                </a:solidFill>
              </a:rPr>
              <a:t>BE MADE AT THE EXPENSE OF WORKERS</a:t>
            </a:r>
            <a:endParaRPr lang="it-IT" sz="2000" b="1" dirty="0">
              <a:solidFill>
                <a:schemeClr val="tx2"/>
              </a:solidFill>
            </a:endParaRPr>
          </a:p>
          <a:p>
            <a:endParaRPr lang="it-IT" sz="2000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2"/>
                </a:solidFill>
              </a:rPr>
              <a:t>THERE IS THE NEED FOR A </a:t>
            </a:r>
            <a:r>
              <a:rPr lang="it-IT" sz="2000" b="1" dirty="0">
                <a:solidFill>
                  <a:schemeClr val="tx2"/>
                </a:solidFill>
              </a:rPr>
              <a:t>PROPER TRAINING SYSTEM </a:t>
            </a:r>
            <a:r>
              <a:rPr lang="it-IT" sz="2000" dirty="0">
                <a:solidFill>
                  <a:schemeClr val="tx2"/>
                </a:solidFill>
              </a:rPr>
              <a:t>TO MANAGE THE DIGITAL AND GREEN TRANSITION.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 b="1" dirty="0">
              <a:solidFill>
                <a:schemeClr val="tx2"/>
              </a:solidFill>
            </a:endParaRPr>
          </a:p>
          <a:p>
            <a:endParaRPr lang="it-IT" sz="2000" b="1" dirty="0">
              <a:solidFill>
                <a:schemeClr val="tx2"/>
              </a:solidFill>
            </a:endParaRPr>
          </a:p>
        </p:txBody>
      </p:sp>
      <p:pic>
        <p:nvPicPr>
          <p:cNvPr id="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B24D246D-0FA3-3956-8EA2-E70A4DABC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04" y="382289"/>
            <a:ext cx="967572" cy="9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71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4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4771D94-6AA8-45F9-5B7D-BC7BDD63620E}"/>
              </a:ext>
            </a:extLst>
          </p:cNvPr>
          <p:cNvSpPr txBox="1"/>
          <p:nvPr/>
        </p:nvSpPr>
        <p:spPr>
          <a:xfrm>
            <a:off x="511126" y="2997743"/>
            <a:ext cx="558487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it-IT" sz="2400" dirty="0">
                <a:solidFill>
                  <a:schemeClr val="tx2"/>
                </a:solidFill>
              </a:rPr>
              <a:t>BALANCE BETWEEN WORK AND UP/RESKILLING PATHWAYS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>
                <a:solidFill>
                  <a:schemeClr val="tx2"/>
                </a:solidFill>
              </a:rPr>
              <a:t>SAFETY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 dirty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400" dirty="0">
                <a:solidFill>
                  <a:schemeClr val="tx2"/>
                </a:solidFill>
              </a:rPr>
              <a:t>INCLUSION OF GENDER AND WORKFORCE DIVERSITY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97613C5-E709-C95D-808F-74B733A3A4A9}"/>
              </a:ext>
            </a:extLst>
          </p:cNvPr>
          <p:cNvSpPr/>
          <p:nvPr/>
        </p:nvSpPr>
        <p:spPr>
          <a:xfrm>
            <a:off x="5477023" y="3860257"/>
            <a:ext cx="1237954" cy="9003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3FFE8C-77FF-A251-9A2D-61B23C096D46}"/>
              </a:ext>
            </a:extLst>
          </p:cNvPr>
          <p:cNvSpPr txBox="1"/>
          <p:nvPr/>
        </p:nvSpPr>
        <p:spPr>
          <a:xfrm>
            <a:off x="7123353" y="2073969"/>
            <a:ext cx="47220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>
                <a:solidFill>
                  <a:schemeClr val="tx2"/>
                </a:solidFill>
                <a:latin typeface="Inter" panose="02000503000000020004"/>
              </a:rPr>
              <a:t>MAIN POINTS EMERGED</a:t>
            </a:r>
            <a:r>
              <a:rPr lang="it-IT" sz="3200">
                <a:solidFill>
                  <a:schemeClr val="tx2"/>
                </a:solidFill>
                <a:latin typeface="Inter" panose="02000503000000020004"/>
              </a:rPr>
              <a:t>: </a:t>
            </a:r>
          </a:p>
          <a:p>
            <a:endParaRPr lang="it-IT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79DC37-8504-296A-27C6-5CFCFAD2A550}"/>
              </a:ext>
            </a:extLst>
          </p:cNvPr>
          <p:cNvSpPr txBox="1"/>
          <p:nvPr/>
        </p:nvSpPr>
        <p:spPr>
          <a:xfrm>
            <a:off x="403275" y="2073969"/>
            <a:ext cx="5800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>
                <a:solidFill>
                  <a:schemeClr val="tx2"/>
                </a:solidFill>
                <a:latin typeface="Inter" panose="02000503000000020004"/>
              </a:rPr>
              <a:t>WORKING CONDITIONS</a:t>
            </a:r>
            <a:endParaRPr lang="en-GB" sz="3200" b="1">
              <a:solidFill>
                <a:schemeClr val="tx2"/>
              </a:solidFill>
              <a:latin typeface="Inter" panose="02000503000000020004"/>
            </a:endParaRPr>
          </a:p>
          <a:p>
            <a:pPr algn="ctr"/>
            <a:endParaRPr lang="it-IT" sz="3200" b="1">
              <a:solidFill>
                <a:schemeClr val="accent2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E43CE15-EB50-BE86-DBE6-05BBEA866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98" y="3822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>
              <a:solidFill>
                <a:schemeClr val="tx2"/>
              </a:solidFill>
              <a:latin typeface="Inter" panose="02000503000000020004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CBB723-B081-7D38-76C6-277B2D87C26F}"/>
              </a:ext>
            </a:extLst>
          </p:cNvPr>
          <p:cNvSpPr txBox="1"/>
          <p:nvPr/>
        </p:nvSpPr>
        <p:spPr>
          <a:xfrm>
            <a:off x="6824575" y="2905410"/>
            <a:ext cx="53196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it-IT" dirty="0">
                <a:solidFill>
                  <a:schemeClr val="tx2"/>
                </a:solidFill>
              </a:rPr>
              <a:t>TRANSITION TO NEW TECHNOLOGIES COULD BE POTENTIALLY HARMFUL FOR WORKERS </a:t>
            </a:r>
          </a:p>
          <a:p>
            <a:pPr marL="342900" indent="-342900">
              <a:buAutoNum type="arabicPeriod"/>
            </a:pPr>
            <a:endParaRPr lang="it-IT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it-IT" dirty="0">
                <a:solidFill>
                  <a:schemeClr val="tx2"/>
                </a:solidFill>
              </a:rPr>
              <a:t>OLD INFRASTRUCTURES AND CLIMATE CHANGE MAKE WORKING IN PORTS VERY CHALLENGING </a:t>
            </a:r>
          </a:p>
          <a:p>
            <a:pPr marL="342900" indent="-342900">
              <a:buAutoNum type="arabicPeriod"/>
            </a:pPr>
            <a:endParaRPr lang="it-IT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it-IT" dirty="0">
                <a:solidFill>
                  <a:schemeClr val="tx2"/>
                </a:solidFill>
              </a:rPr>
              <a:t>STEREOTYPES PREVENT WOMEN FROM ENTERING THE SECTOR</a:t>
            </a:r>
          </a:p>
          <a:p>
            <a:pPr marL="342900" indent="-342900">
              <a:buAutoNum type="arabicPeriod"/>
            </a:pPr>
            <a:endParaRPr lang="it-IT" dirty="0">
              <a:solidFill>
                <a:schemeClr val="tx2"/>
              </a:solidFill>
            </a:endParaRPr>
          </a:p>
          <a:p>
            <a:pPr marL="342900" indent="-342900">
              <a:buAutoNum type="arabicPeriod"/>
            </a:pPr>
            <a:r>
              <a:rPr lang="it-IT" dirty="0">
                <a:solidFill>
                  <a:schemeClr val="tx2"/>
                </a:solidFill>
              </a:rPr>
              <a:t>MIGRANTS HAVE A HIGH RISK OF SOCIAL DUMPING</a:t>
            </a:r>
          </a:p>
        </p:txBody>
      </p:sp>
      <p:pic>
        <p:nvPicPr>
          <p:cNvPr id="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E00F9B51-F436-AFA4-E14D-8CB197803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04" y="382289"/>
            <a:ext cx="967572" cy="9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36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/>
      <p:bldP spid="16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16BB4B5-20EF-4B09-8355-053C96778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072" y="1077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>
              <a:solidFill>
                <a:schemeClr val="tx2"/>
              </a:solidFill>
              <a:latin typeface="Inter" panose="02000503000000020004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E1918D-C4F6-6174-8E61-04C384E0768B}"/>
              </a:ext>
            </a:extLst>
          </p:cNvPr>
          <p:cNvSpPr txBox="1"/>
          <p:nvPr/>
        </p:nvSpPr>
        <p:spPr>
          <a:xfrm>
            <a:off x="0" y="1409309"/>
            <a:ext cx="9372600" cy="52322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it-IT" sz="2800" b="1">
                <a:solidFill>
                  <a:schemeClr val="tx2"/>
                </a:solidFill>
              </a:rPr>
              <a:t>WORKING CONDITIONS– RECOMMENDATIONS</a:t>
            </a:r>
          </a:p>
        </p:txBody>
      </p:sp>
      <p:sp>
        <p:nvSpPr>
          <p:cNvPr id="44" name="Arrow: Curved Right 43">
            <a:extLst>
              <a:ext uri="{FF2B5EF4-FFF2-40B4-BE49-F238E27FC236}">
                <a16:creationId xmlns:a16="http://schemas.microsoft.com/office/drawing/2014/main" id="{EC7BED5E-222D-A098-D16E-F7531666A303}"/>
              </a:ext>
            </a:extLst>
          </p:cNvPr>
          <p:cNvSpPr/>
          <p:nvPr/>
        </p:nvSpPr>
        <p:spPr>
          <a:xfrm>
            <a:off x="308172" y="2109132"/>
            <a:ext cx="1134866" cy="13198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6D70ED-221E-8AFE-FA7B-EEB717401C14}"/>
              </a:ext>
            </a:extLst>
          </p:cNvPr>
          <p:cNvSpPr txBox="1"/>
          <p:nvPr/>
        </p:nvSpPr>
        <p:spPr>
          <a:xfrm>
            <a:off x="1997024" y="1932529"/>
            <a:ext cx="9372599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190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>
                <a:solidFill>
                  <a:schemeClr val="tx2"/>
                </a:solidFill>
              </a:rPr>
              <a:t>WOMEN MUST BE INCLUDED IN THE MARITIME SECTOR</a:t>
            </a:r>
            <a:r>
              <a:rPr lang="en-US" sz="2000">
                <a:solidFill>
                  <a:schemeClr val="tx2"/>
                </a:solidFill>
              </a:rPr>
              <a:t>, AND </a:t>
            </a:r>
            <a:r>
              <a:rPr lang="en-US" sz="2000" b="1">
                <a:solidFill>
                  <a:schemeClr val="tx2"/>
                </a:solidFill>
              </a:rPr>
              <a:t>AWARENESS OF THEIR POSSIBILITY FOR INCLUSION </a:t>
            </a:r>
            <a:r>
              <a:rPr lang="en-US" sz="2000">
                <a:solidFill>
                  <a:schemeClr val="tx2"/>
                </a:solidFill>
              </a:rPr>
              <a:t>SHOULD BE SPREAD WITH THE HELP OF </a:t>
            </a:r>
            <a:r>
              <a:rPr lang="en-US" sz="2000" b="1">
                <a:solidFill>
                  <a:schemeClr val="tx2"/>
                </a:solidFill>
              </a:rPr>
              <a:t>CAMPAIGNS CONDUCTED IN SCHOOLS/INSTITUTIONS</a:t>
            </a:r>
            <a:r>
              <a:rPr lang="it-IT" sz="2000">
                <a:solidFill>
                  <a:schemeClr val="tx2"/>
                </a:solidFill>
              </a:rPr>
              <a:t>. WOMEN SHOULD HAVE A </a:t>
            </a:r>
            <a:r>
              <a:rPr lang="it-IT" sz="2000" b="1">
                <a:solidFill>
                  <a:schemeClr val="tx2"/>
                </a:solidFill>
              </a:rPr>
              <a:t>SEPARATE FACILITY AND WASHROOM.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>
                <a:solidFill>
                  <a:schemeClr val="tx2"/>
                </a:solidFill>
              </a:rPr>
              <a:t>TRAINING MUST BE IMPLEMENTED TO MAKE SURE THAT </a:t>
            </a:r>
            <a:r>
              <a:rPr lang="it-IT" sz="2000" b="1">
                <a:solidFill>
                  <a:schemeClr val="tx2"/>
                </a:solidFill>
              </a:rPr>
              <a:t>WORKERS USE NEW TECHNOLOGIES SAFELY</a:t>
            </a:r>
            <a:r>
              <a:rPr lang="it-IT" sz="2000">
                <a:solidFill>
                  <a:schemeClr val="tx2"/>
                </a:solidFill>
              </a:rPr>
              <a:t>.</a:t>
            </a:r>
          </a:p>
          <a:p>
            <a:endParaRPr lang="it-IT" sz="200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>
                <a:solidFill>
                  <a:schemeClr val="tx2"/>
                </a:solidFill>
              </a:rPr>
              <a:t>WORKERS</a:t>
            </a:r>
            <a:r>
              <a:rPr lang="it-IT" sz="2000">
                <a:solidFill>
                  <a:schemeClr val="tx2"/>
                </a:solidFill>
              </a:rPr>
              <a:t> SHOULD BE </a:t>
            </a:r>
            <a:r>
              <a:rPr lang="it-IT" sz="2000" b="1">
                <a:solidFill>
                  <a:schemeClr val="tx2"/>
                </a:solidFill>
              </a:rPr>
              <a:t>INCLUDED</a:t>
            </a:r>
            <a:r>
              <a:rPr lang="it-IT" sz="2000">
                <a:solidFill>
                  <a:schemeClr val="tx2"/>
                </a:solidFill>
              </a:rPr>
              <a:t> IN THE </a:t>
            </a:r>
            <a:r>
              <a:rPr lang="it-IT" sz="2000" b="1">
                <a:solidFill>
                  <a:schemeClr val="tx2"/>
                </a:solidFill>
              </a:rPr>
              <a:t>SOCIAL DIALOGUE, </a:t>
            </a:r>
            <a:r>
              <a:rPr lang="it-IT" sz="2000">
                <a:solidFill>
                  <a:schemeClr val="tx2"/>
                </a:solidFill>
              </a:rPr>
              <a:t>AND THEY SHOULD BE </a:t>
            </a:r>
            <a:r>
              <a:rPr lang="it-IT" sz="2000" b="1">
                <a:solidFill>
                  <a:schemeClr val="tx2"/>
                </a:solidFill>
              </a:rPr>
              <a:t>REPRESENTED AT NATIONAL AND INTERNATIONAL LEVEL.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00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b="1">
                <a:solidFill>
                  <a:schemeClr val="tx2"/>
                </a:solidFill>
              </a:rPr>
              <a:t>INFRASTRUCTURES NEED TO BE RENOVATED OR REPLACED </a:t>
            </a:r>
            <a:r>
              <a:rPr lang="it-IT" sz="2000">
                <a:solidFill>
                  <a:schemeClr val="tx2"/>
                </a:solidFill>
              </a:rPr>
              <a:t>FOR WORKERS TO OPERATE SAFELY.</a:t>
            </a:r>
          </a:p>
        </p:txBody>
      </p:sp>
      <p:pic>
        <p:nvPicPr>
          <p:cNvPr id="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CB874D94-A2AB-87DB-7294-C8A1F00602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04" y="382289"/>
            <a:ext cx="967572" cy="96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9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174B93-1136-5304-E656-94324438CBF7}"/>
              </a:ext>
            </a:extLst>
          </p:cNvPr>
          <p:cNvSpPr txBox="1"/>
          <p:nvPr/>
        </p:nvSpPr>
        <p:spPr>
          <a:xfrm>
            <a:off x="522641" y="287600"/>
            <a:ext cx="8355982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200" b="1">
                <a:solidFill>
                  <a:srgbClr val="2D4A57"/>
                </a:solidFill>
                <a:latin typeface="Inter" panose="02000503000000020004" pitchFamily="2" charset="0"/>
              </a:rPr>
              <a:t>AGENDA OF TODAY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763CAC1C-EDF6-BE9F-50FD-415B7E76B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523124"/>
              </p:ext>
            </p:extLst>
          </p:nvPr>
        </p:nvGraphicFramePr>
        <p:xfrm>
          <a:off x="2210113" y="1179750"/>
          <a:ext cx="7771773" cy="5532156"/>
        </p:xfrm>
        <a:graphic>
          <a:graphicData uri="http://schemas.openxmlformats.org/drawingml/2006/table">
            <a:tbl>
              <a:tblPr/>
              <a:tblGrid>
                <a:gridCol w="2331907">
                  <a:extLst>
                    <a:ext uri="{9D8B030D-6E8A-4147-A177-3AD203B41FA5}">
                      <a16:colId xmlns:a16="http://schemas.microsoft.com/office/drawing/2014/main" val="4283265477"/>
                    </a:ext>
                  </a:extLst>
                </a:gridCol>
                <a:gridCol w="5439866">
                  <a:extLst>
                    <a:ext uri="{9D8B030D-6E8A-4147-A177-3AD203B41FA5}">
                      <a16:colId xmlns:a16="http://schemas.microsoft.com/office/drawing/2014/main" val="73277270"/>
                    </a:ext>
                  </a:extLst>
                </a:gridCol>
              </a:tblGrid>
              <a:tr h="431846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>
                          <a:effectLst/>
                          <a:latin typeface="Calibri Light" panose="020F0302020204030204" pitchFamily="34" charset="0"/>
                        </a:rPr>
                        <a:t>TIME</a:t>
                      </a:r>
                      <a:r>
                        <a:rPr lang="en-GB" sz="1400" b="0" i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400">
                        <a:effectLst/>
                      </a:endParaRPr>
                    </a:p>
                    <a:p>
                      <a:pPr algn="ctr" rtl="0" fontAlgn="base"/>
                      <a:r>
                        <a:rPr lang="en-GB" sz="1400" b="1" i="0">
                          <a:effectLst/>
                          <a:latin typeface="Calibri Light" panose="020F0302020204030204" pitchFamily="34" charset="0"/>
                        </a:rPr>
                        <a:t>TOPIC</a:t>
                      </a:r>
                      <a:r>
                        <a:rPr lang="en-GB" sz="1400" b="0" i="0">
                          <a:effectLst/>
                          <a:latin typeface="Calibri Light" panose="020F03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41549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9.30 – 9.40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Welcome remarks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599594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9.40 – 10.00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Project presentation and in depth results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6120572"/>
                  </a:ext>
                </a:extLst>
              </a:tr>
              <a:tr h="964277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10.00 – 10.45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1400" dirty="0">
                        <a:effectLst/>
                      </a:endParaRPr>
                    </a:p>
                    <a:p>
                      <a:r>
                        <a:rPr lang="en-GB" sz="1400" b="0" i="0" u="sng" dirty="0">
                          <a:effectLst/>
                          <a:latin typeface="+mn-lt"/>
                        </a:rPr>
                        <a:t>Panel 1: </a:t>
                      </a:r>
                    </a:p>
                    <a:p>
                      <a:endParaRPr lang="en-GB" sz="1400" b="0" i="0" u="sng" dirty="0">
                        <a:effectLst/>
                        <a:latin typeface="+mn-lt"/>
                      </a:endParaRPr>
                    </a:p>
                    <a:p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Technical issues in Maritime sector: the Green Transition.</a:t>
                      </a:r>
                      <a:endParaRPr lang="it-IT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 fontAlgn="base"/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173778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10.45 – 11.00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 err="1">
                          <a:effectLst/>
                          <a:latin typeface="Calibri" panose="020F0502020204030204" pitchFamily="34" charset="0"/>
                        </a:rPr>
                        <a:t>Q&amp;a</a:t>
                      </a:r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 session and discussion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0965316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11.00 – 11.15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Break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460317"/>
                  </a:ext>
                </a:extLst>
              </a:tr>
              <a:tr h="1016922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11.15 – 12.00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GB" sz="1400" dirty="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 u="sng" dirty="0">
                          <a:effectLst/>
                          <a:latin typeface="Calibri" panose="020F0502020204030204" pitchFamily="34" charset="0"/>
                        </a:rPr>
                        <a:t>Panel 2: </a:t>
                      </a:r>
                    </a:p>
                    <a:p>
                      <a:pPr algn="l" rtl="0" fontAlgn="base"/>
                      <a:endParaRPr lang="en-GB" sz="1400" b="0" i="0" u="sng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issues in Maritime sector: impact on workers.</a:t>
                      </a:r>
                      <a:endParaRPr lang="it-IT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rtl="0" fontAlgn="base"/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529239"/>
                  </a:ext>
                </a:extLst>
              </a:tr>
              <a:tr h="456712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12.00 – 12.15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 err="1">
                          <a:effectLst/>
                          <a:latin typeface="Calibri" panose="020F0502020204030204" pitchFamily="34" charset="0"/>
                        </a:rPr>
                        <a:t>Q&amp;a</a:t>
                      </a:r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 session and discussion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3696073"/>
                  </a:ext>
                </a:extLst>
              </a:tr>
              <a:tr h="431846">
                <a:tc>
                  <a:txBody>
                    <a:bodyPr/>
                    <a:lstStyle/>
                    <a:p>
                      <a:pPr fontAlgn="ctr"/>
                      <a:endParaRPr lang="en-GB" sz="1400">
                        <a:effectLst/>
                      </a:endParaRPr>
                    </a:p>
                    <a:p>
                      <a:pPr algn="l" rtl="0" fontAlgn="base"/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12.15 – 12.30 </a:t>
                      </a:r>
                      <a:endParaRPr lang="en-GB" sz="1400" b="0" i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 dirty="0">
                          <a:effectLst/>
                          <a:latin typeface="Calibri" panose="020F0502020204030204" pitchFamily="34" charset="0"/>
                        </a:rPr>
                        <a:t>Closing remarks, wrap up and next steps </a:t>
                      </a:r>
                      <a:endParaRPr lang="en-GB" sz="1400" b="0" i="0" dirty="0">
                        <a:effectLst/>
                      </a:endParaRPr>
                    </a:p>
                  </a:txBody>
                  <a:tcPr marL="45723" marR="45723" marT="22862" marB="2286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818728"/>
                  </a:ext>
                </a:extLst>
              </a:tr>
            </a:tbl>
          </a:graphicData>
        </a:graphic>
      </p:graphicFrame>
      <p:sp>
        <p:nvSpPr>
          <p:cNvPr id="11" name="Arrow: Right 8">
            <a:extLst>
              <a:ext uri="{FF2B5EF4-FFF2-40B4-BE49-F238E27FC236}">
                <a16:creationId xmlns:a16="http://schemas.microsoft.com/office/drawing/2014/main" id="{441FFB51-3AAF-ECBA-305D-D33EC2E9DB1F}"/>
              </a:ext>
            </a:extLst>
          </p:cNvPr>
          <p:cNvSpPr/>
          <p:nvPr/>
        </p:nvSpPr>
        <p:spPr>
          <a:xfrm>
            <a:off x="1034865" y="2199442"/>
            <a:ext cx="973817" cy="438828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277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12C77-A801-48F0-2C90-C7B0E157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2004531"/>
            <a:ext cx="12192000" cy="250335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it-IT"/>
          </a:p>
          <a:p>
            <a:endParaRPr lang="it-IT"/>
          </a:p>
        </p:txBody>
      </p:sp>
      <p:pic>
        <p:nvPicPr>
          <p:cNvPr id="16" name="Immagine 1" descr="signature_1348126798">
            <a:extLst>
              <a:ext uri="{FF2B5EF4-FFF2-40B4-BE49-F238E27FC236}">
                <a16:creationId xmlns:a16="http://schemas.microsoft.com/office/drawing/2014/main" id="{01C6C323-4B17-2B59-C096-D42DD6F73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2407" y="6326612"/>
            <a:ext cx="1722109" cy="45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5">
            <a:extLst>
              <a:ext uri="{FF2B5EF4-FFF2-40B4-BE49-F238E27FC236}">
                <a16:creationId xmlns:a16="http://schemas.microsoft.com/office/drawing/2014/main" id="{1C717DCF-8522-9CFE-A922-8D20B90F8722}"/>
              </a:ext>
            </a:extLst>
          </p:cNvPr>
          <p:cNvSpPr txBox="1"/>
          <p:nvPr/>
        </p:nvSpPr>
        <p:spPr>
          <a:xfrm>
            <a:off x="2708463" y="2594490"/>
            <a:ext cx="67750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>
                <a:solidFill>
                  <a:schemeClr val="tx2"/>
                </a:solidFill>
                <a:latin typeface="Inter" panose="02000503000000020004"/>
              </a:rPr>
              <a:t>PROJECT PRESENTATION AND IN-DEPTH RESULTS</a:t>
            </a:r>
          </a:p>
        </p:txBody>
      </p:sp>
    </p:spTree>
    <p:extLst>
      <p:ext uri="{BB962C8B-B14F-4D97-AF65-F5344CB8AC3E}">
        <p14:creationId xmlns:p14="http://schemas.microsoft.com/office/powerpoint/2010/main" val="1519982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B1174B93-1136-5304-E656-94324438CBF7}"/>
              </a:ext>
            </a:extLst>
          </p:cNvPr>
          <p:cNvSpPr txBox="1"/>
          <p:nvPr/>
        </p:nvSpPr>
        <p:spPr>
          <a:xfrm>
            <a:off x="537631" y="388795"/>
            <a:ext cx="8355982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200" b="1">
                <a:solidFill>
                  <a:srgbClr val="2D4A57"/>
                </a:solidFill>
                <a:latin typeface="Inter" panose="02000503000000020004" pitchFamily="2" charset="0"/>
              </a:rPr>
              <a:t>WHERE ARE WE NOW?</a:t>
            </a:r>
          </a:p>
        </p:txBody>
      </p:sp>
      <p:cxnSp>
        <p:nvCxnSpPr>
          <p:cNvPr id="7" name="Connettore 1 2">
            <a:extLst>
              <a:ext uri="{FF2B5EF4-FFF2-40B4-BE49-F238E27FC236}">
                <a16:creationId xmlns:a16="http://schemas.microsoft.com/office/drawing/2014/main" id="{2778983B-57FB-B4DA-1630-53E7A087C4D5}"/>
              </a:ext>
            </a:extLst>
          </p:cNvPr>
          <p:cNvCxnSpPr/>
          <p:nvPr/>
        </p:nvCxnSpPr>
        <p:spPr>
          <a:xfrm>
            <a:off x="0" y="1749287"/>
            <a:ext cx="12192000" cy="0"/>
          </a:xfrm>
          <a:prstGeom prst="line">
            <a:avLst/>
          </a:prstGeom>
          <a:ln w="9525">
            <a:solidFill>
              <a:srgbClr val="2D4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F68AE05-98F7-1283-6296-5E421B58A4EA}"/>
              </a:ext>
            </a:extLst>
          </p:cNvPr>
          <p:cNvSpPr txBox="1"/>
          <p:nvPr/>
        </p:nvSpPr>
        <p:spPr>
          <a:xfrm>
            <a:off x="687782" y="1071076"/>
            <a:ext cx="10021902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b="1">
                <a:solidFill>
                  <a:srgbClr val="2D4A57"/>
                </a:solidFill>
                <a:latin typeface="Inter" panose="02000503000000020004" pitchFamily="2" charset="0"/>
              </a:rPr>
              <a:t>PROJECT DEVELOPMENT - KEY STEPS</a:t>
            </a:r>
            <a:endParaRPr lang="en-GB" b="1">
              <a:solidFill>
                <a:srgbClr val="2D4A57"/>
              </a:solidFill>
              <a:latin typeface="Inter" panose="02000503000000020004" pitchFamily="2" charset="0"/>
            </a:endParaRPr>
          </a:p>
        </p:txBody>
      </p:sp>
      <p:pic>
        <p:nvPicPr>
          <p:cNvPr id="3" name="Immagine 1" descr="signature_1348126798">
            <a:extLst>
              <a:ext uri="{FF2B5EF4-FFF2-40B4-BE49-F238E27FC236}">
                <a16:creationId xmlns:a16="http://schemas.microsoft.com/office/drawing/2014/main" id="{6084C00C-DB79-94F5-D234-F5D330A57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084" y="6190938"/>
            <a:ext cx="1722109" cy="457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CDF072D2-B512-B50B-B4FC-5EE391834BCF}"/>
              </a:ext>
            </a:extLst>
          </p:cNvPr>
          <p:cNvSpPr txBox="1"/>
          <p:nvPr/>
        </p:nvSpPr>
        <p:spPr>
          <a:xfrm>
            <a:off x="687782" y="2206191"/>
            <a:ext cx="10999943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en-GB" sz="2000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b="1">
                <a:solidFill>
                  <a:srgbClr val="2D4A57"/>
                </a:solidFill>
                <a:latin typeface="Inter" panose="02000503000000020004" pitchFamily="2" charset="0"/>
              </a:rPr>
              <a:t>Launch event</a:t>
            </a:r>
            <a:endParaRPr lang="en-GB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b="1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b="1">
                <a:solidFill>
                  <a:srgbClr val="2D4A57"/>
                </a:solidFill>
                <a:latin typeface="Inter" panose="02000503000000020004" pitchFamily="2" charset="0"/>
              </a:rPr>
              <a:t>Research activity</a:t>
            </a:r>
            <a:r>
              <a:rPr lang="en-GB">
                <a:solidFill>
                  <a:srgbClr val="2D4A57"/>
                </a:solidFill>
                <a:latin typeface="Inter" panose="02000503000000020004" pitchFamily="2" charset="0"/>
              </a:rPr>
              <a:t>: mapping the impact on employment, skills and working conditions for building a Just Transition for mobility</a:t>
            </a:r>
          </a:p>
          <a:p>
            <a:pPr marL="457200" indent="-457200">
              <a:buFont typeface="+mj-lt"/>
              <a:buAutoNum type="arabicPeriod"/>
            </a:pPr>
            <a:endParaRPr lang="en-GB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b="1">
                <a:solidFill>
                  <a:srgbClr val="2D4A57"/>
                </a:solidFill>
                <a:latin typeface="Inter" panose="02000503000000020004" pitchFamily="2" charset="0"/>
              </a:rPr>
              <a:t>Validation</a:t>
            </a:r>
            <a:r>
              <a:rPr lang="en-GB">
                <a:solidFill>
                  <a:srgbClr val="2D4A57"/>
                </a:solidFill>
                <a:latin typeface="Inter" panose="02000503000000020004" pitchFamily="2" charset="0"/>
              </a:rPr>
              <a:t>, collection of evidence and reality-checking through </a:t>
            </a:r>
            <a:r>
              <a:rPr lang="en-GB" b="1">
                <a:solidFill>
                  <a:srgbClr val="2D4A57"/>
                </a:solidFill>
                <a:latin typeface="Inter" panose="02000503000000020004" pitchFamily="2" charset="0"/>
              </a:rPr>
              <a:t>workshops/roundtable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D4A57"/>
                </a:solidFill>
                <a:latin typeface="Inter" panose="02000503000000020004" pitchFamily="2" charset="0"/>
              </a:rPr>
              <a:t>First workshop (done 31 January 2023) </a:t>
            </a:r>
            <a:r>
              <a:rPr lang="en-GB">
                <a:solidFill>
                  <a:srgbClr val="2D4A57"/>
                </a:solidFill>
                <a:latin typeface="Inter" panose="02000503000000020004" pitchFamily="2" charset="0"/>
                <a:sym typeface="Wingdings" panose="05000000000000000000" pitchFamily="2" charset="2"/>
              </a:rPr>
              <a:t></a:t>
            </a:r>
            <a:r>
              <a:rPr lang="en-GB">
                <a:solidFill>
                  <a:srgbClr val="2D4A57"/>
                </a:solidFill>
                <a:latin typeface="Inter" panose="02000503000000020004" pitchFamily="2" charset="0"/>
              </a:rPr>
              <a:t> discussion on what Just Transition means for Maritime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>
                <a:solidFill>
                  <a:srgbClr val="2D4A57"/>
                </a:solidFill>
                <a:latin typeface="Inter" panose="02000503000000020004" pitchFamily="2" charset="0"/>
              </a:rPr>
              <a:t>Second workshop (present) </a:t>
            </a:r>
            <a:r>
              <a:rPr lang="en-GB">
                <a:solidFill>
                  <a:srgbClr val="2D4A57"/>
                </a:solidFill>
                <a:latin typeface="Inter" panose="02000503000000020004" pitchFamily="2" charset="0"/>
                <a:sym typeface="Wingdings" panose="05000000000000000000" pitchFamily="2" charset="2"/>
              </a:rPr>
              <a:t> presentation of in-depth results and collection of sectoral expertise</a:t>
            </a:r>
            <a:endParaRPr lang="en-GB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b="1">
              <a:solidFill>
                <a:srgbClr val="2D4A57"/>
              </a:solidFill>
              <a:latin typeface="Inter" panose="02000503000000020004" pitchFamily="2" charset="0"/>
            </a:endParaRPr>
          </a:p>
          <a:p>
            <a:pPr marL="457200" indent="-457200">
              <a:buFont typeface="+mj-lt"/>
              <a:buAutoNum type="arabicPeriod"/>
            </a:pPr>
            <a:endParaRPr lang="en-GB" b="1">
              <a:solidFill>
                <a:srgbClr val="2D4A57"/>
              </a:solidFill>
              <a:latin typeface="Inter" panose="02000503000000020004" pitchFamily="2" charset="0"/>
            </a:endParaRPr>
          </a:p>
          <a:p>
            <a:r>
              <a:rPr lang="en-GB" b="1">
                <a:solidFill>
                  <a:srgbClr val="2D4A57"/>
                </a:solidFill>
                <a:latin typeface="Inter" panose="02000503000000020004" pitchFamily="2" charset="0"/>
              </a:rPr>
              <a:t>4.    Final conference </a:t>
            </a:r>
          </a:p>
        </p:txBody>
      </p:sp>
    </p:spTree>
    <p:extLst>
      <p:ext uri="{BB962C8B-B14F-4D97-AF65-F5344CB8AC3E}">
        <p14:creationId xmlns:p14="http://schemas.microsoft.com/office/powerpoint/2010/main" val="81433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a pentagono 3">
            <a:extLst>
              <a:ext uri="{FF2B5EF4-FFF2-40B4-BE49-F238E27FC236}">
                <a16:creationId xmlns:a16="http://schemas.microsoft.com/office/drawing/2014/main" id="{CC178208-D9B9-94A8-E68A-2BB5B9F54D90}"/>
              </a:ext>
            </a:extLst>
          </p:cNvPr>
          <p:cNvSpPr/>
          <p:nvPr/>
        </p:nvSpPr>
        <p:spPr>
          <a:xfrm>
            <a:off x="214572" y="2092711"/>
            <a:ext cx="11789330" cy="962660"/>
          </a:xfrm>
          <a:prstGeom prst="homePlate">
            <a:avLst>
              <a:gd name="adj" fmla="val 217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0"/>
            <a:r>
              <a:rPr lang="it-IT"/>
              <a:t>EMPLOYMENT</a:t>
            </a:r>
          </a:p>
        </p:txBody>
      </p:sp>
      <p:sp>
        <p:nvSpPr>
          <p:cNvPr id="5" name="Freccia a pentagono 4">
            <a:extLst>
              <a:ext uri="{FF2B5EF4-FFF2-40B4-BE49-F238E27FC236}">
                <a16:creationId xmlns:a16="http://schemas.microsoft.com/office/drawing/2014/main" id="{F453FB41-C1A9-9E44-D9C1-77395F286FAC}"/>
              </a:ext>
            </a:extLst>
          </p:cNvPr>
          <p:cNvSpPr/>
          <p:nvPr/>
        </p:nvSpPr>
        <p:spPr>
          <a:xfrm>
            <a:off x="201334" y="3435983"/>
            <a:ext cx="11802567" cy="1062590"/>
          </a:xfrm>
          <a:prstGeom prst="homePlate">
            <a:avLst>
              <a:gd name="adj" fmla="val 2177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0"/>
            <a:r>
              <a:rPr lang="it-IT"/>
              <a:t>  SKILLS</a:t>
            </a:r>
          </a:p>
        </p:txBody>
      </p:sp>
      <p:sp>
        <p:nvSpPr>
          <p:cNvPr id="6" name="Freccia a pentagono 5">
            <a:extLst>
              <a:ext uri="{FF2B5EF4-FFF2-40B4-BE49-F238E27FC236}">
                <a16:creationId xmlns:a16="http://schemas.microsoft.com/office/drawing/2014/main" id="{CFEF41F3-04AD-984D-9ADF-4CB6516F9820}"/>
              </a:ext>
            </a:extLst>
          </p:cNvPr>
          <p:cNvSpPr/>
          <p:nvPr/>
        </p:nvSpPr>
        <p:spPr>
          <a:xfrm>
            <a:off x="214572" y="4861475"/>
            <a:ext cx="11802568" cy="901611"/>
          </a:xfrm>
          <a:prstGeom prst="homePlate">
            <a:avLst>
              <a:gd name="adj" fmla="val 233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0"/>
            <a:r>
              <a:rPr lang="it-IT"/>
              <a:t>WORKING CONDITIONS</a:t>
            </a:r>
          </a:p>
        </p:txBody>
      </p:sp>
      <p:sp>
        <p:nvSpPr>
          <p:cNvPr id="3" name="Freccia a pentagono 2">
            <a:extLst>
              <a:ext uri="{FF2B5EF4-FFF2-40B4-BE49-F238E27FC236}">
                <a16:creationId xmlns:a16="http://schemas.microsoft.com/office/drawing/2014/main" id="{6CE0854C-CD94-24AF-E839-7D6DE70C6C56}"/>
              </a:ext>
            </a:extLst>
          </p:cNvPr>
          <p:cNvSpPr/>
          <p:nvPr/>
        </p:nvSpPr>
        <p:spPr>
          <a:xfrm>
            <a:off x="188098" y="2092711"/>
            <a:ext cx="1496324" cy="3670375"/>
          </a:xfrm>
          <a:prstGeom prst="homePlat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2400" b="1">
                <a:latin typeface="Inter" panose="02000503000000020004"/>
              </a:rPr>
              <a:t>JUST TRANSITION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30D45F5-ED84-60FA-6E00-07381486CFEE}"/>
              </a:ext>
            </a:extLst>
          </p:cNvPr>
          <p:cNvSpPr txBox="1">
            <a:spLocks/>
          </p:cNvSpPr>
          <p:nvPr/>
        </p:nvSpPr>
        <p:spPr>
          <a:xfrm>
            <a:off x="4138864" y="1524541"/>
            <a:ext cx="1876987" cy="4556176"/>
          </a:xfrm>
          <a:prstGeom prst="roundRect">
            <a:avLst>
              <a:gd name="adj" fmla="val 6565"/>
            </a:avLst>
          </a:prstGeom>
          <a:solidFill>
            <a:schemeClr val="accent6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wrap="square" anchor="t" anchorCtr="1">
            <a:noAutofit/>
          </a:bodyPr>
          <a:lstStyle/>
          <a:p>
            <a:pPr algn="ctr"/>
            <a:r>
              <a:rPr lang="en-GB" b="1" i="1">
                <a:solidFill>
                  <a:schemeClr val="bg1"/>
                </a:solidFill>
                <a:latin typeface="Inter" panose="02000503000000020004" pitchFamily="2" charset="0"/>
              </a:rPr>
              <a:t>MARITIME</a:t>
            </a:r>
            <a:endParaRPr lang="en-GB" b="1">
              <a:solidFill>
                <a:schemeClr val="bg1"/>
              </a:solidFill>
              <a:latin typeface="Inter" panose="02000503000000020004" pitchFamily="2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b="1">
              <a:solidFill>
                <a:schemeClr val="accent6">
                  <a:lumMod val="75000"/>
                </a:schemeClr>
              </a:solidFill>
              <a:latin typeface="Inter" panose="02000503000000020004" pitchFamily="2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DD5EB43-CFA0-CABA-EEDA-DBDF67D7B846}"/>
              </a:ext>
            </a:extLst>
          </p:cNvPr>
          <p:cNvSpPr txBox="1"/>
          <p:nvPr/>
        </p:nvSpPr>
        <p:spPr>
          <a:xfrm>
            <a:off x="6068398" y="1524541"/>
            <a:ext cx="1816069" cy="4556176"/>
          </a:xfrm>
          <a:prstGeom prst="roundRect">
            <a:avLst>
              <a:gd name="adj" fmla="val 6084"/>
            </a:avLst>
          </a:prstGeom>
          <a:solidFill>
            <a:schemeClr val="bg1">
              <a:lumMod val="65000"/>
              <a:alpha val="80000"/>
            </a:schemeClr>
          </a:solidFill>
          <a:ln>
            <a:noFill/>
          </a:ln>
        </p:spPr>
        <p:txBody>
          <a:bodyPr wrap="square" anchor="t" anchorCtr="1">
            <a:noAutofit/>
          </a:bodyPr>
          <a:lstStyle/>
          <a:p>
            <a:pPr algn="ctr"/>
            <a:r>
              <a:rPr lang="it-IT" b="1" i="1">
                <a:solidFill>
                  <a:schemeClr val="bg1"/>
                </a:solidFill>
                <a:latin typeface="Inter" panose="02000503000000020004" pitchFamily="2" charset="0"/>
              </a:rPr>
              <a:t>AVIATION</a:t>
            </a:r>
          </a:p>
          <a:p>
            <a:pPr algn="ctr"/>
            <a:endParaRPr lang="en-GB" b="1">
              <a:solidFill>
                <a:schemeClr val="bg1"/>
              </a:solidFill>
              <a:latin typeface="Inter" panose="02000503000000020004" pitchFamily="2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27B7CB4-D528-176C-9FC5-42A5E7626AA2}"/>
              </a:ext>
            </a:extLst>
          </p:cNvPr>
          <p:cNvSpPr txBox="1">
            <a:spLocks/>
          </p:cNvSpPr>
          <p:nvPr/>
        </p:nvSpPr>
        <p:spPr>
          <a:xfrm>
            <a:off x="7937013" y="1524541"/>
            <a:ext cx="1816069" cy="4556176"/>
          </a:xfrm>
          <a:prstGeom prst="roundRect">
            <a:avLst>
              <a:gd name="adj" fmla="val 6565"/>
            </a:avLst>
          </a:prstGeom>
          <a:solidFill>
            <a:schemeClr val="accent2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wrap="square" anchor="t" anchorCtr="1">
            <a:noAutofit/>
          </a:bodyPr>
          <a:lstStyle/>
          <a:p>
            <a:pPr algn="ctr"/>
            <a:r>
              <a:rPr lang="en-GB" b="1" i="1">
                <a:solidFill>
                  <a:schemeClr val="bg1"/>
                </a:solidFill>
                <a:latin typeface="Inter" panose="02000503000000020004" pitchFamily="2" charset="0"/>
              </a:rPr>
              <a:t>RAIL</a:t>
            </a:r>
            <a:endParaRPr lang="en-GB" b="1">
              <a:solidFill>
                <a:schemeClr val="bg1"/>
              </a:solidFill>
              <a:latin typeface="Inter" panose="02000503000000020004" pitchFamily="2" charset="0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GB" b="1">
              <a:solidFill>
                <a:schemeClr val="accent6">
                  <a:lumMod val="75000"/>
                </a:schemeClr>
              </a:solidFill>
              <a:latin typeface="Inter" panose="02000503000000020004" pitchFamily="2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5E1A9B9-B3B4-F7FE-2B4F-342B3AA125CC}"/>
              </a:ext>
            </a:extLst>
          </p:cNvPr>
          <p:cNvSpPr txBox="1"/>
          <p:nvPr/>
        </p:nvSpPr>
        <p:spPr>
          <a:xfrm>
            <a:off x="9805628" y="1524542"/>
            <a:ext cx="1816069" cy="4556176"/>
          </a:xfrm>
          <a:prstGeom prst="roundRect">
            <a:avLst>
              <a:gd name="adj" fmla="val 6084"/>
            </a:avLst>
          </a:prstGeom>
          <a:solidFill>
            <a:schemeClr val="accent4">
              <a:lumMod val="60000"/>
              <a:lumOff val="40000"/>
              <a:alpha val="80000"/>
            </a:schemeClr>
          </a:solidFill>
          <a:ln>
            <a:noFill/>
          </a:ln>
        </p:spPr>
        <p:txBody>
          <a:bodyPr wrap="square" anchor="t" anchorCtr="1">
            <a:noAutofit/>
          </a:bodyPr>
          <a:lstStyle/>
          <a:p>
            <a:pPr algn="ctr"/>
            <a:r>
              <a:rPr lang="it-IT" b="1" i="1">
                <a:solidFill>
                  <a:schemeClr val="bg1"/>
                </a:solidFill>
                <a:latin typeface="Inter" panose="02000503000000020004" pitchFamily="2" charset="0"/>
              </a:rPr>
              <a:t>ROAD</a:t>
            </a:r>
          </a:p>
          <a:p>
            <a:pPr algn="ctr"/>
            <a:endParaRPr lang="en-GB" b="1">
              <a:solidFill>
                <a:schemeClr val="bg1"/>
              </a:solidFill>
              <a:latin typeface="Inter" panose="02000503000000020004" pitchFamily="2" charset="0"/>
            </a:endParaRPr>
          </a:p>
        </p:txBody>
      </p: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E41E2C08-5EA0-8573-0E9F-FECCBAC1D995}"/>
              </a:ext>
            </a:extLst>
          </p:cNvPr>
          <p:cNvCxnSpPr>
            <a:cxnSpLocks/>
            <a:stCxn id="9" idx="2"/>
          </p:cNvCxnSpPr>
          <p:nvPr/>
        </p:nvCxnSpPr>
        <p:spPr>
          <a:xfrm flipV="1">
            <a:off x="5077358" y="2092711"/>
            <a:ext cx="0" cy="3988006"/>
          </a:xfrm>
          <a:prstGeom prst="line">
            <a:avLst/>
          </a:prstGeom>
          <a:ln>
            <a:solidFill>
              <a:schemeClr val="bg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E3EE937F-B3D9-4576-20CF-B6CF95586930}"/>
              </a:ext>
            </a:extLst>
          </p:cNvPr>
          <p:cNvCxnSpPr>
            <a:cxnSpLocks/>
          </p:cNvCxnSpPr>
          <p:nvPr/>
        </p:nvCxnSpPr>
        <p:spPr>
          <a:xfrm flipV="1">
            <a:off x="6968259" y="2092711"/>
            <a:ext cx="0" cy="3988006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34288C78-30D1-3DE9-668E-E2883CCC1171}"/>
              </a:ext>
            </a:extLst>
          </p:cNvPr>
          <p:cNvCxnSpPr>
            <a:cxnSpLocks/>
          </p:cNvCxnSpPr>
          <p:nvPr/>
        </p:nvCxnSpPr>
        <p:spPr>
          <a:xfrm flipV="1">
            <a:off x="8879357" y="2092711"/>
            <a:ext cx="0" cy="3988006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165F8346-205A-E26F-5F7B-D03FD079F44B}"/>
              </a:ext>
            </a:extLst>
          </p:cNvPr>
          <p:cNvCxnSpPr>
            <a:cxnSpLocks/>
          </p:cNvCxnSpPr>
          <p:nvPr/>
        </p:nvCxnSpPr>
        <p:spPr>
          <a:xfrm flipV="1">
            <a:off x="10712460" y="2092711"/>
            <a:ext cx="1202" cy="3988006"/>
          </a:xfrm>
          <a:prstGeom prst="line">
            <a:avLst/>
          </a:prstGeom>
          <a:ln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C497AB60-8996-80B4-1077-E405BC1FDA40}"/>
              </a:ext>
            </a:extLst>
          </p:cNvPr>
          <p:cNvSpPr txBox="1"/>
          <p:nvPr/>
        </p:nvSpPr>
        <p:spPr>
          <a:xfrm>
            <a:off x="4462775" y="2476740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5E5A3841-1B9B-4C9F-9691-D92BD4D8EF76}"/>
              </a:ext>
            </a:extLst>
          </p:cNvPr>
          <p:cNvSpPr txBox="1"/>
          <p:nvPr/>
        </p:nvSpPr>
        <p:spPr>
          <a:xfrm>
            <a:off x="10081604" y="5179642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B7D5A170-C877-5B33-B6AD-E8DB48894954}"/>
              </a:ext>
            </a:extLst>
          </p:cNvPr>
          <p:cNvSpPr txBox="1"/>
          <p:nvPr/>
        </p:nvSpPr>
        <p:spPr>
          <a:xfrm>
            <a:off x="8248501" y="5153015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17E6AD4-4D05-F3B5-C5F5-7093D744229E}"/>
              </a:ext>
            </a:extLst>
          </p:cNvPr>
          <p:cNvSpPr txBox="1"/>
          <p:nvPr/>
        </p:nvSpPr>
        <p:spPr>
          <a:xfrm>
            <a:off x="6346823" y="5148793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80321295-4F20-27EA-952E-94FDE289BE04}"/>
              </a:ext>
            </a:extLst>
          </p:cNvPr>
          <p:cNvSpPr txBox="1"/>
          <p:nvPr/>
        </p:nvSpPr>
        <p:spPr>
          <a:xfrm>
            <a:off x="4449868" y="5179642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7A489AE0-EF71-A290-AD04-8A03578324B2}"/>
              </a:ext>
            </a:extLst>
          </p:cNvPr>
          <p:cNvSpPr txBox="1"/>
          <p:nvPr/>
        </p:nvSpPr>
        <p:spPr>
          <a:xfrm>
            <a:off x="4467143" y="3823975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3" name="CasellaDiTesto 42">
            <a:extLst>
              <a:ext uri="{FF2B5EF4-FFF2-40B4-BE49-F238E27FC236}">
                <a16:creationId xmlns:a16="http://schemas.microsoft.com/office/drawing/2014/main" id="{B4BA7A87-F195-B8A6-26F1-149010DFE7A7}"/>
              </a:ext>
            </a:extLst>
          </p:cNvPr>
          <p:cNvSpPr txBox="1"/>
          <p:nvPr/>
        </p:nvSpPr>
        <p:spPr>
          <a:xfrm>
            <a:off x="6336748" y="3773757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7FE1191A-5231-315C-C820-F1A43EA6174B}"/>
              </a:ext>
            </a:extLst>
          </p:cNvPr>
          <p:cNvSpPr txBox="1"/>
          <p:nvPr/>
        </p:nvSpPr>
        <p:spPr>
          <a:xfrm>
            <a:off x="8224219" y="3777720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E057912D-E7EF-9422-659D-548CFDDFE894}"/>
              </a:ext>
            </a:extLst>
          </p:cNvPr>
          <p:cNvSpPr txBox="1"/>
          <p:nvPr/>
        </p:nvSpPr>
        <p:spPr>
          <a:xfrm>
            <a:off x="10081604" y="3806611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8353EF4E-DE92-E92D-3FC4-1B480DA71709}"/>
              </a:ext>
            </a:extLst>
          </p:cNvPr>
          <p:cNvSpPr txBox="1"/>
          <p:nvPr/>
        </p:nvSpPr>
        <p:spPr>
          <a:xfrm>
            <a:off x="6345389" y="2489810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9923E37D-7D4A-0330-FA72-998592687664}"/>
              </a:ext>
            </a:extLst>
          </p:cNvPr>
          <p:cNvSpPr txBox="1"/>
          <p:nvPr/>
        </p:nvSpPr>
        <p:spPr>
          <a:xfrm>
            <a:off x="8251440" y="2489810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474494FA-7EBB-7946-8809-7F381B44BD3A}"/>
              </a:ext>
            </a:extLst>
          </p:cNvPr>
          <p:cNvSpPr txBox="1"/>
          <p:nvPr/>
        </p:nvSpPr>
        <p:spPr>
          <a:xfrm>
            <a:off x="10068366" y="2489810"/>
            <a:ext cx="497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M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A27DD545-CB05-4A90-A2DD-FAB60BF25479}"/>
              </a:ext>
            </a:extLst>
          </p:cNvPr>
          <p:cNvSpPr txBox="1"/>
          <p:nvPr/>
        </p:nvSpPr>
        <p:spPr>
          <a:xfrm>
            <a:off x="5340097" y="2476740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6E3A9F6F-9320-6B1C-C9D1-4962C34BF501}"/>
              </a:ext>
            </a:extLst>
          </p:cNvPr>
          <p:cNvSpPr txBox="1"/>
          <p:nvPr/>
        </p:nvSpPr>
        <p:spPr>
          <a:xfrm>
            <a:off x="7210472" y="2489810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652622C9-2ED3-00B3-46CF-7399D0E2D6E6}"/>
              </a:ext>
            </a:extLst>
          </p:cNvPr>
          <p:cNvSpPr txBox="1"/>
          <p:nvPr/>
        </p:nvSpPr>
        <p:spPr>
          <a:xfrm>
            <a:off x="9069923" y="2489810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0E1FABA5-9390-C163-AB58-C15693A9C00A}"/>
              </a:ext>
            </a:extLst>
          </p:cNvPr>
          <p:cNvSpPr txBox="1"/>
          <p:nvPr/>
        </p:nvSpPr>
        <p:spPr>
          <a:xfrm>
            <a:off x="10893954" y="2489810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E1B2FDAC-B4CD-CDBD-C25B-C3A061C2299E}"/>
              </a:ext>
            </a:extLst>
          </p:cNvPr>
          <p:cNvSpPr txBox="1"/>
          <p:nvPr/>
        </p:nvSpPr>
        <p:spPr>
          <a:xfrm>
            <a:off x="5332138" y="3801508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3" name="CasellaDiTesto 62">
            <a:extLst>
              <a:ext uri="{FF2B5EF4-FFF2-40B4-BE49-F238E27FC236}">
                <a16:creationId xmlns:a16="http://schemas.microsoft.com/office/drawing/2014/main" id="{F5BCECB6-A3A6-FC72-D779-FFF2D2D28E66}"/>
              </a:ext>
            </a:extLst>
          </p:cNvPr>
          <p:cNvSpPr txBox="1"/>
          <p:nvPr/>
        </p:nvSpPr>
        <p:spPr>
          <a:xfrm>
            <a:off x="7210472" y="3773757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1C294628-4080-5346-A956-602036E4A72C}"/>
              </a:ext>
            </a:extLst>
          </p:cNvPr>
          <p:cNvSpPr txBox="1"/>
          <p:nvPr/>
        </p:nvSpPr>
        <p:spPr>
          <a:xfrm>
            <a:off x="9101541" y="3782612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5D22F90F-869B-2125-5882-28B50FAF180A}"/>
              </a:ext>
            </a:extLst>
          </p:cNvPr>
          <p:cNvSpPr txBox="1"/>
          <p:nvPr/>
        </p:nvSpPr>
        <p:spPr>
          <a:xfrm>
            <a:off x="10958333" y="3781887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5FD8C2E8-986A-17FE-278D-3994F44F60CA}"/>
              </a:ext>
            </a:extLst>
          </p:cNvPr>
          <p:cNvSpPr txBox="1"/>
          <p:nvPr/>
        </p:nvSpPr>
        <p:spPr>
          <a:xfrm>
            <a:off x="5299754" y="5179642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7F815518-3256-E753-73DD-BC018C8AA45A}"/>
              </a:ext>
            </a:extLst>
          </p:cNvPr>
          <p:cNvSpPr txBox="1"/>
          <p:nvPr/>
        </p:nvSpPr>
        <p:spPr>
          <a:xfrm>
            <a:off x="7210472" y="5146817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6B01E58D-D88D-404F-ACF9-ADC760D6118A}"/>
              </a:ext>
            </a:extLst>
          </p:cNvPr>
          <p:cNvSpPr txBox="1"/>
          <p:nvPr/>
        </p:nvSpPr>
        <p:spPr>
          <a:xfrm>
            <a:off x="9057291" y="5146817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2F6E1D81-CA61-BFE6-1F5E-A04F6BB95C00}"/>
              </a:ext>
            </a:extLst>
          </p:cNvPr>
          <p:cNvSpPr txBox="1"/>
          <p:nvPr/>
        </p:nvSpPr>
        <p:spPr>
          <a:xfrm>
            <a:off x="10878982" y="5179642"/>
            <a:ext cx="546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>
                <a:solidFill>
                  <a:schemeClr val="bg1"/>
                </a:solidFill>
              </a:rPr>
              <a:t>TS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4A422C6D-5CB7-9CD2-3E08-5D94613406BE}"/>
              </a:ext>
            </a:extLst>
          </p:cNvPr>
          <p:cNvSpPr txBox="1"/>
          <p:nvPr/>
        </p:nvSpPr>
        <p:spPr>
          <a:xfrm>
            <a:off x="8075505" y="6158071"/>
            <a:ext cx="3941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/>
              <a:t>*M= Manufacturing</a:t>
            </a:r>
          </a:p>
          <a:p>
            <a:pPr algn="r"/>
            <a:r>
              <a:rPr lang="it-IT" sz="1600"/>
              <a:t>*TS= </a:t>
            </a:r>
            <a:r>
              <a:rPr lang="it-IT" sz="1600" err="1"/>
              <a:t>Transport</a:t>
            </a:r>
            <a:r>
              <a:rPr lang="it-IT" sz="1600"/>
              <a:t> Service</a:t>
            </a:r>
            <a:endParaRPr lang="en-GB" sz="1600"/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AAF477B1-B85B-8369-AEEF-B67D931CA7BC}"/>
              </a:ext>
            </a:extLst>
          </p:cNvPr>
          <p:cNvSpPr txBox="1"/>
          <p:nvPr/>
        </p:nvSpPr>
        <p:spPr>
          <a:xfrm>
            <a:off x="636105" y="537690"/>
            <a:ext cx="8355982" cy="754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3200" b="1">
                <a:solidFill>
                  <a:srgbClr val="2D4A57"/>
                </a:solidFill>
                <a:latin typeface="Inter" panose="02000503000000020004" pitchFamily="2" charset="0"/>
              </a:rPr>
              <a:t>PROJECT DEVELOPMENT</a:t>
            </a:r>
          </a:p>
        </p:txBody>
      </p:sp>
      <p:cxnSp>
        <p:nvCxnSpPr>
          <p:cNvPr id="76" name="Connettore 1 2">
            <a:extLst>
              <a:ext uri="{FF2B5EF4-FFF2-40B4-BE49-F238E27FC236}">
                <a16:creationId xmlns:a16="http://schemas.microsoft.com/office/drawing/2014/main" id="{A83621AA-48DD-F006-AF7F-186590732001}"/>
              </a:ext>
            </a:extLst>
          </p:cNvPr>
          <p:cNvCxnSpPr/>
          <p:nvPr/>
        </p:nvCxnSpPr>
        <p:spPr>
          <a:xfrm>
            <a:off x="0" y="1293082"/>
            <a:ext cx="12192000" cy="0"/>
          </a:xfrm>
          <a:prstGeom prst="line">
            <a:avLst/>
          </a:prstGeom>
          <a:ln w="9525">
            <a:solidFill>
              <a:srgbClr val="2D4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68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" grpId="0" animBg="1"/>
      <p:bldP spid="9" grpId="0" animBg="1"/>
      <p:bldP spid="10" grpId="0" animBg="1"/>
      <p:bldP spid="11" grpId="0" animBg="1"/>
      <p:bldP spid="12" grpId="0" animBg="1"/>
      <p:bldP spid="28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12C77-A801-48F0-2C90-C7B0E157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0" y="-19199"/>
            <a:ext cx="8553163" cy="685800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it-IT"/>
          </a:p>
          <a:p>
            <a:endParaRPr lang="it-IT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4C02D8-7CE7-3058-4638-E65889BEE182}"/>
              </a:ext>
            </a:extLst>
          </p:cNvPr>
          <p:cNvCxnSpPr>
            <a:cxnSpLocks/>
          </p:cNvCxnSpPr>
          <p:nvPr/>
        </p:nvCxnSpPr>
        <p:spPr>
          <a:xfrm flipV="1">
            <a:off x="-2" y="559369"/>
            <a:ext cx="8553158" cy="2149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EF341-43B9-FE66-A024-2FDD2F59E4CE}"/>
              </a:ext>
            </a:extLst>
          </p:cNvPr>
          <p:cNvCxnSpPr>
            <a:cxnSpLocks/>
          </p:cNvCxnSpPr>
          <p:nvPr/>
        </p:nvCxnSpPr>
        <p:spPr>
          <a:xfrm>
            <a:off x="-4" y="1695660"/>
            <a:ext cx="8553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49B8099-2FED-4E0A-EAC1-F6F962C628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6136" y="580860"/>
            <a:ext cx="1162048" cy="1114800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B39514BE-C520-B420-31B4-C1D22CC21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C21836D-8804-D8A2-4FB0-77EA3F315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494131-173F-4E1A-8BC6-F7B6815937E1}"/>
              </a:ext>
            </a:extLst>
          </p:cNvPr>
          <p:cNvSpPr txBox="1"/>
          <p:nvPr/>
        </p:nvSpPr>
        <p:spPr>
          <a:xfrm>
            <a:off x="533919" y="668267"/>
            <a:ext cx="5130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tx2"/>
                </a:solidFill>
                <a:latin typeface="Inter" panose="02000503000000020004"/>
                <a:cs typeface="Times New Roman" panose="02020603050405020304" pitchFamily="18" charset="0"/>
              </a:rPr>
              <a:t>WHAT WE DID UNTIL NOW… </a:t>
            </a:r>
          </a:p>
        </p:txBody>
      </p:sp>
      <p:sp>
        <p:nvSpPr>
          <p:cNvPr id="2" name="TextBox 15">
            <a:extLst>
              <a:ext uri="{FF2B5EF4-FFF2-40B4-BE49-F238E27FC236}">
                <a16:creationId xmlns:a16="http://schemas.microsoft.com/office/drawing/2014/main" id="{02783294-D6F4-8B51-56C5-3E74913748E5}"/>
              </a:ext>
            </a:extLst>
          </p:cNvPr>
          <p:cNvSpPr txBox="1"/>
          <p:nvPr/>
        </p:nvSpPr>
        <p:spPr>
          <a:xfrm>
            <a:off x="1919658" y="2005540"/>
            <a:ext cx="58662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>
                <a:solidFill>
                  <a:srgbClr val="2D4A57"/>
                </a:solidFill>
                <a:latin typeface="Inter" panose="02000503000000020004" pitchFamily="2" charset="0"/>
              </a:rPr>
              <a:t>UNDERLINED THE MAIN TRENDS OF THE SECTOR REGARDING EMPLOYMENT, WORKING CONDITIONS AND SKILLS AS BASIS FOR DISCUSSION </a:t>
            </a:r>
          </a:p>
        </p:txBody>
      </p:sp>
      <p:sp>
        <p:nvSpPr>
          <p:cNvPr id="6" name="Arrow: Curved Right 16">
            <a:extLst>
              <a:ext uri="{FF2B5EF4-FFF2-40B4-BE49-F238E27FC236}">
                <a16:creationId xmlns:a16="http://schemas.microsoft.com/office/drawing/2014/main" id="{EF0164DB-5D67-F959-FD4B-41C7655F4C6D}"/>
              </a:ext>
            </a:extLst>
          </p:cNvPr>
          <p:cNvSpPr/>
          <p:nvPr/>
        </p:nvSpPr>
        <p:spPr>
          <a:xfrm>
            <a:off x="1336008" y="2182835"/>
            <a:ext cx="534572" cy="1226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TextBox 17">
            <a:extLst>
              <a:ext uri="{FF2B5EF4-FFF2-40B4-BE49-F238E27FC236}">
                <a16:creationId xmlns:a16="http://schemas.microsoft.com/office/drawing/2014/main" id="{C2F63AC8-33A2-DD01-B62B-B489D1940112}"/>
              </a:ext>
            </a:extLst>
          </p:cNvPr>
          <p:cNvSpPr txBox="1"/>
          <p:nvPr/>
        </p:nvSpPr>
        <p:spPr>
          <a:xfrm>
            <a:off x="1919658" y="3348866"/>
            <a:ext cx="5866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2D4A57"/>
                </a:solidFill>
                <a:latin typeface="Inter" panose="02000503000000020004" pitchFamily="2" charset="0"/>
              </a:rPr>
              <a:t>UNDERSTOOD SUCH SECTORAL BIG PICTURE </a:t>
            </a:r>
            <a:r>
              <a:rPr lang="en-GB" sz="2000" b="1" i="1" dirty="0">
                <a:solidFill>
                  <a:srgbClr val="2D4A57"/>
                </a:solidFill>
                <a:latin typeface="Inter" panose="02000503000000020004" pitchFamily="2" charset="0"/>
              </a:rPr>
              <a:t>IN THE FRAMEWORK OF THE JUST TRANSITION</a:t>
            </a:r>
          </a:p>
        </p:txBody>
      </p:sp>
      <p:sp>
        <p:nvSpPr>
          <p:cNvPr id="13" name="Arrow: Curved Right 22">
            <a:extLst>
              <a:ext uri="{FF2B5EF4-FFF2-40B4-BE49-F238E27FC236}">
                <a16:creationId xmlns:a16="http://schemas.microsoft.com/office/drawing/2014/main" id="{4D370DAD-3FF1-EA1A-5F34-40470FEF9F1F}"/>
              </a:ext>
            </a:extLst>
          </p:cNvPr>
          <p:cNvSpPr/>
          <p:nvPr/>
        </p:nvSpPr>
        <p:spPr>
          <a:xfrm>
            <a:off x="1298190" y="4801865"/>
            <a:ext cx="534572" cy="1226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>
              <a:solidFill>
                <a:schemeClr val="tx1"/>
              </a:solidFill>
            </a:endParaRPr>
          </a:p>
        </p:txBody>
      </p:sp>
      <p:sp>
        <p:nvSpPr>
          <p:cNvPr id="15" name="TextBox 24">
            <a:extLst>
              <a:ext uri="{FF2B5EF4-FFF2-40B4-BE49-F238E27FC236}">
                <a16:creationId xmlns:a16="http://schemas.microsoft.com/office/drawing/2014/main" id="{97A7588C-B778-A54A-EA5D-573D10268CFB}"/>
              </a:ext>
            </a:extLst>
          </p:cNvPr>
          <p:cNvSpPr txBox="1"/>
          <p:nvPr/>
        </p:nvSpPr>
        <p:spPr>
          <a:xfrm>
            <a:off x="1919658" y="4454454"/>
            <a:ext cx="52197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2D4A57"/>
                </a:solidFill>
                <a:latin typeface="Inter" panose="02000503000000020004" pitchFamily="2" charset="0"/>
              </a:rPr>
              <a:t>CONDUCTED A FIRST DISCUSSION AND VALIDATION OF RESULTS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F4FF136-E8D2-972A-2C96-BACDA9654A29}"/>
              </a:ext>
            </a:extLst>
          </p:cNvPr>
          <p:cNvSpPr txBox="1"/>
          <p:nvPr/>
        </p:nvSpPr>
        <p:spPr>
          <a:xfrm>
            <a:off x="1832762" y="5531672"/>
            <a:ext cx="57522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>
                <a:solidFill>
                  <a:schemeClr val="tx2"/>
                </a:solidFill>
                <a:latin typeface="Inter" panose="02000503000000020004"/>
              </a:rPr>
              <a:t>GATHERED NEW PIVOTAL POINTS ON SPECIFIC JUST TRANSITION IMPACTS, CHALLENGES AND STRATEGIES FOR THE SECTOR</a:t>
            </a:r>
          </a:p>
        </p:txBody>
      </p:sp>
      <p:sp>
        <p:nvSpPr>
          <p:cNvPr id="20" name="Arrow: Curved Right 16">
            <a:extLst>
              <a:ext uri="{FF2B5EF4-FFF2-40B4-BE49-F238E27FC236}">
                <a16:creationId xmlns:a16="http://schemas.microsoft.com/office/drawing/2014/main" id="{E5500B57-9EE9-3A74-B2E1-25E2413B5A9D}"/>
              </a:ext>
            </a:extLst>
          </p:cNvPr>
          <p:cNvSpPr/>
          <p:nvPr/>
        </p:nvSpPr>
        <p:spPr>
          <a:xfrm>
            <a:off x="1317099" y="3448198"/>
            <a:ext cx="534572" cy="1226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9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12" grpId="0"/>
      <p:bldP spid="13" grpId="0" animBg="1"/>
      <p:bldP spid="15" grpId="0"/>
      <p:bldP spid="19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F07D6-370D-A31E-B36B-D4FFF5774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0"/>
            <a:ext cx="3932237" cy="2057400"/>
          </a:xfrm>
        </p:spPr>
        <p:txBody>
          <a:bodyPr/>
          <a:lstStyle/>
          <a:p>
            <a:br>
              <a:rPr lang="it-IT" sz="3200" b="1">
                <a:solidFill>
                  <a:srgbClr val="2D4A57"/>
                </a:solidFill>
                <a:latin typeface="Inter" panose="02000503000000020004" pitchFamily="2" charset="0"/>
              </a:rPr>
            </a:b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12C77-A801-48F0-2C90-C7B0E157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-7" y="0"/>
            <a:ext cx="8553163" cy="685800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it-IT" dirty="0"/>
          </a:p>
          <a:p>
            <a:endParaRPr lang="it-IT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4C02D8-7CE7-3058-4638-E65889BEE182}"/>
              </a:ext>
            </a:extLst>
          </p:cNvPr>
          <p:cNvCxnSpPr>
            <a:cxnSpLocks/>
          </p:cNvCxnSpPr>
          <p:nvPr/>
        </p:nvCxnSpPr>
        <p:spPr>
          <a:xfrm flipV="1">
            <a:off x="-2" y="559369"/>
            <a:ext cx="8553158" cy="2149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EDEF341-43B9-FE66-A024-2FDD2F59E4CE}"/>
              </a:ext>
            </a:extLst>
          </p:cNvPr>
          <p:cNvCxnSpPr>
            <a:cxnSpLocks/>
          </p:cNvCxnSpPr>
          <p:nvPr/>
        </p:nvCxnSpPr>
        <p:spPr>
          <a:xfrm>
            <a:off x="-4" y="1695660"/>
            <a:ext cx="85531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49B8099-2FED-4E0A-EAC1-F6F962C628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977" y="580860"/>
            <a:ext cx="1162048" cy="1114800"/>
          </a:xfrm>
          <a:prstGeom prst="rect">
            <a:avLst/>
          </a:prstGeom>
        </p:spPr>
      </p:pic>
      <p:sp>
        <p:nvSpPr>
          <p:cNvPr id="9" name="Rectangle 1">
            <a:extLst>
              <a:ext uri="{FF2B5EF4-FFF2-40B4-BE49-F238E27FC236}">
                <a16:creationId xmlns:a16="http://schemas.microsoft.com/office/drawing/2014/main" id="{B39514BE-C520-B420-31B4-C1D22CC21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EC21836D-8804-D8A2-4FB0-77EA3F315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494131-173F-4E1A-8BC6-F7B6815937E1}"/>
              </a:ext>
            </a:extLst>
          </p:cNvPr>
          <p:cNvSpPr txBox="1"/>
          <p:nvPr/>
        </p:nvSpPr>
        <p:spPr>
          <a:xfrm>
            <a:off x="743867" y="665174"/>
            <a:ext cx="64191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2D4A57"/>
                </a:solidFill>
                <a:latin typeface="Inter" panose="02000503000000020004" pitchFamily="2" charset="0"/>
              </a:rPr>
              <a:t>… AND WHAT WE WILL DO NEXT</a:t>
            </a:r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id="{09A1EB0F-ACAF-A710-9BC3-283A224DDA7A}"/>
              </a:ext>
            </a:extLst>
          </p:cNvPr>
          <p:cNvSpPr txBox="1"/>
          <p:nvPr/>
        </p:nvSpPr>
        <p:spPr>
          <a:xfrm>
            <a:off x="1807886" y="2133406"/>
            <a:ext cx="586622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chemeClr val="tx2"/>
                </a:solidFill>
                <a:latin typeface="Inter" panose="02000503000000020004" pitchFamily="2" charset="0"/>
              </a:rPr>
              <a:t>PRESENTING THE PIVOTAL POINTS EMERGED DURING THE PREVIOUS INTERACTIVE DISCUSSION</a:t>
            </a:r>
            <a:r>
              <a:rPr lang="en-GB" sz="2400" b="1">
                <a:solidFill>
                  <a:schemeClr val="tx2"/>
                </a:solidFill>
                <a:latin typeface="Inter" panose="02000503000000020004" pitchFamily="2" charset="0"/>
              </a:rPr>
              <a:t> </a:t>
            </a:r>
          </a:p>
        </p:txBody>
      </p:sp>
      <p:sp>
        <p:nvSpPr>
          <p:cNvPr id="12" name="Arrow: Curved Right 16">
            <a:extLst>
              <a:ext uri="{FF2B5EF4-FFF2-40B4-BE49-F238E27FC236}">
                <a16:creationId xmlns:a16="http://schemas.microsoft.com/office/drawing/2014/main" id="{1412B657-C690-FA5F-F37D-09A4FB9BB869}"/>
              </a:ext>
            </a:extLst>
          </p:cNvPr>
          <p:cNvSpPr/>
          <p:nvPr/>
        </p:nvSpPr>
        <p:spPr>
          <a:xfrm>
            <a:off x="1244452" y="2441778"/>
            <a:ext cx="534572" cy="1226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3" name="TextBox 17">
            <a:extLst>
              <a:ext uri="{FF2B5EF4-FFF2-40B4-BE49-F238E27FC236}">
                <a16:creationId xmlns:a16="http://schemas.microsoft.com/office/drawing/2014/main" id="{E23CE866-5B36-BAEC-781B-9F588BB1F88F}"/>
              </a:ext>
            </a:extLst>
          </p:cNvPr>
          <p:cNvSpPr txBox="1"/>
          <p:nvPr/>
        </p:nvSpPr>
        <p:spPr>
          <a:xfrm>
            <a:off x="1779023" y="4571168"/>
            <a:ext cx="58662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Inter" panose="02000503000000020004" pitchFamily="2" charset="0"/>
              </a:rPr>
              <a:t>STARTING DEFINING WHICH CONCLUSIONS AND RECOMMENDATIONS WE CAN DRAW TO ENSURE A JUST TRANSITION FOR THE SECTOR </a:t>
            </a:r>
            <a:r>
              <a:rPr lang="en-US" sz="2400" b="1" dirty="0">
                <a:solidFill>
                  <a:schemeClr val="tx2"/>
                </a:solidFill>
                <a:latin typeface="Inter" panose="02000503000000020004" pitchFamily="2" charset="0"/>
                <a:sym typeface="Wingdings" panose="05000000000000000000" pitchFamily="2" charset="2"/>
              </a:rPr>
              <a:t> FINAL PROJECT REPORT</a:t>
            </a:r>
            <a:endParaRPr lang="it-IT" sz="2400" b="1" dirty="0">
              <a:solidFill>
                <a:schemeClr val="tx2"/>
              </a:solidFill>
              <a:latin typeface="Inter" panose="02000503000000020004" pitchFamily="2" charset="0"/>
            </a:endParaRPr>
          </a:p>
        </p:txBody>
      </p:sp>
      <p:sp>
        <p:nvSpPr>
          <p:cNvPr id="15" name="TextBox 15">
            <a:extLst>
              <a:ext uri="{FF2B5EF4-FFF2-40B4-BE49-F238E27FC236}">
                <a16:creationId xmlns:a16="http://schemas.microsoft.com/office/drawing/2014/main" id="{149FDF74-F72F-3A6D-B63E-DD30D0BD71B4}"/>
              </a:ext>
            </a:extLst>
          </p:cNvPr>
          <p:cNvSpPr txBox="1"/>
          <p:nvPr/>
        </p:nvSpPr>
        <p:spPr>
          <a:xfrm>
            <a:off x="1779024" y="3524266"/>
            <a:ext cx="586622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>
                <a:solidFill>
                  <a:schemeClr val="tx2"/>
                </a:solidFill>
                <a:latin typeface="Inter" panose="02000503000000020004" pitchFamily="2" charset="0"/>
              </a:rPr>
              <a:t>COLLECTING FURTHER EXTERNAL EXPERTISE AND BEST PRACTICES </a:t>
            </a:r>
            <a:r>
              <a:rPr lang="en-GB" sz="2400" b="1">
                <a:solidFill>
                  <a:schemeClr val="tx2"/>
                </a:solidFill>
                <a:latin typeface="Inter" panose="02000503000000020004" pitchFamily="2" charset="0"/>
              </a:rPr>
              <a:t> </a:t>
            </a:r>
          </a:p>
        </p:txBody>
      </p:sp>
      <p:sp>
        <p:nvSpPr>
          <p:cNvPr id="19" name="Arrow: Curved Right 16">
            <a:extLst>
              <a:ext uri="{FF2B5EF4-FFF2-40B4-BE49-F238E27FC236}">
                <a16:creationId xmlns:a16="http://schemas.microsoft.com/office/drawing/2014/main" id="{19B4E20C-4DBC-6575-EC65-4B5539461CC9}"/>
              </a:ext>
            </a:extLst>
          </p:cNvPr>
          <p:cNvSpPr/>
          <p:nvPr/>
        </p:nvSpPr>
        <p:spPr>
          <a:xfrm>
            <a:off x="1215589" y="3753059"/>
            <a:ext cx="534572" cy="122696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49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13" grpId="0"/>
      <p:bldP spid="15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6">
            <a:extLst>
              <a:ext uri="{FF2B5EF4-FFF2-40B4-BE49-F238E27FC236}">
                <a16:creationId xmlns:a16="http://schemas.microsoft.com/office/drawing/2014/main" id="{D212DEAE-E66B-01AE-6111-A49CEE5BC1E4}"/>
              </a:ext>
            </a:extLst>
          </p:cNvPr>
          <p:cNvSpPr txBox="1"/>
          <p:nvPr/>
        </p:nvSpPr>
        <p:spPr>
          <a:xfrm>
            <a:off x="2462909" y="2228671"/>
            <a:ext cx="77726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3600" b="1">
                <a:solidFill>
                  <a:srgbClr val="2D4A57"/>
                </a:solidFill>
                <a:latin typeface="Inter" panose="02000503000000020004" pitchFamily="2" charset="0"/>
              </a:rPr>
              <a:t>PIVOTAL POINTS RAISED DURING THE DISCUSSION</a:t>
            </a:r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E597495D-46BD-6050-429C-33B7CA4F1B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052" y="3311125"/>
            <a:ext cx="632481" cy="571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874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FEC78025-9312-7505-864F-01C0B1DF2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498" y="38228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chemeClr val="tx2"/>
                </a:solidFill>
                <a:latin typeface="Inter" panose="02000503000000020004"/>
              </a:rPr>
              <a:t>PROMOTING A JUST TRANSITION </a:t>
            </a:r>
            <a:endParaRPr lang="it-IT" b="1">
              <a:solidFill>
                <a:schemeClr val="tx2"/>
              </a:solidFill>
              <a:latin typeface="Inter" panose="0200050300000002000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771D94-6AA8-45F9-5B7D-BC7BDD63620E}"/>
              </a:ext>
            </a:extLst>
          </p:cNvPr>
          <p:cNvSpPr txBox="1"/>
          <p:nvPr/>
        </p:nvSpPr>
        <p:spPr>
          <a:xfrm>
            <a:off x="403275" y="2812386"/>
            <a:ext cx="5584874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>
              <a:solidFill>
                <a:schemeClr val="tx2"/>
              </a:solidFill>
              <a:latin typeface="Inter" panose="02000503000000020004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400">
                <a:solidFill>
                  <a:schemeClr val="tx2"/>
                </a:solidFill>
              </a:rPr>
              <a:t>CAREER PATHWAYS &amp; WORKFORCE DEVELOPMENT</a:t>
            </a:r>
          </a:p>
          <a:p>
            <a:pPr marL="457200" lvl="0" indent="-457200">
              <a:buFont typeface="+mj-lt"/>
              <a:buAutoNum type="arabicPeriod"/>
            </a:pPr>
            <a:endParaRPr lang="en-GB" sz="240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en-GB" sz="240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it-IT" sz="2400">
                <a:solidFill>
                  <a:schemeClr val="tx2"/>
                </a:solidFill>
              </a:rPr>
              <a:t>CHANGE IN PERCEPTIONS: HOW TO ATTRACT</a:t>
            </a:r>
            <a:endParaRPr lang="en-GB" sz="2400">
              <a:solidFill>
                <a:schemeClr val="tx2"/>
              </a:solidFill>
            </a:endParaRPr>
          </a:p>
          <a:p>
            <a:endParaRPr lang="it-IT" sz="2000">
              <a:latin typeface="Inter" panose="02000503000000020004"/>
            </a:endParaRPr>
          </a:p>
          <a:p>
            <a:endParaRPr lang="it-IT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97613C5-E709-C95D-808F-74B733A3A4A9}"/>
              </a:ext>
            </a:extLst>
          </p:cNvPr>
          <p:cNvSpPr/>
          <p:nvPr/>
        </p:nvSpPr>
        <p:spPr>
          <a:xfrm>
            <a:off x="5531915" y="3833369"/>
            <a:ext cx="1237954" cy="9003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F4E0EDF5-5326-EE14-06B3-9115F3B66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004" y="382289"/>
            <a:ext cx="967572" cy="96757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E3FFE8C-77FF-A251-9A2D-61B23C096D46}"/>
              </a:ext>
            </a:extLst>
          </p:cNvPr>
          <p:cNvSpPr txBox="1"/>
          <p:nvPr/>
        </p:nvSpPr>
        <p:spPr>
          <a:xfrm>
            <a:off x="7174523" y="2221433"/>
            <a:ext cx="47220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>
                <a:solidFill>
                  <a:schemeClr val="tx2"/>
                </a:solidFill>
                <a:latin typeface="Inter" panose="02000503000000020004"/>
              </a:rPr>
              <a:t>MAIN POINTS EMERGED</a:t>
            </a:r>
            <a:r>
              <a:rPr lang="it-IT" sz="3200">
                <a:solidFill>
                  <a:schemeClr val="accent2"/>
                </a:solidFill>
                <a:latin typeface="Inter" panose="02000503000000020004"/>
              </a:rPr>
              <a:t> </a:t>
            </a:r>
          </a:p>
          <a:p>
            <a:endParaRPr lang="it-IT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D6393E2-0F1F-1A9B-675C-915F81C0E590}"/>
              </a:ext>
            </a:extLst>
          </p:cNvPr>
          <p:cNvSpPr txBox="1"/>
          <p:nvPr/>
        </p:nvSpPr>
        <p:spPr>
          <a:xfrm>
            <a:off x="7379414" y="2723110"/>
            <a:ext cx="410773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it-IT" sz="20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t-IT" sz="2000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dirty="0">
                <a:solidFill>
                  <a:schemeClr val="tx2"/>
                </a:solidFill>
              </a:rPr>
              <a:t>UNCERTAINTY FOR THE FUTURE OF THE SECTOR AND AGING WORKFORCE</a:t>
            </a:r>
          </a:p>
          <a:p>
            <a:pPr marL="457200" indent="-457200">
              <a:buFont typeface="+mj-lt"/>
              <a:buAutoNum type="arabicPeriod"/>
            </a:pPr>
            <a:endParaRPr lang="it-IT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dirty="0">
                <a:solidFill>
                  <a:schemeClr val="tx2"/>
                </a:solidFill>
              </a:rPr>
              <a:t>UNFAIR COMPETITION IN THE EU, SOCIAL DUMPING AND LACK OF CONTROLS OF SHIPS CONDITIONS </a:t>
            </a:r>
          </a:p>
          <a:p>
            <a:pPr marL="457200" indent="-457200">
              <a:buFont typeface="+mj-lt"/>
              <a:buAutoNum type="arabicPeriod"/>
            </a:pPr>
            <a:endParaRPr lang="it-IT" dirty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dirty="0">
                <a:solidFill>
                  <a:schemeClr val="tx2"/>
                </a:solidFill>
              </a:rPr>
              <a:t>THE SECTOR HAS LOST ITS ATTRACTIVENES</a:t>
            </a:r>
            <a:endParaRPr lang="it-IT" sz="2200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79DC37-8504-296A-27C6-5CFCFAD2A550}"/>
              </a:ext>
            </a:extLst>
          </p:cNvPr>
          <p:cNvSpPr txBox="1"/>
          <p:nvPr/>
        </p:nvSpPr>
        <p:spPr>
          <a:xfrm>
            <a:off x="187573" y="2221433"/>
            <a:ext cx="5800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>
                <a:solidFill>
                  <a:schemeClr val="tx2"/>
                </a:solidFill>
              </a:rPr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378467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9C1BB2C01F464F8EB142BAB059A89E" ma:contentTypeVersion="16" ma:contentTypeDescription="Create a new document." ma:contentTypeScope="" ma:versionID="c4450889bfd283dcb152c678ff773949">
  <xsd:schema xmlns:xsd="http://www.w3.org/2001/XMLSchema" xmlns:xs="http://www.w3.org/2001/XMLSchema" xmlns:p="http://schemas.microsoft.com/office/2006/metadata/properties" xmlns:ns2="5cd069cf-350b-4847-a8c6-781bc6c2e38e" xmlns:ns3="97feb5da-a3a4-4708-be5e-f67c394e5044" targetNamespace="http://schemas.microsoft.com/office/2006/metadata/properties" ma:root="true" ma:fieldsID="29d26f3ac0a49dab94deca814dccc8d5" ns2:_="" ns3:_="">
    <xsd:import namespace="5cd069cf-350b-4847-a8c6-781bc6c2e38e"/>
    <xsd:import namespace="97feb5da-a3a4-4708-be5e-f67c394e5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069cf-350b-4847-a8c6-781bc6c2e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1e4b106-0c29-49b8-a713-d7be041e4d4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eb5da-a3a4-4708-be5e-f67c394e504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d306119-45ba-457e-888f-f016ec58640c}" ma:internalName="TaxCatchAll" ma:showField="CatchAllData" ma:web="97feb5da-a3a4-4708-be5e-f67c394e5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cd069cf-350b-4847-a8c6-781bc6c2e38e">
      <Terms xmlns="http://schemas.microsoft.com/office/infopath/2007/PartnerControls"/>
    </lcf76f155ced4ddcb4097134ff3c332f>
    <TaxCatchAll xmlns="97feb5da-a3a4-4708-be5e-f67c394e5044" xsi:nil="true"/>
  </documentManagement>
</p:properties>
</file>

<file path=customXml/itemProps1.xml><?xml version="1.0" encoding="utf-8"?>
<ds:datastoreItem xmlns:ds="http://schemas.openxmlformats.org/officeDocument/2006/customXml" ds:itemID="{1837FD5C-D358-4812-A58A-7F3555031D3C}">
  <ds:schemaRefs>
    <ds:schemaRef ds:uri="5cd069cf-350b-4847-a8c6-781bc6c2e38e"/>
    <ds:schemaRef ds:uri="97feb5da-a3a4-4708-be5e-f67c394e504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DBD9253-7926-4B82-A411-40765B0CA2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8BA5C3-CF8D-4B97-99FF-AB8637038329}">
  <ds:schemaRefs>
    <ds:schemaRef ds:uri="5cd069cf-350b-4847-a8c6-781bc6c2e38e"/>
    <ds:schemaRef ds:uri="97feb5da-a3a4-4708-be5e-f67c394e5044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808</Words>
  <Application>Microsoft Office PowerPoint</Application>
  <PresentationFormat>Widescreen</PresentationFormat>
  <Paragraphs>174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Inter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PROMOTING A JUST TRANSITION </vt:lpstr>
      <vt:lpstr>PROMOTING A JUST TRANSITION </vt:lpstr>
      <vt:lpstr>PROMOTING A JUST TRANSITION </vt:lpstr>
      <vt:lpstr>PROMOTING A JUST TRANSITION </vt:lpstr>
      <vt:lpstr>PROMOTING A JUST TRANSITION </vt:lpstr>
      <vt:lpstr>PROMOTING A JUST TRANSITION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Rambaldi</dc:creator>
  <cp:lastModifiedBy>Celia McClements</cp:lastModifiedBy>
  <cp:revision>2</cp:revision>
  <dcterms:created xsi:type="dcterms:W3CDTF">2023-03-09T11:17:51Z</dcterms:created>
  <dcterms:modified xsi:type="dcterms:W3CDTF">2023-04-19T12:32:31Z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0x010100509C1BB2C01F464F8EB142BAB059A89E</vt:lpwstr>
  </property>
  <property fmtid="{D5CDD505-2E9C-101B-9397-08002B2CF9AE}" pid="3" name="MediaServiceImageTags">
    <vt:lpwstr/>
  </property>
</Properties>
</file>