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9" r:id="rId2"/>
    <p:sldId id="468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52" r:id="rId11"/>
    <p:sldId id="469" r:id="rId12"/>
    <p:sldId id="470" r:id="rId13"/>
    <p:sldId id="471" r:id="rId14"/>
    <p:sldId id="440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0A0B8-319D-487B-B8C3-23BE6180C38E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46840-471C-4212-91D7-5EB563D5A36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903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C032-8CE2-412D-8851-D6175C0B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B8795-1AEE-4609-817B-69EC09701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46AD0-9292-4651-85EC-363B4F41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AD5C-2495-4355-A783-C92A2780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30E1-07C8-499D-A79C-6CA0BEA7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95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24A1-F51A-40B4-AE5C-C25599A7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101EC-AA48-4D13-983D-CAFB4F267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974C-FC17-4ACD-B506-8107F0F9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39244-B9BC-428C-9047-DAF358D9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B446F-9938-40AD-8E2E-C5FE7137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35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2753C-624C-4BA8-AD37-F364227A4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E1BA-CF00-4E62-A8E1-86517F3CD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963E-EAEE-4911-950A-87C8C5FB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DDFA-C366-4D51-98E1-4533A3B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B4D2-A287-4547-A55A-69C589B7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39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EC92-DAC6-45FE-8F48-FC6329E2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45AE-4927-4341-9627-59E22155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A949-6107-4D38-AB6E-39EB24E5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D171-C0AB-4C96-8621-303E3F38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6239-CB3A-4D11-9CC3-FE6B81D7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49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8CA9-207D-45D3-8214-D3857FE2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EAD3-DC89-473E-A050-0E951EE1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2BE4-9909-4C21-B42A-C9EA72A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3C2D-7F03-4E16-91C8-B467048F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062A-F2CE-418C-951E-5BCDE204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20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EB97-6650-4323-AFF4-1AD9DF8A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81B2-8934-459D-BCC6-192E985A1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0CA35-CD83-4B1A-A811-6E8C99BFA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5839-6D8D-4955-AF18-ABFEDBF2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8E365-1633-4484-A164-235B536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7AF45-CCFB-4BC4-BA05-9EAA61E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87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5C6C-29C1-43EF-AB26-0847E272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77BD8-0267-4727-A6DC-F7F141739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8F449-CC01-444F-AD68-A828CA87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E0FC6-1BED-4C2D-BE05-C6891C356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FFCDC-96C7-4AB9-8B00-314BD5865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0C852-7142-4D62-B8A1-483BD61B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3BA5A-4E95-4A2C-BF80-69863D32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66816-14ED-4C13-8D3A-2AEB14C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C23B-25CE-4EFE-A7A5-254CFF24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05864-43F3-4D5E-94B8-961785C5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9415A-064B-4D6A-BCD7-0FABCBBF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A580E-B01C-4534-867A-2D7EF449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991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90250-B11A-46D4-A71C-C6390A7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7301B-7837-4B3A-B0F8-CF1CB41C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A1B0-CA34-401C-9312-65A796B9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924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884A-348C-44EC-8465-6F72FEC9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5B18-E205-4E24-A3D0-C862398D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6C978-79EF-434B-842F-7FB825E7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1554-2A1C-4722-BAAB-2242E24C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2B519-147E-43C3-8B50-26AB8866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FD41-709B-4D7D-9E7F-4D22E2B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11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A345-3515-4085-99A5-AEF51B22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942B2-E3A2-4911-9DA7-E05D5E0E4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5B445-FF2E-4E6C-982F-7C483FA06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41FA3-1B78-4745-8FB6-8A0797FD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D91F0-D4B5-415A-9719-11517132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1557E-5121-4F3C-AC95-A99D24B1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670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045BE-B14C-441B-895E-8CE13EE4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AA52-4A7E-4A16-9E24-870A6682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CAAB-F51F-42E5-B2BD-2C53899FA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AD52-83DF-4365-8FF4-8FA9B35D90C6}" type="datetimeFigureOut">
              <a:rPr lang="en-BE" smtClean="0"/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CE52-F2AB-4404-9A2A-A83B54AAA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4B59-CD9E-412E-8BC3-28D3DC44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88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uropean-transport-workers'-federation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f-europe.org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5CC86-25E7-415E-9C71-DA28F6F7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C7024A-CFF0-4CFC-B40F-E8CC5475931A}"/>
              </a:ext>
            </a:extLst>
          </p:cNvPr>
          <p:cNvSpPr txBox="1"/>
          <p:nvPr/>
        </p:nvSpPr>
        <p:spPr>
          <a:xfrm>
            <a:off x="218112" y="5411450"/>
            <a:ext cx="11618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ETF MARITIME TRANSPORT SECTION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JT4MOBILITY – Online Maritime Workshop 31 January ‘23</a:t>
            </a:r>
            <a:endParaRPr lang="en-BE" sz="3600" b="1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ABAA7-88D0-4687-8936-880632B3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523887" y="1227240"/>
            <a:ext cx="10950953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u="sng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At Stake: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US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Gross Tonnage limitation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US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Skills/Upskilling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US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Facilities in ports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US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State of the Sector</a:t>
            </a: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u="sng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Pipeline: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US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EC plan to </a:t>
            </a:r>
            <a:r>
              <a:rPr lang="en-US" sz="2400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decarbonise</a:t>
            </a:r>
            <a:r>
              <a:rPr lang="en-US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fisheries</a:t>
            </a: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GB" sz="2400" b="1" u="sng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Our position: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GB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Highlight contradictions and potential problems</a:t>
            </a:r>
          </a:p>
          <a:p>
            <a:pPr marL="342900" lvl="0" indent="-342900" algn="just">
              <a:lnSpc>
                <a:spcPct val="150000"/>
              </a:lnSpc>
              <a:buSzPct val="150000"/>
              <a:buFontTx/>
              <a:buChar char="-"/>
              <a:defRPr/>
            </a:pPr>
            <a:r>
              <a:rPr lang="en-GB" sz="240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Leverage to improve working and living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223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1098418" y="112863"/>
            <a:ext cx="1057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prstClr val="white"/>
                </a:solidFill>
                <a:latin typeface="Neue Haas Unica W1G Black" panose="020B0A04030206020203" pitchFamily="34" charset="0"/>
              </a:rPr>
              <a:t>Commonalities for all 4 Maritime Sections</a:t>
            </a:r>
            <a:endParaRPr kumimoji="0" lang="en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320017" y="1504436"/>
            <a:ext cx="10828090" cy="6498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Ageing Workforce (MT, IWT, Fisheries)</a:t>
            </a:r>
          </a:p>
          <a:p>
            <a:pPr marL="1371600" lvl="2" indent="-4572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Consequences for reskilling?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Shortage of workers (MT, IWT, Fisheries)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Ageing vessels (MT, IWT, Fisheries)</a:t>
            </a:r>
          </a:p>
          <a:p>
            <a:pPr marL="1371600" lvl="2" indent="-4572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Consequences for environmental adaptation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Social Dumping (MT, IWT, Fisheries)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The effect of extreme weather (MT, IWT, Fisheries, Ports)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Infrastructure (MT, IWT, Ports)</a:t>
            </a:r>
          </a:p>
          <a:p>
            <a:pPr marL="1371600" lvl="2" indent="-457200" algn="just"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Growing vessel size, mismatch with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infrastrcture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, large-scale investment required</a:t>
            </a:r>
          </a:p>
          <a:p>
            <a:pPr lvl="0" algn="just">
              <a:buSzPct val="150000"/>
              <a:defRPr/>
            </a:pPr>
            <a:endParaRPr lang="en-US" sz="36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1098418" y="112863"/>
            <a:ext cx="10571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prstClr val="white"/>
                </a:solidFill>
                <a:latin typeface="Neue Haas Unica W1G Black" panose="020B0A04030206020203" pitchFamily="34" charset="0"/>
              </a:rPr>
              <a:t>Consequences for Trade Unions</a:t>
            </a:r>
            <a:endParaRPr kumimoji="0" lang="en-B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105507" y="1318437"/>
            <a:ext cx="10828090" cy="594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Possibly not influencing the agenda enough at National/EU/Global level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That the transition for work will come before the transition for workers happens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Loss of membership as jobs change and/or move to shore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Need to organise in non-traditional areas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Challenge of keeping the JT high on the agenda in collective bargaining </a:t>
            </a:r>
          </a:p>
          <a:p>
            <a:pPr marL="457200" lvl="0" indent="-457200" algn="just">
              <a:buSzPct val="150000"/>
              <a:buBlip>
                <a:blip r:embed="rId4"/>
              </a:buBlip>
              <a:defRPr/>
            </a:pPr>
            <a:r>
              <a:rPr lang="en-US" sz="32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Persuading members of the need for change/adaptation – particularly with an ageing workforce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CONNECT WITH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EF1C9-8984-4683-9F14-3876CB9D8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24" y="4259574"/>
            <a:ext cx="792549" cy="79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65E2D-0332-41BF-9BF3-754A99500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02" y="3070101"/>
            <a:ext cx="792550" cy="792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9A1F30-8482-406B-8211-86F05EA01D1B}"/>
              </a:ext>
            </a:extLst>
          </p:cNvPr>
          <p:cNvSpPr txBox="1"/>
          <p:nvPr/>
        </p:nvSpPr>
        <p:spPr>
          <a:xfrm>
            <a:off x="3235569" y="1908748"/>
            <a:ext cx="6096000" cy="4651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GB" sz="1800" dirty="0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https://www.etf-europe.org/</a:t>
            </a:r>
            <a:endParaRPr lang="fr-BE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2D8C8-AFEB-4C1A-A0DD-E42CEA36F898}"/>
              </a:ext>
            </a:extLst>
          </p:cNvPr>
          <p:cNvSpPr txBox="1"/>
          <p:nvPr/>
        </p:nvSpPr>
        <p:spPr>
          <a:xfrm>
            <a:off x="3235569" y="3196436"/>
            <a:ext cx="6096000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fr-BE" sz="1800" dirty="0" err="1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</a:rPr>
              <a:t>ETF_Europe</a:t>
            </a:r>
            <a:endParaRPr lang="fr-BE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8D2DA-FE75-45AD-8541-8ED3FA2DB4AF}"/>
              </a:ext>
            </a:extLst>
          </p:cNvPr>
          <p:cNvSpPr txBox="1"/>
          <p:nvPr/>
        </p:nvSpPr>
        <p:spPr>
          <a:xfrm>
            <a:off x="3235569" y="4430048"/>
            <a:ext cx="6096000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US" sz="1800" dirty="0" err="1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</a:rPr>
              <a:t>ETF.Europe</a:t>
            </a:r>
            <a:endParaRPr lang="en-US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11D52C-FB96-476C-B049-2CDE87471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79" y="5402571"/>
            <a:ext cx="819026" cy="6964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6D1A0-58B7-44C7-85AC-DF59A8E99C52}"/>
              </a:ext>
            </a:extLst>
          </p:cNvPr>
          <p:cNvSpPr txBox="1"/>
          <p:nvPr/>
        </p:nvSpPr>
        <p:spPr>
          <a:xfrm>
            <a:off x="3235568" y="5520798"/>
            <a:ext cx="8346831" cy="466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US" sz="1800" dirty="0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https://www.linkedin.com/company/european-transport-workers'-federation/</a:t>
            </a:r>
            <a:endParaRPr lang="en-US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C4B36089-E2EB-4A68-9E23-6F2FC94AC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2302" y="1758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438162" y="73257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Unica W1G Black" panose="020B0A04030206020203" pitchFamily="34" charset="0"/>
                <a:ea typeface="+mn-ea"/>
                <a:cs typeface="+mn-cs"/>
              </a:rPr>
              <a:t>CHALLENGES AND POTENTIAL PROBLEMS</a:t>
            </a:r>
            <a:endParaRPr kumimoji="0" lang="en-B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681955" y="1223731"/>
            <a:ext cx="10828090" cy="532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Uncertainty and lack of market-ready zero emission technologies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Priority: Health &amp; Safety</a:t>
            </a:r>
            <a:endParaRPr kumimoji="0" lang="en-BE" sz="28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Shortage of qualified European seafarers, aging of the workforce. Aged seafarers not to be left behind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Seafarers of today shall have access to upskilling, so we don’t see an exodus of skilled maritime professionals from the industry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FOC and recruitment of seafarers from 3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countries: Risk of even more cases of social dumping </a:t>
            </a:r>
            <a:endParaRPr kumimoji="0" lang="en-BE" sz="28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New training needs. Financing of the training: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Training at no cost to seafarers either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subsidised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from ship owners or provided by national educational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programmes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Neue Haas Unica W1G Black" panose="020B0A04030206020203" pitchFamily="34" charset="0"/>
              </a:rPr>
              <a:t>COMING LEGISLATION</a:t>
            </a:r>
            <a:endParaRPr kumimoji="0" lang="en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496698" y="1266247"/>
            <a:ext cx="10950953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EU ETS Maritime: ships that call at EU ports will start to be priced (&gt; 5000 </a:t>
            </a:r>
            <a:r>
              <a:rPr lang="en-US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g.t.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) </a:t>
            </a:r>
          </a:p>
          <a:p>
            <a:pPr lvl="0" algn="just">
              <a:lnSpc>
                <a:spcPct val="150000"/>
              </a:lnSpc>
              <a:buSzPct val="150000"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      Risk of reduced enclosed accommodation and recreation spaces on board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 new regulation on sustainable maritime fuels, the </a:t>
            </a:r>
            <a:r>
              <a:rPr lang="en-US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FuelEU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Maritime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GB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A revised directive on alternative fuels infrastructure: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aims to raise the availability of liquified natural gas (LNG) by 2025 and shore-side electricity in main EU ports by 2030</a:t>
            </a:r>
            <a:endParaRPr lang="en-GB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GB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A revised Renewable Energy Directive (RED III):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sets up the new EU economy-wide target of a share of at least 40% of energy from renewable sources by 2030 and a new target of GHG intensity reduction of at least 13% by 2030 </a:t>
            </a:r>
            <a:endParaRPr lang="en-GB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</a:rPr>
              <a:t> </a:t>
            </a:r>
            <a:endParaRPr lang="en-GB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6271-3258-FB0B-5F45-925E795F5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A7393-CC70-A721-6B3B-220DE5035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A0179A-DD5B-8396-1400-7B0FAD17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A95469-E346-99F6-9B5C-69C572A7E405}"/>
              </a:ext>
            </a:extLst>
          </p:cNvPr>
          <p:cNvSpPr txBox="1"/>
          <p:nvPr/>
        </p:nvSpPr>
        <p:spPr>
          <a:xfrm>
            <a:off x="218112" y="5411450"/>
            <a:ext cx="11618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ETF </a:t>
            </a:r>
            <a:r>
              <a:rPr lang="en-BE" sz="44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INLAND WATERWAYS T</a:t>
            </a:r>
            <a:r>
              <a:rPr lang="en-US" sz="44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RANSPORT SECTION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JT4MOBILITY – Online Maritime Workshop 31 January ‘23</a:t>
            </a:r>
            <a:endParaRPr lang="en-BE" sz="3600" b="1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438162" y="46624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Unica W1G Black" panose="020B0A04030206020203" pitchFamily="34" charset="0"/>
                <a:ea typeface="+mn-ea"/>
                <a:cs typeface="+mn-cs"/>
              </a:rPr>
              <a:t>CHALLENGES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Unica W1G Black" panose="020B0A04030206020203" pitchFamily="34" charset="0"/>
                <a:ea typeface="+mn-ea"/>
                <a:cs typeface="+mn-cs"/>
              </a:rPr>
              <a:t> AND POTENTIAL PROBLEMS</a:t>
            </a:r>
            <a:endParaRPr kumimoji="0" lang="en-B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681955" y="1223731"/>
            <a:ext cx="10828090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Old fleet – retrofitting &amp; new builds needed – lack of financial elasticity with 80% of the sector = owner operators</a:t>
            </a: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Uncertainty regarding the new fuel of the future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Infrastructure in bad shape – huge maintenance backlog – locks &amp; waterworks not equipped to receive future automated systems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BE" sz="24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IWT becomes unreliable due to high/low</a:t>
            </a: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water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</a:t>
            </a: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levels </a:t>
            </a:r>
            <a:endParaRPr lang="en-BE" sz="2400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Labour shortage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Arrival automated systems require high skilled crew</a:t>
            </a:r>
            <a:r>
              <a:rPr lang="en-GB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members only – what with the others</a:t>
            </a:r>
            <a:endParaRPr kumimoji="0" lang="en-BE" sz="2400" b="1" i="0" u="none" strike="noStrike" kern="1200" cap="none" spc="0" normalizeH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496698" y="1266247"/>
            <a:ext cx="10950953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Permanent upskilling crewmembers – via EDINNA permanent monitoring of skills &amp; qualifications + development of course manuals + examination questions databases = maximum labour mobility within EU &amp; beyond (Danube area)</a:t>
            </a: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kumimoji="0" lang="en-BE" sz="24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Via</a:t>
            </a: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CESNI – professional qualifications become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</a:t>
            </a: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an-EU lex</a:t>
            </a: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BE" sz="2400" b="1" baseline="0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New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EU Crewing </a:t>
            </a:r>
            <a:r>
              <a:rPr lang="en-GB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</a:t>
            </a:r>
            <a:r>
              <a:rPr lang="en-BE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egulation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in the making – differentiated levels of automation meet different levels of crewing via Social Dialogue (tri-partite)</a:t>
            </a: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kumimoji="0" lang="en-BE" sz="2400" b="1" i="0" u="none" strike="noStrike" kern="1200" cap="none" spc="0" normalizeH="0" baseline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Future</a:t>
            </a: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crew settings will include both on board &amp; shore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-</a:t>
            </a:r>
            <a:r>
              <a:rPr kumimoji="0" lang="en-BE" sz="2400" b="1" i="0" u="none" strike="noStrike" kern="1200" cap="none" spc="0" normalizeH="0" noProof="0" dirty="0">
                <a:ln>
                  <a:noFill/>
                </a:ln>
                <a:solidFill>
                  <a:srgbClr val="0071FF"/>
                </a:solidFill>
                <a:effectLst/>
                <a:uLnTx/>
                <a:uFillTx/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based crew = shore based becomes part of IWT sector = union organising asset with huge potential</a:t>
            </a:r>
            <a:endParaRPr lang="en-GB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C4C2D-A488-AD11-6E9A-7D2BD06CBD60}"/>
              </a:ext>
            </a:extLst>
          </p:cNvPr>
          <p:cNvSpPr txBox="1"/>
          <p:nvPr/>
        </p:nvSpPr>
        <p:spPr>
          <a:xfrm>
            <a:off x="438162" y="73257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3200" dirty="0">
                <a:solidFill>
                  <a:prstClr val="white"/>
                </a:solidFill>
                <a:latin typeface="Neue Haas Unica W1G Black" panose="020B0A04030206020203" pitchFamily="34" charset="0"/>
              </a:rPr>
              <a:t>...START OF POSSIBLE SOLUTIONS</a:t>
            </a:r>
            <a:endParaRPr kumimoji="0" lang="en-B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2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5583F3-CFF5-7B94-FBA0-7452E918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438162" y="46624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Unica W1G Black" panose="020B0A04030206020203" pitchFamily="34" charset="0"/>
                <a:ea typeface="+mn-ea"/>
                <a:cs typeface="+mn-cs"/>
              </a:rPr>
              <a:t>CHALLENGES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Unica W1G Black" panose="020B0A04030206020203" pitchFamily="34" charset="0"/>
                <a:ea typeface="+mn-ea"/>
                <a:cs typeface="+mn-cs"/>
              </a:rPr>
              <a:t> AND POTENTIAL PROBLEMS</a:t>
            </a:r>
            <a:endParaRPr kumimoji="0" lang="en-B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681955" y="1223731"/>
            <a:ext cx="10828090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Ports can be front-runners in the energy transition</a:t>
            </a: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Offshore renewable energy will be a major driver of business and employment</a:t>
            </a: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New infrastructure is required/existing infrastructure to be adapted and maintained</a:t>
            </a: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Ports and dockers are the first hit when it comes to extreme weather 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(e.g.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raising level of waters, weather conditions due to climate change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)</a:t>
            </a: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Sustainability developments in each port are different, as ports differ from each other (size, cargo, geography connections by air, sea, land, or river, their industrial or merely </a:t>
            </a:r>
            <a:r>
              <a:rPr lang="en-US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transhipment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nature)</a:t>
            </a:r>
            <a:endParaRPr kumimoji="0" lang="en-BE" sz="2400" b="1" i="0" u="none" strike="noStrike" kern="1200" cap="none" spc="0" normalizeH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496698" y="1266247"/>
            <a:ext cx="10950953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Just Transition in ports 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should be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: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Safe - Equitable - Democratic</a:t>
            </a: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BE" sz="2400" b="1" dirty="0">
                <a:solidFill>
                  <a:srgbClr val="FF0000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SAFE: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Switching from carbon heavy bunker fuel to new energy sources such as hydrogen or ammonia 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is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potential</a:t>
            </a:r>
            <a:r>
              <a:rPr lang="en-BE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ly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dangerous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for workers</a:t>
            </a: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BE" sz="2400" b="1" dirty="0">
                <a:solidFill>
                  <a:srgbClr val="FF0000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EQUITABLE: 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Adequate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training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for dockers, up-skilling, re-skilling and no use of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new technology as an excuse to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attack 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dockers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’ jobs or conditions</a:t>
            </a:r>
            <a:endParaRPr kumimoji="0" lang="en-BE" sz="2400" b="1" i="0" u="none" strike="noStrike" kern="1200" cap="none" spc="0" normalizeH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r>
              <a:rPr lang="en-BE" sz="2400" b="1" dirty="0">
                <a:solidFill>
                  <a:srgbClr val="FF0000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DEMOCRATIC: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Workers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to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be represented </a:t>
            </a:r>
            <a:r>
              <a:rPr lang="en-BE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n key bodies at international and national levels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/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Training must be funded by governments, employers, or both</a:t>
            </a:r>
            <a:r>
              <a:rPr lang="en-BE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. 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Public, trade union, and employer-union partnered training institutions should be </a:t>
            </a:r>
            <a:r>
              <a:rPr lang="en-US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prioritised</a:t>
            </a: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0071FF"/>
              </a:solidFill>
              <a:effectLst/>
              <a:uLnTx/>
              <a:uFillTx/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lvl="0" indent="-457200" algn="just">
              <a:lnSpc>
                <a:spcPct val="150000"/>
              </a:lnSpc>
              <a:buSzPct val="150000"/>
              <a:buBlip>
                <a:blip r:embed="rId4"/>
              </a:buBlip>
              <a:defRPr/>
            </a:pPr>
            <a:endParaRPr lang="en-GB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C4C2D-A488-AD11-6E9A-7D2BD06CBD60}"/>
              </a:ext>
            </a:extLst>
          </p:cNvPr>
          <p:cNvSpPr txBox="1"/>
          <p:nvPr/>
        </p:nvSpPr>
        <p:spPr>
          <a:xfrm>
            <a:off x="438162" y="73257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3200" dirty="0">
                <a:solidFill>
                  <a:prstClr val="white"/>
                </a:solidFill>
                <a:latin typeface="Neue Haas Unica W1G Black" panose="020B0A04030206020203" pitchFamily="34" charset="0"/>
              </a:rPr>
              <a:t>POSSIBLE SOLUTIONS</a:t>
            </a:r>
            <a:endParaRPr kumimoji="0" lang="en-B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 Black" panose="020B0A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Template with ALL Cover pages" id="{25431B40-A781-4784-9432-64A2789F6742}" vid="{DEB14BAF-B62C-4BC9-B3FE-CDC27773B3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ETF Template with ALL Cover pages</Template>
  <TotalTime>0</TotalTime>
  <Words>866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Neue Haas Unica W1G</vt:lpstr>
      <vt:lpstr>Neue Haas Unica W1G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ETF</dc:creator>
  <cp:lastModifiedBy>Celia McClements</cp:lastModifiedBy>
  <cp:revision>45</cp:revision>
  <dcterms:created xsi:type="dcterms:W3CDTF">2022-09-26T14:52:05Z</dcterms:created>
  <dcterms:modified xsi:type="dcterms:W3CDTF">2023-01-31T16:03:27Z</dcterms:modified>
</cp:coreProperties>
</file>