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724" r:id="rId7"/>
    <p:sldId id="287" r:id="rId8"/>
    <p:sldId id="276" r:id="rId9"/>
    <p:sldId id="721" r:id="rId10"/>
    <p:sldId id="723" r:id="rId11"/>
    <p:sldId id="725" r:id="rId12"/>
    <p:sldId id="265" r:id="rId13"/>
  </p:sldIdLst>
  <p:sldSz cx="12192000" cy="6858000"/>
  <p:notesSz cx="6797675" cy="9928225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122969-F96D-C3FF-EAAA-EC5590A4B82F}" name="Elspeth Hathaway" initials="EH" userId="S::Elspeth.Hathaway@industriall-europe.eu::eefe9395-3653-4c46-b7b7-22a6256ff2a9" providerId="AD"/>
  <p188:author id="{BFAD69C5-C1E7-5702-0CBA-8D55611A773F}" name="Aurora Rossi" initials="AR" userId="S::Aurora.Rossi@industriall-europe.eu::44e57d72-36f6-446c-8031-aa9d81baa5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96"/>
    <a:srgbClr val="C83527"/>
    <a:srgbClr val="C83727"/>
    <a:srgbClr val="477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0" autoAdjust="0"/>
    <p:restoredTop sz="90754" autoAdjust="0"/>
  </p:normalViewPr>
  <p:slideViewPr>
    <p:cSldViewPr snapToGrid="0" snapToObjects="1">
      <p:cViewPr varScale="1">
        <p:scale>
          <a:sx n="103" d="100"/>
          <a:sy n="103" d="100"/>
        </p:scale>
        <p:origin x="9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FD4062A-8C93-5848-A58F-CCF312405DCE}" type="datetimeFigureOut">
              <a:t>31/01/2023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96C7F4F0-A6D9-EA4D-AC87-1C87603DF9FE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15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4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0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8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6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88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92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287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292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106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070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14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31/01/2023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598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31/01/2023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7236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31/01/2023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4667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51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703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886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063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34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9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5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31/01/2023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07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31/01/2023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524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31/01/2023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28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984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7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64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ustriall-europe.eu/index.asp#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dustriall-europe.eu/uploads/documents/2022/1/637781861870019034_Adopted-TheFit-for-55Package-Position-iAE-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transition.industriall-europe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AC6BF-7B43-D24A-A389-D5B9500C502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E5822-2C9C-154C-8911-E36ACF62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41" b="29591"/>
          <a:stretch/>
        </p:blipFill>
        <p:spPr>
          <a:xfrm>
            <a:off x="321673" y="2268000"/>
            <a:ext cx="6197600" cy="46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03604-3D44-5A40-B44C-C43DB3F190A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3942"/>
            <a:ext cx="9144000" cy="2387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Transition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Manufacturing Workers’ Perspective in the Shipbuilding Sector</a:t>
            </a:r>
            <a:endParaRPr lang="en-B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234BE-51E2-D645-A7C2-3BB5B1016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4954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31/01/2023</a:t>
            </a:r>
            <a:endParaRPr lang="en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60DA-81F6-734B-A4AE-9D0CBFF8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heavy" spc="-10" dirty="0">
                <a:solidFill>
                  <a:srgbClr val="254A96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industriall-europe.eu</a:t>
            </a:r>
            <a:endParaRPr lang="en-GB" sz="2000">
              <a:solidFill>
                <a:srgbClr val="254A96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35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081088"/>
          </a:xfrm>
        </p:spPr>
        <p:txBody>
          <a:bodyPr/>
          <a:lstStyle/>
          <a:p>
            <a:r>
              <a:rPr lang="en-GB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focus on Just Transition </a:t>
            </a:r>
            <a:endParaRPr lang="en-BE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179"/>
            <a:ext cx="10807460" cy="558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Transition is a synonym for the </a:t>
            </a:r>
            <a:r>
              <a:rPr lang="en-US" u="sng" dirty="0"/>
              <a:t>anticipation and management of change</a:t>
            </a:r>
            <a:endParaRPr lang="en-GB" dirty="0"/>
          </a:p>
          <a:p>
            <a:r>
              <a:rPr lang="en-GB" dirty="0"/>
              <a:t>The European Union has increased the focus on decarbonisation and sustainability legislations in the framework of the European Green Deal and Eu Climate Law</a:t>
            </a:r>
          </a:p>
          <a:p>
            <a:r>
              <a:rPr lang="en-GB" b="1" dirty="0"/>
              <a:t>Fit for 55: </a:t>
            </a:r>
            <a:r>
              <a:rPr lang="en-GB" dirty="0"/>
              <a:t>Policy proposals to ↓ 55% net GHG emissions by 2030.</a:t>
            </a:r>
          </a:p>
          <a:p>
            <a:r>
              <a:rPr lang="en-GB" dirty="0"/>
              <a:t>There is the need to transform our industries to follow the new development and EU requirements: </a:t>
            </a:r>
          </a:p>
          <a:p>
            <a:pPr lvl="1"/>
            <a:r>
              <a:rPr lang="en-GB" b="1" dirty="0"/>
              <a:t>2050: achieve climate neutrality for waterborne transport!</a:t>
            </a:r>
          </a:p>
          <a:p>
            <a:r>
              <a:rPr lang="en-GB" dirty="0"/>
              <a:t>IAE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 paper </a:t>
            </a:r>
            <a:r>
              <a:rPr lang="en-GB" dirty="0"/>
              <a:t>(adopted November 2021).</a:t>
            </a:r>
          </a:p>
          <a:p>
            <a:pPr lvl="1"/>
            <a:endParaRPr lang="en-GB" b="1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b="0" i="0" dirty="0">
              <a:solidFill>
                <a:srgbClr val="1E1E1E"/>
              </a:solidFill>
              <a:effectLst/>
              <a:latin typeface="FFDINWebPro"/>
            </a:endParaRPr>
          </a:p>
          <a:p>
            <a:pPr marL="457200" indent="-457200"/>
            <a:endParaRPr lang="en-GB" b="1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900" y="6430075"/>
            <a:ext cx="8431645" cy="436563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2</a:t>
            </a:fld>
            <a:endParaRPr lang="en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70" y="743435"/>
            <a:ext cx="10807460" cy="4739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254A96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254A96"/>
                </a:solidFill>
              </a:rPr>
              <a:t>EU Decarbonisation Files of interest: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EU Emissions Trading System (ETS): </a:t>
            </a:r>
            <a:r>
              <a:rPr lang="en-GB" dirty="0"/>
              <a:t>extended to include maritime transport and EP proposal for an ‘’Ocean Fund’’. 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FuelEU</a:t>
            </a:r>
            <a:r>
              <a:rPr lang="en-GB" b="1" dirty="0"/>
              <a:t> Maritime:</a:t>
            </a:r>
            <a:r>
              <a:rPr lang="en-GB" dirty="0"/>
              <a:t> limit GHG of energy used on-board and obligations to use on-shore power supply/zero-emission technology.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Energy Taxation Directive (ETD): </a:t>
            </a:r>
            <a:r>
              <a:rPr lang="en-GB" dirty="0"/>
              <a:t>introduction of a minimum tax rate on certain fuels/vessels.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Renewable Energy Directive:</a:t>
            </a:r>
            <a:r>
              <a:rPr lang="en-GB" dirty="0"/>
              <a:t> renewable energy target ↑40% by 2030 (currently ↑32%).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lvl="1"/>
            <a:endParaRPr lang="en-GB" sz="2000" dirty="0">
              <a:solidFill>
                <a:srgbClr val="254A96"/>
              </a:solidFill>
            </a:endParaRPr>
          </a:p>
          <a:p>
            <a:pPr lvl="1"/>
            <a:endParaRPr lang="en-GB" sz="2000" dirty="0">
              <a:solidFill>
                <a:srgbClr val="254A96"/>
              </a:solidFill>
            </a:endParaRPr>
          </a:p>
          <a:p>
            <a:pPr marL="457200" indent="-457200"/>
            <a:endParaRPr lang="en-GB" b="0" i="0" dirty="0">
              <a:solidFill>
                <a:srgbClr val="1E1E1E"/>
              </a:solidFill>
              <a:effectLst/>
              <a:latin typeface="FFDINWebPro"/>
            </a:endParaRPr>
          </a:p>
          <a:p>
            <a:pPr marL="457200" indent="-457200"/>
            <a:endParaRPr lang="en-GB" b="1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900" y="6430075"/>
            <a:ext cx="8431645" cy="436563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3</a:t>
            </a:fld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7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672861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Digital and Green Transition </a:t>
            </a:r>
            <a:endParaRPr lang="en-BE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01179"/>
            <a:ext cx="10905066" cy="5075784"/>
          </a:xfrm>
        </p:spPr>
        <p:txBody>
          <a:bodyPr>
            <a:normAutofit/>
          </a:bodyPr>
          <a:lstStyle/>
          <a:p>
            <a:r>
              <a:rPr lang="en-GB" sz="2600" dirty="0"/>
              <a:t>Increase in global activity/orders post-2020 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But EU lagging behind in new orders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/>
              <a:t>(↓78%) vs China  (↑110%) and S. Korea (↑78%)</a:t>
            </a:r>
          </a:p>
          <a:p>
            <a:pPr lvl="1"/>
            <a:r>
              <a:rPr lang="en-US" sz="2600" dirty="0"/>
              <a:t>Uncertain future for the cruise ship sector.</a:t>
            </a:r>
            <a:endParaRPr lang="en-GB" sz="2600" dirty="0"/>
          </a:p>
          <a:p>
            <a:r>
              <a:rPr lang="en-GB" sz="2600" dirty="0"/>
              <a:t>The green and digital transition of the maritime technology sector is a great opportunity for </a:t>
            </a:r>
            <a:r>
              <a:rPr lang="en-GB" sz="2600" b="1" dirty="0"/>
              <a:t>Europe to lead in producing world-class both green and digital technology and zero-carbon, smart vessels. 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=&gt; green and digital transition important for Europe to remain competitive.</a:t>
            </a:r>
          </a:p>
          <a:p>
            <a:r>
              <a:rPr lang="en-US" sz="2600" b="0" i="0" u="none" strike="noStrike" baseline="0" dirty="0">
                <a:solidFill>
                  <a:srgbClr val="000000"/>
                </a:solidFill>
              </a:rPr>
              <a:t>European </a:t>
            </a:r>
            <a:r>
              <a:rPr lang="en-US" sz="2600" dirty="0">
                <a:solidFill>
                  <a:srgbClr val="000000"/>
                </a:solidFill>
              </a:rPr>
              <a:t>manufacturing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needs </a:t>
            </a:r>
            <a:r>
              <a:rPr lang="en-US" sz="2600" b="0" i="0" u="sng" strike="noStrike" baseline="0" dirty="0">
                <a:solidFill>
                  <a:srgbClr val="000000"/>
                </a:solidFill>
              </a:rPr>
              <a:t>urgent diversification </a:t>
            </a:r>
            <a:r>
              <a:rPr lang="en-US" sz="2600" b="0" i="0" u="none" strike="noStrike" baseline="0" dirty="0">
                <a:solidFill>
                  <a:srgbClr val="000000"/>
                </a:solidFill>
              </a:rPr>
              <a:t>and investment in areas such as retrofitting, green technology and offshore renewables.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For trade union the Green and Digital Transition must be Just Transition 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457200" indent="-457200"/>
            <a:endParaRPr lang="en-GB" sz="2000" b="0" i="0" dirty="0">
              <a:effectLst/>
              <a:latin typeface="FFDINWebPro"/>
            </a:endParaRPr>
          </a:p>
          <a:p>
            <a:pPr marL="457200" indent="-457200"/>
            <a:endParaRPr lang="en-GB" sz="2000" b="1" dirty="0"/>
          </a:p>
          <a:p>
            <a:pPr marL="457200" indent="-457200"/>
            <a:endParaRPr lang="en-GB" sz="2000" dirty="0"/>
          </a:p>
          <a:p>
            <a:pPr marL="457200" indent="-457200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indent="-457200"/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Shipbuilding in Europe 19/07/22</a:t>
            </a:r>
            <a:endParaRPr kumimoji="0" lang="en-BE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BE" sz="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E8E2-21B1-15D4-E841-C3E1B755021B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10CE-C6F8-69F1-7170-887D27471177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Transition </a:t>
            </a:r>
            <a:r>
              <a:rPr lang="fr-B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Manifesto</a:t>
            </a:r>
            <a:r>
              <a:rPr lang="fr-B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BE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212289"/>
            <a:ext cx="7342292" cy="4963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IAE’s Manifesto launched in May 2022: </a:t>
            </a:r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‘’Nothing About Us Without Us!’’</a:t>
            </a:r>
            <a:endParaRPr lang="en-US" sz="2400" b="1" dirty="0"/>
          </a:p>
          <a:p>
            <a:r>
              <a:rPr lang="en-US" sz="2400" dirty="0"/>
              <a:t>No worker or region to be left behind </a:t>
            </a:r>
          </a:p>
          <a:p>
            <a:r>
              <a:rPr lang="en-US" sz="2400" dirty="0"/>
              <a:t>Demands include granular mapping, anticipation of change, strong social dialogue and upskilling</a:t>
            </a:r>
          </a:p>
          <a:p>
            <a:r>
              <a:rPr lang="en-US" sz="2400" dirty="0"/>
              <a:t>Strong social partners plus support from policy makers it is vital </a:t>
            </a:r>
          </a:p>
          <a:p>
            <a:r>
              <a:rPr lang="en-US" sz="2400" dirty="0"/>
              <a:t>Just Transition for workers impacted by decrease in demand (e.g. cruise ships) including move into similar jobs/sectors (</a:t>
            </a:r>
            <a:r>
              <a:rPr lang="en-US" sz="2400" dirty="0" err="1"/>
              <a:t>defence</a:t>
            </a:r>
            <a:r>
              <a:rPr lang="en-US" sz="2400" dirty="0"/>
              <a:t>, ORE,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Must take into account regional sensitivities/differences: </a:t>
            </a:r>
          </a:p>
          <a:p>
            <a:pPr lvl="1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Particular attention to costal regions. </a:t>
            </a:r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B7BB0BEB-EEBB-6031-4AD5-2BA9D488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864794"/>
            <a:ext cx="3395133" cy="255483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 </a:t>
            </a:r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5D278F8-98F9-85D4-D959-A6615906B22B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ABF7366-DCBD-C7D3-1C01-6AB9BEFD8EB6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4970877" cy="699174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r-BE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key </a:t>
            </a:r>
            <a:r>
              <a:rPr lang="fr-BE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lang="en-BE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029548"/>
            <a:ext cx="7342292" cy="539189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Revising current status and new demand of skills while addressing the current skills shortages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Aim to attract 234,000 new talents by 2030 (Pact for Skills)</a:t>
            </a:r>
          </a:p>
          <a:p>
            <a:pPr algn="just"/>
            <a:r>
              <a:rPr lang="en-US" sz="2400" dirty="0"/>
              <a:t>Need of a training  system, in line with the digital and green transition </a:t>
            </a:r>
          </a:p>
          <a:p>
            <a:pPr algn="just"/>
            <a:r>
              <a:rPr lang="en-US" sz="2400" dirty="0"/>
              <a:t>Raise public investment in research and development of skills </a:t>
            </a:r>
          </a:p>
          <a:p>
            <a:pPr algn="just"/>
            <a:r>
              <a:rPr lang="en-US" sz="2400" dirty="0"/>
              <a:t>OSH training linked to new green/digital processes</a:t>
            </a:r>
          </a:p>
          <a:p>
            <a:pPr algn="just"/>
            <a:r>
              <a:rPr lang="en-US" sz="2400" b="1" dirty="0"/>
              <a:t>USWE project </a:t>
            </a:r>
            <a:r>
              <a:rPr lang="en-US" sz="2400" dirty="0"/>
              <a:t>in cooperation with SEA Europe: The project’s final reports set out its findings and these concrete recommendations 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Reskills 7% of employees each year (for 5 years) = 201,600 people (Pact for Skills).</a:t>
            </a:r>
          </a:p>
          <a:p>
            <a:pPr lvl="1" algn="just"/>
            <a:r>
              <a:rPr lang="en-US" sz="1800" dirty="0">
                <a:solidFill>
                  <a:srgbClr val="254A96"/>
                </a:solidFill>
              </a:rPr>
              <a:t>How to overcome current skills shortages while also reskilling/upskilling current workforce in new technologies</a:t>
            </a:r>
            <a:r>
              <a:rPr lang="en-US" sz="1800" dirty="0"/>
              <a:t>.</a:t>
            </a:r>
          </a:p>
          <a:p>
            <a:pPr algn="just"/>
            <a:r>
              <a:rPr lang="en-GB" sz="2400" dirty="0">
                <a:effectLst/>
              </a:rPr>
              <a:t>Increase social dialogue at all levels.  </a:t>
            </a:r>
          </a:p>
          <a:p>
            <a:pPr lvl="1" algn="just"/>
            <a:endParaRPr lang="en-GB" sz="1800" dirty="0">
              <a:effectLst/>
            </a:endParaRPr>
          </a:p>
          <a:p>
            <a:pPr algn="just"/>
            <a:endParaRPr lang="en-GB" sz="1800" dirty="0">
              <a:latin typeface="Segoe UI" panose="020B0502040204020203" pitchFamily="34" charset="0"/>
            </a:endParaRPr>
          </a:p>
          <a:p>
            <a:pPr algn="just"/>
            <a:endParaRPr lang="en-GB" sz="1800" dirty="0">
              <a:effectLst/>
              <a:latin typeface="Segoe UI" panose="020B0502040204020203" pitchFamily="34" charset="0"/>
            </a:endParaRPr>
          </a:p>
          <a:p>
            <a:pPr algn="just"/>
            <a:endParaRPr lang="en-GB" sz="1800" dirty="0">
              <a:latin typeface="Segoe UI" panose="020B0502040204020203" pitchFamily="34" charset="0"/>
            </a:endParaRPr>
          </a:p>
          <a:p>
            <a:pPr algn="just"/>
            <a:endParaRPr lang="en-GB" sz="1800" dirty="0"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Arial" panose="020B0604020202020204" pitchFamily="34" charset="0"/>
            </a:endParaRPr>
          </a:p>
          <a:p>
            <a:pPr algn="just"/>
            <a:endParaRPr lang="en-US" dirty="0"/>
          </a:p>
          <a:p>
            <a:pPr algn="just"/>
            <a:endParaRPr lang="en-US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 </a:t>
            </a:r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1F92D-2C8C-679D-CADA-9D347187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312" y="2594375"/>
            <a:ext cx="3391074" cy="18479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3D237-6F18-6465-F103-CF3EEB573142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B9E57-4B18-C4A3-8A41-650C8ACC8C0E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fr-BE" sz="3600" b="1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</a:t>
            </a:r>
            <a:r>
              <a:rPr lang="fr-BE" sz="3600" b="1" dirty="0" err="1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fr-BE" sz="3600" b="1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306286"/>
            <a:ext cx="5727652" cy="48224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to prevent social dumping? </a:t>
            </a:r>
          </a:p>
          <a:p>
            <a:r>
              <a:rPr lang="en-US" sz="2400" dirty="0"/>
              <a:t>How to better engage migrant workers? </a:t>
            </a:r>
          </a:p>
          <a:p>
            <a:r>
              <a:rPr lang="en-US" sz="2400" dirty="0"/>
              <a:t>Proposed measures to keep workers in work (cyclical nature).</a:t>
            </a:r>
          </a:p>
          <a:p>
            <a:r>
              <a:rPr lang="en-US" sz="2400" dirty="0"/>
              <a:t>Conduct survey on current/foreseen issues.</a:t>
            </a:r>
          </a:p>
          <a:p>
            <a:r>
              <a:rPr lang="en-US" sz="2400" dirty="0"/>
              <a:t>Identify how best to: </a:t>
            </a:r>
          </a:p>
          <a:p>
            <a:pPr lvl="1"/>
            <a:r>
              <a:rPr lang="en-US" dirty="0"/>
              <a:t>upskill the current workforce</a:t>
            </a:r>
          </a:p>
          <a:p>
            <a:pPr lvl="1"/>
            <a:r>
              <a:rPr lang="en-US" dirty="0"/>
              <a:t>attract new workers </a:t>
            </a:r>
          </a:p>
          <a:p>
            <a:pPr lvl="1"/>
            <a:r>
              <a:rPr lang="en-US" dirty="0"/>
              <a:t>overcome current skills shortages </a:t>
            </a:r>
          </a:p>
          <a:p>
            <a:r>
              <a:rPr lang="en-US" sz="2400" dirty="0"/>
              <a:t>Develop joint demands to EU, national policy makers and employers with ETF.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9E961D-F913-F37E-A110-A3F82641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54" y="2016348"/>
            <a:ext cx="4809278" cy="299572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 </a:t>
            </a:r>
            <a:endParaRPr kumimoji="0" lang="en-B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7AA483-457E-F3D8-D346-8A7273AF016B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31/01/23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35A190E-08CB-3C38-9F2D-C365007C8173}"/>
              </a:ext>
            </a:extLst>
          </p:cNvPr>
          <p:cNvSpPr txBox="1">
            <a:spLocks/>
          </p:cNvSpPr>
          <p:nvPr/>
        </p:nvSpPr>
        <p:spPr>
          <a:xfrm>
            <a:off x="9150350" y="6421437"/>
            <a:ext cx="220345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1211BF-3881-E642-856E-C1C304AFEAD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2088F-3708-8D44-8B61-C1EBF06BBEBF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54D9F-C472-9E46-928F-4C0C5F14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41" b="29591"/>
          <a:stretch/>
        </p:blipFill>
        <p:spPr>
          <a:xfrm>
            <a:off x="269856" y="2268000"/>
            <a:ext cx="6197600" cy="4608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4D7E7D-7FB3-F543-9208-CA120CFF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91" y="5240414"/>
            <a:ext cx="492663" cy="49266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B4CDDA-2A83-B244-9A46-E34F6D657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83" y="5240414"/>
            <a:ext cx="492663" cy="4926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39CFAA5-653D-6740-A443-EE92EC0B558A}"/>
              </a:ext>
            </a:extLst>
          </p:cNvPr>
          <p:cNvSpPr txBox="1">
            <a:spLocks/>
          </p:cNvSpPr>
          <p:nvPr/>
        </p:nvSpPr>
        <p:spPr>
          <a:xfrm>
            <a:off x="838200" y="794327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5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F481B-2E59-2548-85BF-A249FAF68EC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1D75E-5664-E948-91C7-D45044DB6315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EDCEF-23DE-4248-9D26-879C4AAF51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40FEBC-E8BC-FE42-96BA-1BF386EDCC06}"/>
              </a:ext>
            </a:extLst>
          </p:cNvPr>
          <p:cNvSpPr/>
          <p:nvPr/>
        </p:nvSpPr>
        <p:spPr>
          <a:xfrm>
            <a:off x="1499628" y="5216651"/>
            <a:ext cx="225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5" dirty="0">
                <a:cs typeface="Calibri"/>
              </a:rPr>
              <a:t>industriAll_EU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2EA47C-1052-7546-AEB2-4FB58056A891}"/>
              </a:ext>
            </a:extLst>
          </p:cNvPr>
          <p:cNvSpPr txBox="1">
            <a:spLocks/>
          </p:cNvSpPr>
          <p:nvPr/>
        </p:nvSpPr>
        <p:spPr>
          <a:xfrm>
            <a:off x="965282" y="3636704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Follow our website and social media:</a:t>
            </a:r>
          </a:p>
          <a:p>
            <a:endParaRPr lang="en-BE" sz="2800" b="1" spc="-5" dirty="0"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r>
              <a:rPr lang="en-BE" sz="2800" b="1" spc="-5" dirty="0"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www.industriall-europe.eu</a:t>
            </a:r>
            <a:endParaRPr lang="ro-RO" sz="2800" spc="-5" dirty="0">
              <a:latin typeface="Calibri"/>
              <a:cs typeface="Calibri"/>
            </a:endParaRPr>
          </a:p>
          <a:p>
            <a:endParaRPr lang="en-BE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04572-8BA2-5142-87B6-771277E7AFC1}"/>
              </a:ext>
            </a:extLst>
          </p:cNvPr>
          <p:cNvSpPr/>
          <p:nvPr/>
        </p:nvSpPr>
        <p:spPr>
          <a:xfrm>
            <a:off x="4859328" y="521665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10" dirty="0">
                <a:cs typeface="Calibri"/>
              </a:rPr>
              <a:t>industriAll</a:t>
            </a:r>
            <a:r>
              <a:rPr lang="en-GB" sz="2800" spc="5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Europe</a:t>
            </a:r>
            <a:endParaRPr lang="en-GB" sz="2800" dirty="0">
              <a:cs typeface="Calibri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637066C-2A53-657B-4E0E-E1F08585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8</a:t>
            </a:fld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522C01BE2B948A0A4ABC73DFB157B" ma:contentTypeVersion="4" ma:contentTypeDescription="Create a new document." ma:contentTypeScope="" ma:versionID="43a3497cf85deb840e7b90f178346f8e">
  <xsd:schema xmlns:xsd="http://www.w3.org/2001/XMLSchema" xmlns:xs="http://www.w3.org/2001/XMLSchema" xmlns:p="http://schemas.microsoft.com/office/2006/metadata/properties" xmlns:ns3="e2a064b7-e884-450b-b3de-2d306d982f72" targetNamespace="http://schemas.microsoft.com/office/2006/metadata/properties" ma:root="true" ma:fieldsID="580c13daef2747081ac3c6c36e68caf8" ns3:_="">
    <xsd:import namespace="e2a064b7-e884-450b-b3de-2d306d982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064b7-e884-450b-b3de-2d306d98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F9404C-0F47-4647-8E24-D6DC85FBF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6CAE4-1D5C-4E5E-933A-11CFB40A4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064b7-e884-450b-b3de-2d306d982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442F5-64C6-40F1-B9A1-30D26DCA31FE}">
  <ds:schemaRefs>
    <ds:schemaRef ds:uri="http://purl.org/dc/elements/1.1/"/>
    <ds:schemaRef ds:uri="http://schemas.microsoft.com/office/2006/metadata/properties"/>
    <ds:schemaRef ds:uri="e2a064b7-e884-450b-b3de-2d306d982f7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</Words>
  <Application>Microsoft Office PowerPoint</Application>
  <PresentationFormat>Widescreen</PresentationFormat>
  <Paragraphs>124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FFDINWebPro</vt:lpstr>
      <vt:lpstr>Segoe UI</vt:lpstr>
      <vt:lpstr>Office Theme</vt:lpstr>
      <vt:lpstr>1_Office Theme</vt:lpstr>
      <vt:lpstr>Just Transition  Manufacturing Workers’ Perspective in the Shipbuilding Sector</vt:lpstr>
      <vt:lpstr>EU focus on Just Transition </vt:lpstr>
      <vt:lpstr>PowerPoint Presentation</vt:lpstr>
      <vt:lpstr>Importance of Digital and Green Transition </vt:lpstr>
      <vt:lpstr>Just Transition Manifesto </vt:lpstr>
      <vt:lpstr>Skills: key demands</vt:lpstr>
      <vt:lpstr>Potential Project Outcomes?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Diana Cristea</dc:creator>
  <cp:lastModifiedBy>Celia McClements</cp:lastModifiedBy>
  <cp:revision>51</cp:revision>
  <cp:lastPrinted>2023-01-31T08:19:00Z</cp:lastPrinted>
  <dcterms:created xsi:type="dcterms:W3CDTF">2021-04-23T09:32:56Z</dcterms:created>
  <dcterms:modified xsi:type="dcterms:W3CDTF">2023-01-31T16:34:56Z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0x010100FD3522C01BE2B948A0A4ABC73DFB157B</vt:lpwstr>
  </property>
</Properties>
</file>