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2" r:id="rId5"/>
  </p:sldMasterIdLst>
  <p:notesMasterIdLst>
    <p:notesMasterId r:id="rId11"/>
  </p:notesMasterIdLst>
  <p:sldIdLst>
    <p:sldId id="597" r:id="rId6"/>
    <p:sldId id="260" r:id="rId7"/>
    <p:sldId id="280" r:id="rId8"/>
    <p:sldId id="278" r:id="rId9"/>
    <p:sldId id="5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Velicu" initials="PV" lastIdx="1" clrIdx="0">
    <p:extLst>
      <p:ext uri="{19B8F6BF-5375-455C-9EA6-DF929625EA0E}">
        <p15:presenceInfo xmlns:p15="http://schemas.microsoft.com/office/powerpoint/2012/main" userId="S::Patricia.Velicu@industriall-europe.eu::718cf368-0e61-4985-852e-2bdb67a9c9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94477" autoAdjust="0"/>
  </p:normalViewPr>
  <p:slideViewPr>
    <p:cSldViewPr snapToGrid="0">
      <p:cViewPr varScale="1">
        <p:scale>
          <a:sx n="108" d="100"/>
          <a:sy n="108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320DD-F6B1-4199-A0BF-33479E23651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A044B-46CD-42CF-AF54-01925011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7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10</a:t>
            </a:r>
            <a:r>
              <a:rPr lang="en-US" baseline="30000" dirty="0"/>
              <a:t>th</a:t>
            </a:r>
            <a:r>
              <a:rPr lang="en-US" dirty="0"/>
              <a:t> to 90</a:t>
            </a:r>
            <a:r>
              <a:rPr lang="en-US" baseline="30000" dirty="0"/>
              <a:t>th</a:t>
            </a:r>
            <a:r>
              <a:rPr lang="en-US" dirty="0"/>
              <a:t> percentile on pp</a:t>
            </a:r>
            <a:br>
              <a:rPr lang="en-US" dirty="0"/>
            </a:br>
            <a:r>
              <a:rPr lang="en-US" dirty="0"/>
              <a:t>unsociable hours: night, Saturday, Sunday</a:t>
            </a:r>
            <a:br>
              <a:rPr lang="en-US" dirty="0"/>
            </a:br>
            <a:r>
              <a:rPr lang="en-US" dirty="0"/>
              <a:t>always working under time pressure; </a:t>
            </a:r>
          </a:p>
          <a:p>
            <a:r>
              <a:rPr lang="en-US" dirty="0"/>
              <a:t>Autonomy over order or content of tasks</a:t>
            </a:r>
          </a:p>
          <a:p>
            <a:r>
              <a:rPr lang="en-US" dirty="0"/>
              <a:t>Expected flexibility in working times – at least once a week.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FBA8CF-B6D6-4DF1-A2F8-CF3215D805D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04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Eurofound</a:t>
            </a:r>
            <a:r>
              <a:rPr lang="en-US" dirty="0"/>
              <a:t> report: which countries report which occupations are missing </a:t>
            </a:r>
            <a:r>
              <a:rPr lang="en-US" dirty="0">
                <a:sym typeface="Wingdings" panose="05000000000000000000" pitchFamily="2" charset="2"/>
              </a:rPr>
              <a:t> plant and machine operators, STEM professionals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FBA8CF-B6D6-4DF1-A2F8-CF3215D805D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498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 before it follows that tight </a:t>
            </a:r>
            <a:r>
              <a:rPr lang="en-US" dirty="0" err="1"/>
              <a:t>labour</a:t>
            </a:r>
            <a:r>
              <a:rPr lang="en-US" dirty="0"/>
              <a:t> markets provide opportunities for inclusion and increasing conditions especially at the bottom. This is particularly important in some of the elementary services which were worst in terms of conditions.</a:t>
            </a:r>
          </a:p>
          <a:p>
            <a:r>
              <a:rPr lang="en-US" dirty="0"/>
              <a:t>These results are in line with recent US study showing inequality dropped since 2013/2014 as </a:t>
            </a:r>
            <a:r>
              <a:rPr lang="en-US" dirty="0" err="1"/>
              <a:t>labour</a:t>
            </a:r>
            <a:r>
              <a:rPr lang="en-US" dirty="0"/>
              <a:t> market tightened.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FBA8CF-B6D6-4DF1-A2F8-CF3215D805D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77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FF8B-DB3B-9D4B-BB18-EECBDAF21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150AC-ED92-C64D-9DAB-B3E46FB50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92ECD-99C3-1544-A128-D25F88EF4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A6A-1721-7745-885A-4ABA4547E382}" type="datetime1">
              <a:t>22/06/2023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913DB-BB40-C142-AB86-6C8ECC21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C07D7-F094-BB45-A0B2-101B45FA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2508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FDB36-EE3D-7940-9F09-D52D4E855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DC961-0E4F-B34D-BD08-CDBFC38FB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1AEFC-2748-D245-B6D6-AA4F3B43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DB57-FB9F-DE45-B469-BC044377BF01}" type="datetime1">
              <a:t>22/06/2023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52685-7EFA-A446-9E2C-B71D35F0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5BFC2-2A90-A740-B182-1FFC4E3B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519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52DF1F-8FB0-984D-82A7-36187273A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F6BC2-A2B0-994E-BF4D-DC65DF64E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0CC34-1C4E-3E49-89D9-E848AC1BB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C8134-46B7-524C-94C6-FBDC7747A02E}" type="datetime1">
              <a:t>22/06/2023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3AEC-4C7B-7247-9A9D-820584FA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6C1F7-6F73-8E41-8547-0221C40A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47681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8179-49EA-D14E-E45C-F60775BE8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0F26A-6F89-9851-108B-3CCD7D737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3321C-47C6-A9C7-96C2-0E79A7C0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2812E-4B48-0A8F-0C0C-D47F6A4D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43ADB-8CB7-CA81-A3BD-0331E3B55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16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5077-6CEB-C92E-F7CE-9A69E1A21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E613D-246D-9D11-891C-D1BFD831A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519F2-8AA2-991F-D6B5-BBA770C1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E34F6-F3D2-4F3D-9E75-64F79080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F2534-4A89-BCC8-3D7A-0ACE09F9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05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0A0A-AEED-8F33-3B2B-633E07CF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9D911-1CEB-8798-FB0A-A5E5CB590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FA8D9-DBD3-DBCC-4F5C-528269974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4E956-2DDE-F167-F1F5-0D18F0A6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4A5BB-B651-8AF8-25A5-047A4A6A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8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E23F-4FCB-018B-1ED2-A8AEF06E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18C2B-F1D6-5F54-ECC0-031144C5B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52326-3833-4D52-6488-891761AB7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8D048-44A3-44EF-B5CF-F2A76A5A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4C108-6B85-00E2-D67E-F4580FE5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21629-3264-2CE7-7599-657B89F1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81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08AC-FA22-768D-91B2-4D013832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BEF1A-D529-8210-5FCD-BA9045F12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730AA-4258-9F9F-9415-F8887F040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CCF9C0-023A-06E9-5D38-F11F4FFA5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55497B-4F3C-7546-88F1-BBCA6801C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64071-35BE-1374-2FC4-0BDBCE66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8F8F38-E0A6-8F5F-548B-6EA71A4C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A28E4F-60B4-5868-119B-3CA0FAD4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09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6F7F-26EC-7CC4-D740-EDA0C278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21F604-296C-39B9-81B2-154BD780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C22F1-3D5F-C63B-6467-C89E082D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D3D1B-01A5-8FF0-0005-9DC39EDA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412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C201F-0C8C-AC27-62BF-4B20AEFB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29DB77-A382-B795-9BE5-DA466741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0BFE2D-0D79-677F-0B60-7F0CF450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31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469C-FCDB-A46C-8D17-AF9992C6E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044B-5D32-3725-3330-C93E6A10E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EF365-5071-D165-9133-07ECDD117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8955C-FF84-C1EF-00E5-15EEE9B9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B154-8ABF-855A-657C-DEE41B66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B88A8-0E73-A1F9-84D7-001B9230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1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58A5-7245-B44B-BEAA-9D32EAD8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EC036-6AF8-884E-91B0-12BC8AA2B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BEFBF-2D50-F04D-B118-51563E3A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A6EC-4CC1-1145-AB6A-9C847D9146D3}" type="datetime1">
              <a:t>22/06/2023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688C3-7BE1-3C41-B370-D7090EE0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9D808-04F5-4242-9109-9CF9764B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955135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FEBC-D711-B003-2823-D4FEBF1E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4D7BB-84B0-6913-2B53-703DD729D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B6525-AC93-525A-0AC9-B4AED7F51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986A2-4CC0-DCAF-5A3B-9D589539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56C27-2FA3-F8B4-3B55-3BF47BE42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F8969-C2FA-D055-D366-FC9E2257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15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F1FC-4702-0965-2EF2-DDAA1187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A5657-9ABC-A377-B065-32FB40CD0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9EF7E-6E0E-E905-07E1-4C19575B1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F76ED-A9E4-617E-04B1-48EF8C97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F0064-63C6-52E5-578D-4BDC10402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4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F4018-3B9C-0052-DBF9-6B8B96B903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E1930-7D54-E704-2A51-57E40AE40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5BF29-B941-127D-CDC1-39A282B0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6D86-CC6D-51CA-42BD-1B6F111D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89426-53DC-061A-1CBF-AACE6399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9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7CCF-BD76-9C4B-A364-EC8A6B31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C27B7-66C8-0247-8210-9B22F4E73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C011A-4BBE-1347-A559-25BF6058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3502-7974-E848-BF2C-8F8C41E0FCF2}" type="datetime1">
              <a:t>22/06/2023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7494F-4B0E-FE4A-9AA7-A9C140D3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21225-9BD3-5949-80D5-0380E6DA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1057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C73E-756A-F84F-920C-99EE0E351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1AFA0-9FA0-7948-829B-24B5E3A15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F484D-D5EE-0541-84D5-D06077FB4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D262D-BFDB-804D-9B2C-BFE6E243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5C5B-6397-2247-A2D1-F084166880ED}" type="datetime1">
              <a:t>22/06/2023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DFFC7-4C66-6243-B14E-076CB6A4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B94788-1D33-BB41-8125-B0B38D5B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0934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22CE-AB31-2549-8E7F-E2FF3F8E7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E2F9D-CBA8-C642-852C-234831803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2B825-55AE-F341-A436-994E60B32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9B317A-E4FB-D64E-AB78-1C01EC268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19D19A-E7E8-1E4F-8A62-AC60247B2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35135-057F-3140-8147-C7C8C151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9145-8505-3342-8518-5FF9464AFCFE}" type="datetime1">
              <a:t>22/06/2023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84021A-1E6B-B74E-9EDE-1E8E072F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A19166-2173-F64A-B58D-40A4D149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47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8A41-12FA-F94B-9833-20A8933B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4236DB-4683-884B-A4EB-F52C7416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9033-B315-F444-9CB4-5677DC334A1B}" type="datetime1">
              <a:t>22/06/2023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24EEA5-B9F5-ED42-BF8C-AE823CF6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0A39F-F18D-9E47-8478-7FAC3AAB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6415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ECD411-E45C-DF4B-BDE0-A856A3D98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2AD1-D91F-A346-B2C7-A091F1A73889}" type="datetime1">
              <a:t>22/06/2023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2C8E7-5A75-4741-A388-0477E489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A3A03-B59E-6D40-9D98-9475212B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655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A6D8F-9414-AD4F-B957-FC658E3B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45F65-7712-954F-BC86-B1C8598D2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BA1907-3435-CF41-B56A-5BAB0E773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AD01F-BDC8-AB49-898B-9B79DEFB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215FA-5E22-3840-AF0A-43DF2ED5C656}" type="datetime1">
              <a:t>22/06/2023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60099-1F48-9B40-9A87-F6A21586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B5FD3-852F-6349-8E8A-40B693B1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303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40C14-B28B-5647-BF96-7F17D5B28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F46F77-A201-7A41-BA5D-FC79C6C0E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08B736-F36A-B946-A200-884989351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53D450-C539-2943-8DA8-CBE4DAA2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882C-5515-B94D-AAAC-CE9700243530}" type="datetime1">
              <a:t>22/06/2023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23783-8C3A-6A43-873C-07BC64580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09713-4F4D-2D4B-AA99-F81EE3A2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93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8D650-4F92-9843-A5FA-73F8ED4B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959A5-280F-5B4A-A0D2-2615E9C36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5B3ED-FC97-4843-9A62-AD17970B0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F369-F5B0-7E47-96EF-B8096C9B342A}" type="datetime1">
              <a:t>22/06/2023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41C1E-077A-324E-825A-E9F792B571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Presentation title</a:t>
            </a:r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A4B4-BA7A-E948-AA1B-58E52C2334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0EEE5-D7C8-134E-8566-B8063E6CCBBD}" type="slidenum"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0697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C7B41B-6F4F-E984-6DFF-EBD781FF2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DF794-78B2-4865-D2D5-633045F0B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96559-ED6C-7C87-E84A-5BF52A7B9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D508-5142-4858-A94E-A3BA8E4B2DCE}" type="datetimeFigureOut">
              <a:rPr lang="en-GB" smtClean="0"/>
              <a:t>22/06/2023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8BC99-9324-225E-D45E-4D2E0E53E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16B9C-A49F-C4C6-9948-2FFBD3CD1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F62F-C35E-4202-A1FC-0B01E8196E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6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industriall-europe.eu/documents/upload/2023/6/638216433011357603_Adopted_-_Urgency_to_invest_in_workers,_training_and_quality_jobs_to_loosen_the_tight_labour_market_and_meet_the_shortages_-_DE.pdf" TargetMode="External"/><Relationship Id="rId2" Type="http://schemas.openxmlformats.org/officeDocument/2006/relationships/hyperlink" Target="https://news.industriall-europe.eu/documents/upload/2023/6/638216433207771551_Adopted_-_Urgency_to_invest_in_workers,_training_and_quality_jobs_to_loosen_the_tight_labour_market_and_meet_the_shortages_-_E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news.industriall-europe.eu/documents/upload/2023/6/638216433346423820_Adopted_-_Urgency_to_invest_in_workers,_training_and_quality_jobs_to_loosen_the_tight_labour_market_and_meet_the_shortages_-_FR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5B0E-28AF-F72A-340B-0731CA01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12" y="35199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Our answer to the skills shortage: Quality Jobs &amp; ‘Right to Training’</a:t>
            </a:r>
            <a:endParaRPr lang="en-B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E519-5375-11FE-CE6E-348685FB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12" y="1789719"/>
            <a:ext cx="11260976" cy="474919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Latest position paper on training </a:t>
            </a:r>
            <a:r>
              <a:rPr lang="en-GB" dirty="0"/>
              <a:t>(</a:t>
            </a:r>
            <a:r>
              <a:rPr lang="en-GB" dirty="0">
                <a:hlinkClick r:id="rId2"/>
              </a:rPr>
              <a:t>EN</a:t>
            </a:r>
            <a:r>
              <a:rPr lang="en-GB" dirty="0"/>
              <a:t>, </a:t>
            </a:r>
            <a:r>
              <a:rPr lang="en-GB" dirty="0">
                <a:hlinkClick r:id="rId3"/>
              </a:rPr>
              <a:t>DE</a:t>
            </a:r>
            <a:r>
              <a:rPr lang="en-GB" dirty="0"/>
              <a:t>, </a:t>
            </a:r>
            <a:r>
              <a:rPr lang="en-GB" dirty="0">
                <a:hlinkClick r:id="rId4"/>
              </a:rPr>
              <a:t>FR</a:t>
            </a:r>
            <a:r>
              <a:rPr lang="en-GB" dirty="0"/>
              <a:t>) with comprehensive demands to address skills shortages in industrial sectors, including an </a:t>
            </a:r>
            <a:r>
              <a:rPr lang="en-GB" b="1" dirty="0">
                <a:solidFill>
                  <a:srgbClr val="FF0000"/>
                </a:solidFill>
              </a:rPr>
              <a:t>individual right to training</a:t>
            </a:r>
            <a:r>
              <a:rPr lang="en-GB" dirty="0"/>
              <a:t>. </a:t>
            </a:r>
          </a:p>
          <a:p>
            <a:r>
              <a:rPr lang="en-GB" b="1" dirty="0"/>
              <a:t>Improving the quality and attractiveness of jobs will be paramount to solving the skills crisis.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Context:</a:t>
            </a:r>
          </a:p>
          <a:p>
            <a:r>
              <a:rPr lang="en-GB" dirty="0"/>
              <a:t>Record tight labour market: record low unemployment + record employment (tightening trend)</a:t>
            </a:r>
          </a:p>
          <a:p>
            <a:r>
              <a:rPr lang="en-GB" dirty="0"/>
              <a:t>Employers are pushing harder and harder for migration as an ‘easy-fix’ to the current shortages (meanwhile investments in training are going down) </a:t>
            </a:r>
            <a:r>
              <a:rPr lang="en-GB" dirty="0">
                <a:sym typeface="Wingdings" panose="05000000000000000000" pitchFamily="2" charset="2"/>
              </a:rPr>
              <a:t> danger of social dumping</a:t>
            </a:r>
          </a:p>
          <a:p>
            <a:r>
              <a:rPr lang="en-GB" dirty="0">
                <a:sym typeface="Wingdings" panose="05000000000000000000" pitchFamily="2" charset="2"/>
              </a:rPr>
              <a:t>The European Commission is listening to the employers with proposals based on migration (EU Talent Pool etc.)</a:t>
            </a:r>
          </a:p>
          <a:p>
            <a:r>
              <a:rPr lang="en-GB" dirty="0">
                <a:sym typeface="Wingdings" panose="05000000000000000000" pitchFamily="2" charset="2"/>
              </a:rPr>
              <a:t>2023 European Year of Skills  danger of an ‘empty’ communications exercise without concrete proposals on training </a:t>
            </a:r>
          </a:p>
          <a:p>
            <a:r>
              <a:rPr lang="en-GB" dirty="0">
                <a:sym typeface="Wingdings" panose="05000000000000000000" pitchFamily="2" charset="2"/>
              </a:rPr>
              <a:t>How can we as trade unions use the current bargaining power provided by the tight labour market? </a:t>
            </a:r>
            <a:endParaRPr lang="en-B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393A1-4F5B-4E38-A29B-9595D948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EEE5-D7C8-134E-8566-B8063E6CCBBD}" type="slidenum">
              <a:rPr lang="en-BE" smtClean="0"/>
              <a:t>1</a:t>
            </a:fld>
            <a:endParaRPr lang="en-B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30C1C1-53B2-6C2A-CFED-78220FF16A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5745" y="136525"/>
            <a:ext cx="1652159" cy="359695"/>
          </a:xfrm>
          <a:prstGeom prst="rect">
            <a:avLst/>
          </a:prstGeom>
        </p:spPr>
      </p:pic>
      <p:sp>
        <p:nvSpPr>
          <p:cNvPr id="7" name="object 4">
            <a:extLst>
              <a:ext uri="{FF2B5EF4-FFF2-40B4-BE49-F238E27FC236}">
                <a16:creationId xmlns:a16="http://schemas.microsoft.com/office/drawing/2014/main" id="{B418CE47-52F5-363E-B128-9FA7E2C732C7}"/>
              </a:ext>
            </a:extLst>
          </p:cNvPr>
          <p:cNvSpPr/>
          <p:nvPr/>
        </p:nvSpPr>
        <p:spPr>
          <a:xfrm>
            <a:off x="0" y="6593377"/>
            <a:ext cx="12192000" cy="289560"/>
          </a:xfrm>
          <a:custGeom>
            <a:avLst/>
            <a:gdLst/>
            <a:ahLst/>
            <a:cxnLst/>
            <a:rect l="l" t="t" r="r" b="b"/>
            <a:pathLst>
              <a:path w="12192000" h="289559">
                <a:moveTo>
                  <a:pt x="0" y="289559"/>
                </a:moveTo>
                <a:lnTo>
                  <a:pt x="12192000" y="289559"/>
                </a:lnTo>
                <a:lnTo>
                  <a:pt x="12192000" y="0"/>
                </a:lnTo>
                <a:lnTo>
                  <a:pt x="0" y="0"/>
                </a:lnTo>
                <a:lnTo>
                  <a:pt x="0" y="2895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436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AD9FB-BA62-59EE-CF69-08306857C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085" y="365126"/>
            <a:ext cx="3046768" cy="5354738"/>
          </a:xfrm>
        </p:spPr>
        <p:txBody>
          <a:bodyPr/>
          <a:lstStyle/>
          <a:p>
            <a:r>
              <a:rPr lang="en-US" dirty="0"/>
              <a:t>JVR rose sharpest where conditions are worse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A0E7F58-8C6E-D217-4BD1-CAEAAA1D1A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193" y="-1"/>
            <a:ext cx="8910148" cy="6492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6129E0-6F4E-F506-C3D7-E387ADC43F14}"/>
              </a:ext>
            </a:extLst>
          </p:cNvPr>
          <p:cNvSpPr txBox="1"/>
          <p:nvPr/>
        </p:nvSpPr>
        <p:spPr>
          <a:xfrm>
            <a:off x="2930268" y="5934670"/>
            <a:ext cx="8023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Note: situation in 2019 based on LFS, linked at country-sector level to Eurostat data, controlling for country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f.e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and gender by age squared, education, cohabiting, quadratic JVR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EC318-15A1-9F8A-4A92-03E88D58C4CA}"/>
              </a:ext>
            </a:extLst>
          </p:cNvPr>
          <p:cNvGrpSpPr/>
          <p:nvPr/>
        </p:nvGrpSpPr>
        <p:grpSpPr>
          <a:xfrm>
            <a:off x="11117179" y="5759579"/>
            <a:ext cx="799119" cy="840320"/>
            <a:chOff x="5429235" y="2765424"/>
            <a:chExt cx="1332000" cy="13320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4C61FC-6BE7-6A7C-583F-7D408C87D61F}"/>
                </a:ext>
              </a:extLst>
            </p:cNvPr>
            <p:cNvSpPr/>
            <p:nvPr/>
          </p:nvSpPr>
          <p:spPr>
            <a:xfrm>
              <a:off x="5429235" y="2765424"/>
              <a:ext cx="1332000" cy="133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1FA61F19-33FB-7871-CF37-2566AFCFB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70" y="3108308"/>
              <a:ext cx="1168460" cy="641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301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B0E6A-8A8A-592A-4892-C4019A19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149600" cy="1971675"/>
          </a:xfrm>
        </p:spPr>
        <p:txBody>
          <a:bodyPr/>
          <a:lstStyle/>
          <a:p>
            <a:r>
              <a:rPr lang="en-US" dirty="0"/>
              <a:t>Occupations in 2019</a:t>
            </a:r>
            <a:endParaRPr lang="en-GB" dirty="0"/>
          </a:p>
        </p:txBody>
      </p:sp>
      <p:pic>
        <p:nvPicPr>
          <p:cNvPr id="4" name="Content Placeholder 3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217468FF-F6FE-C620-38A1-272C753D99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1583" t="13340" r="62313" b="19661"/>
          <a:stretch/>
        </p:blipFill>
        <p:spPr bwMode="auto">
          <a:xfrm>
            <a:off x="3856249" y="323560"/>
            <a:ext cx="8132551" cy="5870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DE5AA0-E022-A8D2-3FFF-C7B69F0AA09F}"/>
              </a:ext>
            </a:extLst>
          </p:cNvPr>
          <p:cNvSpPr txBox="1"/>
          <p:nvPr/>
        </p:nvSpPr>
        <p:spPr>
          <a:xfrm>
            <a:off x="4976124" y="6123543"/>
            <a:ext cx="589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Eurofound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2021, p.24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718412-F36B-B4CA-E5EB-53511F82E8DD}"/>
              </a:ext>
            </a:extLst>
          </p:cNvPr>
          <p:cNvSpPr txBox="1"/>
          <p:nvPr/>
        </p:nvSpPr>
        <p:spPr>
          <a:xfrm>
            <a:off x="470263" y="2336800"/>
            <a:ext cx="3618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 profiles are missing across countries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Mixed skills levels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739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17B3-8FD8-5413-9E3D-4E9B244C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Tight </a:t>
            </a:r>
            <a:r>
              <a:rPr lang="en-US" dirty="0" err="1"/>
              <a:t>labour</a:t>
            </a:r>
            <a:r>
              <a:rPr lang="en-US" dirty="0"/>
              <a:t> market as an opportunity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8EBBF3-81E9-DB01-AF96-6651A4141B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700" y="1413652"/>
            <a:ext cx="6970395" cy="50792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CCDAAD-B022-749E-6581-0CB8D44EA3AA}"/>
              </a:ext>
            </a:extLst>
          </p:cNvPr>
          <p:cNvSpPr txBox="1"/>
          <p:nvPr/>
        </p:nvSpPr>
        <p:spPr>
          <a:xfrm>
            <a:off x="698500" y="1790700"/>
            <a:ext cx="424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Bargaining power has been shifting towards employers with digitalization, differences between firms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 for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labour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 shift it back somewhat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Higher wage growth at the bottom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Similarly in the US.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694EAC7-46D1-0638-DA27-079B9F716326}"/>
              </a:ext>
            </a:extLst>
          </p:cNvPr>
          <p:cNvGrpSpPr/>
          <p:nvPr/>
        </p:nvGrpSpPr>
        <p:grpSpPr>
          <a:xfrm>
            <a:off x="11117179" y="5759579"/>
            <a:ext cx="799119" cy="840320"/>
            <a:chOff x="5429235" y="2765424"/>
            <a:chExt cx="1332000" cy="13320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A81D06D-F2B0-00D6-7C37-C39AA30E8E7D}"/>
                </a:ext>
              </a:extLst>
            </p:cNvPr>
            <p:cNvSpPr/>
            <p:nvPr/>
          </p:nvSpPr>
          <p:spPr>
            <a:xfrm>
              <a:off x="5429235" y="2765424"/>
              <a:ext cx="1332000" cy="133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8" name="Picture 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9028AC57-61A5-9BFE-E53A-3DA6FE1667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70" y="3108308"/>
              <a:ext cx="1168460" cy="641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626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5B0E-28AF-F72A-340B-0731CA01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224" y="38815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Our main demands in a nutshell</a:t>
            </a:r>
            <a:endParaRPr lang="en-B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EE519-5375-11FE-CE6E-348685FB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04" y="1660438"/>
            <a:ext cx="11127972" cy="474919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An individual right to training</a:t>
            </a:r>
            <a:r>
              <a:rPr lang="en-GB" dirty="0"/>
              <a:t>, collectively negotiated and preferably guaranteed by collective agreement, to ensure access to training for all.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Significant public and private investment in vocational education and training </a:t>
            </a:r>
            <a:r>
              <a:rPr lang="en-GB" dirty="0"/>
              <a:t>(VET). Social conditionality on all public investment to ensure that it only funds the creation of quality jobs where collective bargaining is respected and training is guaranteed.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Full trade union involvement in all skills initiatives/strategies </a:t>
            </a:r>
            <a:r>
              <a:rPr lang="en-GB" dirty="0"/>
              <a:t>developed at company, local, sectoral and national levels.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High quality training leading to qualifications that are validated</a:t>
            </a:r>
            <a:r>
              <a:rPr lang="en-GB" dirty="0"/>
              <a:t> (quality assurance) and recognised (a qualifications framework comparable between Member States).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 commitment to skills forecasting </a:t>
            </a:r>
            <a:r>
              <a:rPr lang="en-GB" dirty="0"/>
              <a:t>at sectoral/regional level (e.g. local skills observatories) and at company level (e.g. strategic skills planning, including career guidance).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393A1-4F5B-4E38-A29B-9595D948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A0EEE5-D7C8-134E-8566-B8063E6CCBBD}" type="slidenum">
              <a:rPr kumimoji="0" lang="en-B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B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30C1C1-53B2-6C2A-CFED-78220FF16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745" y="136525"/>
            <a:ext cx="1652159" cy="359695"/>
          </a:xfrm>
          <a:prstGeom prst="rect">
            <a:avLst/>
          </a:prstGeom>
        </p:spPr>
      </p:pic>
      <p:sp>
        <p:nvSpPr>
          <p:cNvPr id="7" name="object 4">
            <a:extLst>
              <a:ext uri="{FF2B5EF4-FFF2-40B4-BE49-F238E27FC236}">
                <a16:creationId xmlns:a16="http://schemas.microsoft.com/office/drawing/2014/main" id="{B418CE47-52F5-363E-B128-9FA7E2C732C7}"/>
              </a:ext>
            </a:extLst>
          </p:cNvPr>
          <p:cNvSpPr/>
          <p:nvPr/>
        </p:nvSpPr>
        <p:spPr>
          <a:xfrm>
            <a:off x="0" y="6593377"/>
            <a:ext cx="12192000" cy="289560"/>
          </a:xfrm>
          <a:custGeom>
            <a:avLst/>
            <a:gdLst/>
            <a:ahLst/>
            <a:cxnLst/>
            <a:rect l="l" t="t" r="r" b="b"/>
            <a:pathLst>
              <a:path w="12192000" h="289559">
                <a:moveTo>
                  <a:pt x="0" y="289559"/>
                </a:moveTo>
                <a:lnTo>
                  <a:pt x="12192000" y="289559"/>
                </a:lnTo>
                <a:lnTo>
                  <a:pt x="12192000" y="0"/>
                </a:lnTo>
                <a:lnTo>
                  <a:pt x="0" y="0"/>
                </a:lnTo>
                <a:lnTo>
                  <a:pt x="0" y="28955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8886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dustriall">
      <a:dk1>
        <a:srgbClr val="000000"/>
      </a:dk1>
      <a:lt1>
        <a:srgbClr val="FFFFFF"/>
      </a:lt1>
      <a:dk2>
        <a:srgbClr val="3D5488"/>
      </a:dk2>
      <a:lt2>
        <a:srgbClr val="E7E6E6"/>
      </a:lt2>
      <a:accent1>
        <a:srgbClr val="244996"/>
      </a:accent1>
      <a:accent2>
        <a:srgbClr val="C83727"/>
      </a:accent2>
      <a:accent3>
        <a:srgbClr val="A5A5A5"/>
      </a:accent3>
      <a:accent4>
        <a:srgbClr val="477EC0"/>
      </a:accent4>
      <a:accent5>
        <a:srgbClr val="AECFF2"/>
      </a:accent5>
      <a:accent6>
        <a:srgbClr val="EAEAEA"/>
      </a:accent6>
      <a:hlink>
        <a:srgbClr val="005392"/>
      </a:hlink>
      <a:folHlink>
        <a:srgbClr val="C0C0C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557880A7953C45B0816831BB2655CF" ma:contentTypeVersion="7" ma:contentTypeDescription="Create a new document." ma:contentTypeScope="" ma:versionID="682cbd935593fb52eabca0a10a4ce4b9">
  <xsd:schema xmlns:xsd="http://www.w3.org/2001/XMLSchema" xmlns:xs="http://www.w3.org/2001/XMLSchema" xmlns:p="http://schemas.microsoft.com/office/2006/metadata/properties" xmlns:ns3="5cbaa938-7aba-4b0e-a4e2-c7cb02ccde05" xmlns:ns4="c640bc06-f118-4eee-ab73-88e43b6e9434" targetNamespace="http://schemas.microsoft.com/office/2006/metadata/properties" ma:root="true" ma:fieldsID="6f13c426f031c38f5311163161a1e449" ns3:_="" ns4:_="">
    <xsd:import namespace="5cbaa938-7aba-4b0e-a4e2-c7cb02ccde05"/>
    <xsd:import namespace="c640bc06-f118-4eee-ab73-88e43b6e943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aa938-7aba-4b0e-a4e2-c7cb02ccde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0bc06-f118-4eee-ab73-88e43b6e9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E34F66-7A9B-403D-A020-0A0EAFB673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aa938-7aba-4b0e-a4e2-c7cb02ccde05"/>
    <ds:schemaRef ds:uri="c640bc06-f118-4eee-ab73-88e43b6e9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90997F-7756-4B9C-8D01-8F941510C04E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c640bc06-f118-4eee-ab73-88e43b6e9434"/>
    <ds:schemaRef ds:uri="5cbaa938-7aba-4b0e-a4e2-c7cb02ccde0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FFA32AA-D37D-4E8D-BF4A-27D1F67891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Widescreen</PresentationFormat>
  <Paragraphs>38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2_Office Theme</vt:lpstr>
      <vt:lpstr>Our answer to the skills shortage: Quality Jobs &amp; ‘Right to Training’</vt:lpstr>
      <vt:lpstr>JVR rose sharpest where conditions are worse</vt:lpstr>
      <vt:lpstr>Occupations in 2019</vt:lpstr>
      <vt:lpstr>Tight labour market as an opportunity</vt:lpstr>
      <vt:lpstr>Our main demands in a nutshell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Bargaining and Social Policy Select Working Party 18th of January 2022 Online meeting</dc:title>
  <dc:creator>Patricia Velicu</dc:creator>
  <cp:lastModifiedBy>Celia McClements</cp:lastModifiedBy>
  <cp:revision>109</cp:revision>
  <dcterms:created xsi:type="dcterms:W3CDTF">2022-01-13T08:31:31Z</dcterms:created>
  <dcterms:modified xsi:type="dcterms:W3CDTF">2023-06-22T08:07:52Z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0x010100F3557880A7953C45B0816831BB2655CF</vt:lpwstr>
  </property>
</Properties>
</file>