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3896F-BCCE-46A1-BECD-960F5EA36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846244-0646-4690-9845-D0DC4C845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FF1722-9307-4B0D-8DC2-EC39C501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436-79DD-47EA-9053-1F9526111F34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970565-843A-4F9D-BA4E-BDCF1EAE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79E22A-707C-4423-B7E2-89D578A1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C7E-CAC9-4FD3-8BB5-E332E85322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8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8FA250-B5EC-433B-99B0-CEDEC98ED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894C36-3030-45DD-B682-B1BEED0E5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BAC97E-626D-4A5E-8EDE-1185773D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436-79DD-47EA-9053-1F9526111F34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5103AB-3755-490D-8608-60810A8F0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17B92C-5CEF-4CF1-B8DE-CCCAC119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C7E-CAC9-4FD3-8BB5-E332E85322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73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F51521C-6381-48FD-AB7C-BD717DCFA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0A6651F-A8C9-406D-9D82-D2C8DC771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3CD98C-642D-4224-BC29-EA8A45FF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436-79DD-47EA-9053-1F9526111F34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30AA3C-618F-4E01-A9D3-D3CD1675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412D67-9191-4A1C-9EB6-3A5EE696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C7E-CAC9-4FD3-8BB5-E332E85322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81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BBD576-E47D-420A-BF9E-8007D0B7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614AD3-1001-4CF2-919F-4CB38AE7B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AE139A-070D-4CD7-B886-2D9FC46D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436-79DD-47EA-9053-1F9526111F34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8E1590-B402-4BA5-8D20-83E80188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8BEA1B-4558-4C64-9E9C-CFD2C1F5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C7E-CAC9-4FD3-8BB5-E332E85322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9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D28FDA-0138-414F-9945-9C92ECCF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6F9A75-9BE6-4DC6-98A9-2B1340736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6F37FC-A3A1-4B63-A900-CA3E1D69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436-79DD-47EA-9053-1F9526111F34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40F021-9D5D-4DFC-BB9E-6794F3C5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E136F-6CEC-4F0E-BD40-9BAC6C121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C7E-CAC9-4FD3-8BB5-E332E85322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41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E38F3A-383A-4D81-A104-2736A845E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57D4AA-E53A-49A7-8BA1-ECCBF6A4A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AF2379-F15A-4BA9-976F-D4752BEE1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9885D4-D787-4B41-9F79-7E02799E6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436-79DD-47EA-9053-1F9526111F34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34FAB5-8F54-4D78-AA64-001AF850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7BCE33-5872-40B5-8AD8-7BF3C6DC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C7E-CAC9-4FD3-8BB5-E332E85322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776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A117D-67EA-42E2-84CC-0EAD05185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6781DB-1064-4251-9240-0FC5AA56E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2D810C-2BB4-43AB-9605-20DCADD8A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F07009-2ABE-419C-9839-90C5D8910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49C2900-5384-477C-9300-71DFB1583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D6CB03A-8FB4-46EC-B329-22B454A5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436-79DD-47EA-9053-1F9526111F34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8A5CD5-FF5E-4006-90B9-DF86373AE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6687FE6-5566-4057-A3EF-2FB230D7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C7E-CAC9-4FD3-8BB5-E332E85322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00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265785-4615-4365-B460-BE357C26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25D30D-21F5-4462-AA04-9DE28093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436-79DD-47EA-9053-1F9526111F34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2944497-6FC2-4880-9160-1A844C88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9D3A9D-DEC3-436F-9B9A-953534B9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C7E-CAC9-4FD3-8BB5-E332E85322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2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65B242A-904E-458E-8065-DC861019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436-79DD-47EA-9053-1F9526111F34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04E7511-37EA-4F42-B47E-7994645B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8364DE-3DC9-4603-ABD5-753362EF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C7E-CAC9-4FD3-8BB5-E332E85322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49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FEF706-2C20-4BD3-A3CF-A1516582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B6E008-3043-4E03-BC59-02A87C720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6D0490-20BC-4546-AEB4-E88C9B2E8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3E9AD0-F484-4FB2-AE84-46348DFD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436-79DD-47EA-9053-1F9526111F34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C1E97F-86B9-45C9-87B9-A92EB83C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BC5628-03A5-46C0-A45B-D3B0E0B9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C7E-CAC9-4FD3-8BB5-E332E85322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72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4346F7-87C2-4B8B-9B1D-D4E58B6C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EB7B5A-AA3F-4213-A6BD-5DB7681121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784B5BB-35D9-4383-99BA-496C34B25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345512-22CE-4FBF-B2CF-80C08852E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2436-79DD-47EA-9053-1F9526111F34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62B50C-66FA-4769-BAEE-290D39C2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CC4D89-601B-4496-BD4C-348FB706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53C7E-CAC9-4FD3-8BB5-E332E85322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72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69CBB73-5766-4540-8163-2A5E9801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920B32-1888-4D7B-B6FD-027187771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E09C88-4D98-4833-8720-A7403BB78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F2436-79DD-47EA-9053-1F9526111F34}" type="datetimeFigureOut">
              <a:rPr lang="it-IT" smtClean="0"/>
              <a:t>27/06/2023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9A68CB-BBA1-4951-988A-CF15CD7DA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28C1D1-E712-4807-88D4-A6855E414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3C7E-CAC9-4FD3-8BB5-E332E85322E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98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C60AD1-4C36-4BCA-9BD3-C537A550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940" y="32404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6000" b="1" dirty="0">
                <a:solidFill>
                  <a:srgbClr val="C00000"/>
                </a:solidFill>
                <a:latin typeface="+mn-lt"/>
              </a:rPr>
            </a:br>
            <a:r>
              <a:rPr lang="en-US" sz="4200" b="1" dirty="0">
                <a:solidFill>
                  <a:srgbClr val="C00000"/>
                </a:solidFill>
                <a:latin typeface="+mn-lt"/>
              </a:rPr>
              <a:t>RAILWAY SECTOR: THE FUTURE OF WORK AND A WORK FOR FUTURE</a:t>
            </a:r>
            <a:br>
              <a:rPr lang="en-US" sz="4200" b="1" dirty="0">
                <a:solidFill>
                  <a:srgbClr val="C00000"/>
                </a:solidFill>
                <a:latin typeface="+mn-lt"/>
              </a:rPr>
            </a:br>
            <a:br>
              <a:rPr lang="en-US" sz="4200" b="1" dirty="0">
                <a:solidFill>
                  <a:srgbClr val="C00000"/>
                </a:solidFill>
                <a:latin typeface="+mn-lt"/>
              </a:rPr>
            </a:br>
            <a:r>
              <a:rPr lang="en-US" sz="3300" b="1" dirty="0">
                <a:latin typeface="+mn-lt"/>
              </a:rPr>
              <a:t>What is needed to meet the shortage of workers?</a:t>
            </a:r>
            <a:br>
              <a:rPr lang="en-US" sz="3300" b="1" dirty="0">
                <a:latin typeface="+mn-lt"/>
              </a:rPr>
            </a:br>
            <a:r>
              <a:rPr lang="en-US" sz="2800" b="1" dirty="0">
                <a:solidFill>
                  <a:srgbClr val="C00000"/>
                </a:solidFill>
                <a:latin typeface="+mn-lt"/>
              </a:rPr>
              <a:t>YOUTH PERSPECTIVE</a:t>
            </a:r>
            <a:br>
              <a:rPr lang="en-US" sz="4200" b="1" dirty="0">
                <a:solidFill>
                  <a:srgbClr val="C00000"/>
                </a:solidFill>
                <a:latin typeface="+mn-lt"/>
              </a:rPr>
            </a:br>
            <a:br>
              <a:rPr lang="it-IT" b="1" dirty="0">
                <a:latin typeface="+mn-lt"/>
              </a:rPr>
            </a:br>
            <a:endParaRPr lang="it-IT" sz="33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6511E5-FB99-4E08-A0AD-D68989F5A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783" y="5963368"/>
            <a:ext cx="9175457" cy="79224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‘Building a Just Transition Towards a Smart and Sustainable Mobility’ (JT4 Mobility)</a:t>
            </a:r>
            <a:endParaRPr lang="it-IT" sz="12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b="1" dirty="0"/>
              <a:t>27 June 2023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200" b="1" dirty="0"/>
              <a:t>Hilton Hotel, Cologne</a:t>
            </a:r>
          </a:p>
        </p:txBody>
      </p:sp>
      <p:pic>
        <p:nvPicPr>
          <p:cNvPr id="3074" name="Immagine 11">
            <a:extLst>
              <a:ext uri="{FF2B5EF4-FFF2-40B4-BE49-F238E27FC236}">
                <a16:creationId xmlns:a16="http://schemas.microsoft.com/office/drawing/2014/main" id="{8FF624E8-4004-4C76-80D5-15E7BCD3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7" b="9512"/>
          <a:stretch>
            <a:fillRect/>
          </a:stretch>
        </p:blipFill>
        <p:spPr bwMode="auto">
          <a:xfrm>
            <a:off x="2015121" y="527086"/>
            <a:ext cx="609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C48FCF-6C44-44A3-A334-837040D30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0C424FD-0669-457E-B100-A6E75A5DB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96" y="963135"/>
            <a:ext cx="392767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b="1" dirty="0">
              <a:latin typeface="Arial Black" panose="020B0A04020102020204" pitchFamily="34" charset="0"/>
              <a:ea typeface="Calibri" panose="020F0502020204030204" pitchFamily="34" charset="0"/>
              <a:cs typeface="Uniform-Condensed5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Uniform-Condensed5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000" b="1" dirty="0">
                <a:latin typeface="Arial Black" panose="020B0A04020102020204" pitchFamily="34" charset="0"/>
                <a:ea typeface="Calibri" panose="020F0502020204030204" pitchFamily="34" charset="0"/>
                <a:cs typeface="Uniform-Condensed5" charset="0"/>
              </a:rPr>
              <a:t>                                        </a:t>
            </a:r>
            <a:r>
              <a:rPr kumimoji="0" lang="it-IT" altLang="it-IT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Uniform-Condensed5" charset="0"/>
              </a:rPr>
              <a:t>  FILT CGIL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Uniform-Condensed5" charset="0"/>
              </a:rPr>
              <a:t>                    Federazione Italiana Lavoratori Trasporti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E5D97A4-77FE-4CA5-AEB3-2AAD7757C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0488" y="10480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9" name="Immagine 8" descr="Immagine che contiene testo, simbolo, logo, Carattere&#10;&#10;Descrizione generata automaticamente">
            <a:extLst>
              <a:ext uri="{FF2B5EF4-FFF2-40B4-BE49-F238E27FC236}">
                <a16:creationId xmlns:a16="http://schemas.microsoft.com/office/drawing/2014/main" id="{CE60412D-3409-4B43-C205-B31A85B30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856" y="498511"/>
            <a:ext cx="647700" cy="619125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935CEA13-0D08-7732-21D1-9FA16FE9E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880" y="963135"/>
            <a:ext cx="302518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00" b="1" dirty="0">
              <a:latin typeface="Arial Black" panose="020B0A04020102020204" pitchFamily="34" charset="0"/>
              <a:ea typeface="Calibri" panose="020F0502020204030204" pitchFamily="34" charset="0"/>
              <a:cs typeface="Uniform-Condensed5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Uniform-Condensed5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European</a:t>
            </a:r>
            <a:r>
              <a:rPr kumimoji="0" lang="it-IT" altLang="it-IT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kumimoji="0" lang="it-IT" altLang="it-IT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Transport</a:t>
            </a:r>
            <a:r>
              <a:rPr kumimoji="0" lang="it-IT" altLang="it-IT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Workers’ Federation</a:t>
            </a:r>
          </a:p>
        </p:txBody>
      </p:sp>
    </p:spTree>
    <p:extLst>
      <p:ext uri="{BB962C8B-B14F-4D97-AF65-F5344CB8AC3E}">
        <p14:creationId xmlns:p14="http://schemas.microsoft.com/office/powerpoint/2010/main" val="99550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92F999-8607-4896-8CDD-86860EFC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543" y="421078"/>
            <a:ext cx="740739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+mn-lt"/>
              </a:rPr>
              <a:t>NEW PERCEPTIONS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234EE6-5D8B-4744-AD7B-812A4F7A1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249" y="1873313"/>
            <a:ext cx="5525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RAIL SECTOR - 2023</a:t>
            </a:r>
          </a:p>
          <a:p>
            <a:pPr marL="0" indent="0">
              <a:buNone/>
            </a:pPr>
            <a:r>
              <a:rPr lang="it-IT" b="1" dirty="0"/>
              <a:t>- </a:t>
            </a:r>
            <a:r>
              <a:rPr lang="it-IT" b="1" dirty="0" err="1"/>
              <a:t>Retirements</a:t>
            </a:r>
            <a:endParaRPr lang="it-IT" sz="2400" dirty="0"/>
          </a:p>
          <a:p>
            <a:pPr>
              <a:buFontTx/>
              <a:buChar char="-"/>
            </a:pPr>
            <a:r>
              <a:rPr lang="it-IT" b="1" dirty="0"/>
              <a:t>New </a:t>
            </a:r>
            <a:r>
              <a:rPr lang="it-IT" b="1" dirty="0" err="1"/>
              <a:t>Hiring</a:t>
            </a:r>
            <a:r>
              <a:rPr lang="it-IT" b="1" dirty="0"/>
              <a:t> </a:t>
            </a:r>
            <a:r>
              <a:rPr lang="it-IT" b="1" dirty="0" err="1"/>
              <a:t>Processes</a:t>
            </a:r>
            <a:endParaRPr lang="it-IT" sz="2400" dirty="0"/>
          </a:p>
          <a:p>
            <a:pPr>
              <a:buFontTx/>
              <a:buChar char="-"/>
            </a:pPr>
            <a:r>
              <a:rPr lang="it-IT" b="1" dirty="0"/>
              <a:t>Quality of work</a:t>
            </a:r>
            <a:endParaRPr lang="it-IT" dirty="0"/>
          </a:p>
        </p:txBody>
      </p:sp>
      <p:pic>
        <p:nvPicPr>
          <p:cNvPr id="6" name="Immagine 11">
            <a:extLst>
              <a:ext uri="{FF2B5EF4-FFF2-40B4-BE49-F238E27FC236}">
                <a16:creationId xmlns:a16="http://schemas.microsoft.com/office/drawing/2014/main" id="{5C38DAA4-14DC-4822-985D-6340FE38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7" b="9512"/>
          <a:stretch>
            <a:fillRect/>
          </a:stretch>
        </p:blipFill>
        <p:spPr bwMode="auto">
          <a:xfrm>
            <a:off x="952545" y="421078"/>
            <a:ext cx="609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609367-97FD-4676-A183-D8957E5644AF}"/>
              </a:ext>
            </a:extLst>
          </p:cNvPr>
          <p:cNvSpPr txBox="1"/>
          <p:nvPr/>
        </p:nvSpPr>
        <p:spPr>
          <a:xfrm>
            <a:off x="781422" y="1011628"/>
            <a:ext cx="9518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Uniform-Condensed5" charset="0"/>
              </a:rPr>
              <a:t>FILT CGIL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Ecco Rock, il nuovo treno regionale di Hitachi che ha &quot;affossato&quot;  Bombardier - IVG.it">
            <a:extLst>
              <a:ext uri="{FF2B5EF4-FFF2-40B4-BE49-F238E27FC236}">
                <a16:creationId xmlns:a16="http://schemas.microsoft.com/office/drawing/2014/main" id="{538BE064-B949-E140-C66F-AAC4AF903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06" y="4166129"/>
            <a:ext cx="4876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enitalia, presentato “Pop”, il nuovo treno regionale prodotto da Alstom">
            <a:extLst>
              <a:ext uri="{FF2B5EF4-FFF2-40B4-BE49-F238E27FC236}">
                <a16:creationId xmlns:a16="http://schemas.microsoft.com/office/drawing/2014/main" id="{598469FC-2DBE-C690-264B-5CA88036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80" y="1863788"/>
            <a:ext cx="4205383" cy="23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9D25080-91AF-5B9B-E8BA-0B4475E6C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6707" y="549444"/>
            <a:ext cx="646232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12A47-9E66-425F-952E-0AEA52F5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221" y="394903"/>
            <a:ext cx="9541691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+mn-lt"/>
              </a:rPr>
              <a:t>PROFESSIONALITY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5A700D-CFB9-4B4D-9417-93F484C08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44" y="1880115"/>
            <a:ext cx="5181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b="1" dirty="0" err="1"/>
              <a:t>Specialists</a:t>
            </a:r>
            <a:r>
              <a:rPr lang="it-IT" b="1" dirty="0"/>
              <a:t> of Work</a:t>
            </a:r>
          </a:p>
          <a:p>
            <a:pPr>
              <a:buFontTx/>
              <a:buChar char="-"/>
            </a:pPr>
            <a:endParaRPr lang="it-IT" b="1" dirty="0"/>
          </a:p>
          <a:p>
            <a:pPr>
              <a:buFontTx/>
              <a:buChar char="-"/>
            </a:pPr>
            <a:r>
              <a:rPr lang="it-IT" b="1" dirty="0"/>
              <a:t>Knowledge and competence</a:t>
            </a:r>
          </a:p>
          <a:p>
            <a:pPr>
              <a:buFontTx/>
              <a:buChar char="-"/>
            </a:pPr>
            <a:endParaRPr lang="it-IT" sz="2400" dirty="0"/>
          </a:p>
          <a:p>
            <a:pPr>
              <a:buFontTx/>
              <a:buChar char="-"/>
            </a:pPr>
            <a:r>
              <a:rPr lang="it-IT" b="1" dirty="0"/>
              <a:t>System </a:t>
            </a:r>
            <a:r>
              <a:rPr lang="it-IT" b="1" dirty="0" err="1"/>
              <a:t>failure</a:t>
            </a:r>
            <a:endParaRPr lang="it-IT" b="1" dirty="0"/>
          </a:p>
          <a:p>
            <a:pPr>
              <a:buFontTx/>
              <a:buChar char="-"/>
            </a:pPr>
            <a:endParaRPr lang="it-IT" b="1" dirty="0"/>
          </a:p>
          <a:p>
            <a:pPr>
              <a:buFontTx/>
              <a:buChar char="-"/>
            </a:pPr>
            <a:r>
              <a:rPr lang="it-IT" b="1" dirty="0" err="1"/>
              <a:t>Safety</a:t>
            </a:r>
            <a:r>
              <a:rPr lang="it-IT" b="1" dirty="0"/>
              <a:t>, security, </a:t>
            </a:r>
            <a:r>
              <a:rPr lang="it-IT" b="1" dirty="0" err="1"/>
              <a:t>efficency</a:t>
            </a:r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294A72-747D-407F-97A7-7F38CE177C0F}"/>
              </a:ext>
            </a:extLst>
          </p:cNvPr>
          <p:cNvSpPr txBox="1"/>
          <p:nvPr/>
        </p:nvSpPr>
        <p:spPr>
          <a:xfrm>
            <a:off x="781422" y="1011628"/>
            <a:ext cx="9518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Uniform-Condensed5" charset="0"/>
              </a:rPr>
              <a:t>FILT CGIL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Immagine 11">
            <a:extLst>
              <a:ext uri="{FF2B5EF4-FFF2-40B4-BE49-F238E27FC236}">
                <a16:creationId xmlns:a16="http://schemas.microsoft.com/office/drawing/2014/main" id="{3776AFAD-CEF6-48C4-A6AA-D3ADE3DCA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7" b="9512"/>
          <a:stretch>
            <a:fillRect/>
          </a:stretch>
        </p:blipFill>
        <p:spPr bwMode="auto">
          <a:xfrm>
            <a:off x="952545" y="421078"/>
            <a:ext cx="609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141CC41-99DC-4403-6EF9-992663333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997" y="657489"/>
            <a:ext cx="646232" cy="615749"/>
          </a:xfrm>
          <a:prstGeom prst="rect">
            <a:avLst/>
          </a:prstGeom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9272C414-A2E2-24C0-D464-F0DC591167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71097" y="2115403"/>
            <a:ext cx="4548010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1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B7C6C-C283-460E-8453-8FA689A80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68" y="403749"/>
            <a:ext cx="10515600" cy="1325563"/>
          </a:xfrm>
        </p:spPr>
        <p:txBody>
          <a:bodyPr/>
          <a:lstStyle/>
          <a:p>
            <a:r>
              <a:rPr lang="it-IT" b="1" dirty="0">
                <a:solidFill>
                  <a:srgbClr val="C00000"/>
                </a:solidFill>
                <a:latin typeface="+mn-lt"/>
              </a:rPr>
              <a:t>WORKING CONDITIONS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C7BD9DF-46ED-4D15-B7F7-08ADB8A16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6168" y="1729312"/>
            <a:ext cx="5181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b="1" dirty="0"/>
              <a:t>New </a:t>
            </a:r>
            <a:r>
              <a:rPr lang="it-IT" b="1" dirty="0" err="1"/>
              <a:t>technologies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/>
              <a:t>Working hours and shifts</a:t>
            </a:r>
          </a:p>
          <a:p>
            <a:pPr>
              <a:buFontTx/>
              <a:buChar char="-"/>
            </a:pPr>
            <a:r>
              <a:rPr lang="it-IT" b="1" dirty="0"/>
              <a:t>Work and life balance</a:t>
            </a:r>
          </a:p>
          <a:p>
            <a:pPr marL="0" indent="0">
              <a:buNone/>
            </a:pPr>
            <a:endParaRPr lang="it-IT" b="1" dirty="0"/>
          </a:p>
          <a:p>
            <a:pPr>
              <a:buFontTx/>
              <a:buChar char="-"/>
            </a:pPr>
            <a:endParaRPr lang="it-IT" b="1" dirty="0"/>
          </a:p>
          <a:p>
            <a:pPr>
              <a:buFontTx/>
              <a:buChar char="-"/>
            </a:pPr>
            <a:r>
              <a:rPr lang="it-IT" b="1" dirty="0"/>
              <a:t>National </a:t>
            </a:r>
            <a:r>
              <a:rPr lang="it-IT" b="1" dirty="0" err="1"/>
              <a:t>specificities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/>
              <a:t>Local rules </a:t>
            </a:r>
            <a:r>
              <a:rPr lang="it-IT" sz="2400" dirty="0"/>
              <a:t>(non-</a:t>
            </a:r>
            <a:r>
              <a:rPr lang="it-IT" sz="2400" dirty="0" err="1"/>
              <a:t>regression</a:t>
            </a:r>
            <a:r>
              <a:rPr lang="it-IT" sz="2400" dirty="0"/>
              <a:t> </a:t>
            </a:r>
            <a:r>
              <a:rPr lang="it-IT" sz="2400" dirty="0" err="1"/>
              <a:t>principle</a:t>
            </a:r>
            <a:r>
              <a:rPr lang="it-IT" sz="2400" dirty="0"/>
              <a:t>)</a:t>
            </a:r>
          </a:p>
          <a:p>
            <a:pPr>
              <a:buFontTx/>
              <a:buChar char="-"/>
            </a:pPr>
            <a:r>
              <a:rPr lang="it-IT" sz="2400" b="1" dirty="0"/>
              <a:t>TDD </a:t>
            </a:r>
          </a:p>
        </p:txBody>
      </p:sp>
      <p:pic>
        <p:nvPicPr>
          <p:cNvPr id="4" name="Immagine 11">
            <a:extLst>
              <a:ext uri="{FF2B5EF4-FFF2-40B4-BE49-F238E27FC236}">
                <a16:creationId xmlns:a16="http://schemas.microsoft.com/office/drawing/2014/main" id="{42EC8B52-C748-4209-9AD2-FD0745701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7" b="9512"/>
          <a:stretch>
            <a:fillRect/>
          </a:stretch>
        </p:blipFill>
        <p:spPr bwMode="auto">
          <a:xfrm>
            <a:off x="859565" y="385762"/>
            <a:ext cx="609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FF5910C-B59D-44B3-878C-CEE811FE67BF}"/>
              </a:ext>
            </a:extLst>
          </p:cNvPr>
          <p:cNvSpPr txBox="1"/>
          <p:nvPr/>
        </p:nvSpPr>
        <p:spPr>
          <a:xfrm>
            <a:off x="688442" y="1032038"/>
            <a:ext cx="9518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Uniform-Condensed5" charset="0"/>
              </a:rPr>
              <a:t>FILT CGIL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93DE32E-57AF-3B7C-A4EA-CB3EF1725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126" y="547094"/>
            <a:ext cx="646232" cy="615749"/>
          </a:xfrm>
          <a:prstGeom prst="rect">
            <a:avLst/>
          </a:prstGeom>
        </p:spPr>
      </p:pic>
      <p:pic>
        <p:nvPicPr>
          <p:cNvPr id="6" name="Picture 2" descr="Ferrovie: Sindacati, l'abolizione del capotreno sui treni viaggiatori è un'  idea pericolosa - Ferpress">
            <a:extLst>
              <a:ext uri="{FF2B5EF4-FFF2-40B4-BE49-F238E27FC236}">
                <a16:creationId xmlns:a16="http://schemas.microsoft.com/office/drawing/2014/main" id="{DE63F00D-8A03-B6EF-0324-DCE1586CE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06" y="1729312"/>
            <a:ext cx="2993335" cy="454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9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8D0EDFE-19EC-4795-A65E-F4AD53D9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925" y="385762"/>
            <a:ext cx="8811012" cy="1325563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C00000"/>
                </a:solidFill>
                <a:latin typeface="+mn-lt"/>
              </a:rPr>
              <a:t>WORKERS’ PRIORITIES</a:t>
            </a:r>
            <a:endParaRPr lang="it-IT" sz="4000" dirty="0">
              <a:solidFill>
                <a:srgbClr val="C00000"/>
              </a:solidFill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5B31F06-BA9C-45E4-B126-1FE7E20EF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03062" y="2159874"/>
            <a:ext cx="5183188" cy="36845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b="1" dirty="0"/>
              <a:t>Better working </a:t>
            </a:r>
            <a:r>
              <a:rPr lang="it-IT" b="1" dirty="0" err="1"/>
              <a:t>conditions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 err="1"/>
              <a:t>Dignity</a:t>
            </a:r>
            <a:r>
              <a:rPr lang="it-IT" b="1" dirty="0"/>
              <a:t> </a:t>
            </a:r>
          </a:p>
          <a:p>
            <a:pPr>
              <a:buFontTx/>
              <a:buChar char="-"/>
            </a:pPr>
            <a:r>
              <a:rPr lang="it-IT" b="1" dirty="0"/>
              <a:t>Good </a:t>
            </a:r>
            <a:r>
              <a:rPr lang="it-IT" b="1" dirty="0" err="1"/>
              <a:t>protection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 err="1"/>
              <a:t>Stable</a:t>
            </a:r>
            <a:r>
              <a:rPr lang="it-IT" b="1" dirty="0"/>
              <a:t> </a:t>
            </a:r>
            <a:r>
              <a:rPr lang="it-IT" b="1"/>
              <a:t>employment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 err="1"/>
              <a:t>Wages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 err="1"/>
              <a:t>Collective</a:t>
            </a:r>
            <a:r>
              <a:rPr lang="it-IT" b="1" dirty="0"/>
              <a:t> Agreements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b="1" dirty="0"/>
          </a:p>
        </p:txBody>
      </p:sp>
      <p:pic>
        <p:nvPicPr>
          <p:cNvPr id="9" name="Immagine 11">
            <a:extLst>
              <a:ext uri="{FF2B5EF4-FFF2-40B4-BE49-F238E27FC236}">
                <a16:creationId xmlns:a16="http://schemas.microsoft.com/office/drawing/2014/main" id="{4067BA8D-27E5-4901-B690-8278932E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7" b="9512"/>
          <a:stretch>
            <a:fillRect/>
          </a:stretch>
        </p:blipFill>
        <p:spPr bwMode="auto">
          <a:xfrm>
            <a:off x="859565" y="385762"/>
            <a:ext cx="609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CFDA84-5F1C-4550-AC13-136AC5ECF30D}"/>
              </a:ext>
            </a:extLst>
          </p:cNvPr>
          <p:cNvSpPr txBox="1"/>
          <p:nvPr/>
        </p:nvSpPr>
        <p:spPr>
          <a:xfrm>
            <a:off x="688442" y="969858"/>
            <a:ext cx="9518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Uniform-Condensed5" charset="0"/>
              </a:rPr>
              <a:t>FILT CGIL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DA3CC1B-55E5-87E0-06DC-1576FC436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191" y="661983"/>
            <a:ext cx="646232" cy="615749"/>
          </a:xfrm>
          <a:prstGeom prst="rect">
            <a:avLst/>
          </a:prstGeom>
        </p:spPr>
      </p:pic>
      <p:pic>
        <p:nvPicPr>
          <p:cNvPr id="19" name="Immagine 18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2AC9533A-E8B6-C80C-E512-F5D6B9081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52" y="1987546"/>
            <a:ext cx="3856916" cy="38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2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28AE6E-4820-4579-B4CC-718346BF6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450" y="326129"/>
            <a:ext cx="8961148" cy="132556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+mn-lt"/>
              </a:rPr>
              <a:t>CHALLANGES FOR FUTURE</a:t>
            </a:r>
            <a:endParaRPr lang="it-IT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57809A-4A0E-4698-9F8A-5F2B95DA6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0287" y="2332009"/>
            <a:ext cx="5154972" cy="2193982"/>
          </a:xfrm>
        </p:spPr>
        <p:txBody>
          <a:bodyPr/>
          <a:lstStyle/>
          <a:p>
            <a:pPr>
              <a:buFontTx/>
              <a:buChar char="-"/>
            </a:pPr>
            <a:r>
              <a:rPr lang="it-IT" b="1" dirty="0"/>
              <a:t>Green Deal</a:t>
            </a:r>
          </a:p>
          <a:p>
            <a:pPr>
              <a:buFontTx/>
              <a:buChar char="-"/>
            </a:pPr>
            <a:r>
              <a:rPr lang="it-IT" b="1" dirty="0"/>
              <a:t>EU 2050</a:t>
            </a:r>
          </a:p>
          <a:p>
            <a:pPr>
              <a:buFontTx/>
              <a:buChar char="-"/>
            </a:pPr>
            <a:r>
              <a:rPr lang="it-IT" b="1" dirty="0" err="1"/>
              <a:t>Inclusivity</a:t>
            </a:r>
            <a:endParaRPr lang="it-IT" b="1" dirty="0"/>
          </a:p>
          <a:p>
            <a:pPr>
              <a:buFontTx/>
              <a:buChar char="-"/>
            </a:pPr>
            <a:r>
              <a:rPr lang="it-IT" b="1" dirty="0" err="1"/>
              <a:t>Female</a:t>
            </a:r>
            <a:r>
              <a:rPr lang="it-IT" b="1" dirty="0"/>
              <a:t> and Youth </a:t>
            </a:r>
            <a:r>
              <a:rPr lang="it-IT" b="1" dirty="0" err="1"/>
              <a:t>Employment</a:t>
            </a:r>
            <a:endParaRPr lang="it-IT" b="1" dirty="0"/>
          </a:p>
        </p:txBody>
      </p:sp>
      <p:pic>
        <p:nvPicPr>
          <p:cNvPr id="4" name="Immagine 11">
            <a:extLst>
              <a:ext uri="{FF2B5EF4-FFF2-40B4-BE49-F238E27FC236}">
                <a16:creationId xmlns:a16="http://schemas.microsoft.com/office/drawing/2014/main" id="{A79F1431-AACA-4BD7-AEFF-8E499E7B2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17" b="9512"/>
          <a:stretch>
            <a:fillRect/>
          </a:stretch>
        </p:blipFill>
        <p:spPr bwMode="auto">
          <a:xfrm>
            <a:off x="859565" y="385762"/>
            <a:ext cx="6096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AA52E8-2BE6-4DC0-995B-5B8FCF0B8DA6}"/>
              </a:ext>
            </a:extLst>
          </p:cNvPr>
          <p:cNvSpPr txBox="1"/>
          <p:nvPr/>
        </p:nvSpPr>
        <p:spPr>
          <a:xfrm>
            <a:off x="688442" y="976312"/>
            <a:ext cx="9518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Uniform-Condensed5" charset="0"/>
              </a:rPr>
              <a:t>FILT CGIL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4B8C708-4EBD-CAD3-B72F-731DFB5FE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879" y="681037"/>
            <a:ext cx="646232" cy="615749"/>
          </a:xfrm>
          <a:prstGeom prst="rect">
            <a:avLst/>
          </a:prstGeom>
        </p:spPr>
      </p:pic>
      <p:pic>
        <p:nvPicPr>
          <p:cNvPr id="8" name="Immagine 7" descr="Immagine che contiene testo, Segnale stradale, segnaletica, Carattere&#10;&#10;Descrizione generata automaticamente">
            <a:extLst>
              <a:ext uri="{FF2B5EF4-FFF2-40B4-BE49-F238E27FC236}">
                <a16:creationId xmlns:a16="http://schemas.microsoft.com/office/drawing/2014/main" id="{902A7204-F404-D3AA-0552-49BBF7801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748" y="2006600"/>
            <a:ext cx="4868278" cy="32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4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Tema di Office</vt:lpstr>
      <vt:lpstr> RAILWAY SECTOR: THE FUTURE OF WORK AND A WORK FOR FUTURE  What is needed to meet the shortage of workers? YOUTH PERSPECTIVE  </vt:lpstr>
      <vt:lpstr>NEW PERCEPTIONS</vt:lpstr>
      <vt:lpstr>PROFESSIONALITY</vt:lpstr>
      <vt:lpstr>WORKING CONDITIONS</vt:lpstr>
      <vt:lpstr>WORKERS’ PRIORITIES</vt:lpstr>
      <vt:lpstr>CHALLANGES FOR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PREDICTIVE MAINTENANCE:  EMPLOYMENT, WORKING CONDITIONS, SOCIAL, TECHNICAL AND ECONOMICAL ANALYSIS  Experiences from Italy</dc:title>
  <dc:creator>FORNER EDA</dc:creator>
  <cp:lastModifiedBy>Celia McClements</cp:lastModifiedBy>
  <cp:revision>6</cp:revision>
  <dcterms:created xsi:type="dcterms:W3CDTF">2022-03-18T10:41:02Z</dcterms:created>
  <dcterms:modified xsi:type="dcterms:W3CDTF">2023-06-27T15:10:41Z</dcterms:modified>
</cp:coreProperties>
</file>