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86" r:id="rId5"/>
    <p:sldId id="463" r:id="rId6"/>
    <p:sldId id="443" r:id="rId7"/>
    <p:sldId id="481" r:id="rId8"/>
    <p:sldId id="484" r:id="rId9"/>
    <p:sldId id="474" r:id="rId10"/>
    <p:sldId id="472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B4A0CF-9A25-E162-1591-34B0CE753494}" name="Alice Rambaldi" initials="AR" userId="S::alice.rambaldi@spin360.biz::a9885662-0626-46d0-89d3-6f5dab0fc8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6EC003-C1BB-422A-81E4-F6431B23328A}" v="1275" dt="2023-06-28T06:58:13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06" autoAdjust="0"/>
  </p:normalViewPr>
  <p:slideViewPr>
    <p:cSldViewPr snapToGrid="0">
      <p:cViewPr varScale="1">
        <p:scale>
          <a:sx n="95" d="100"/>
          <a:sy n="95" d="100"/>
        </p:scale>
        <p:origin x="11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283DE-B94F-4E22-9BEF-C07F0F2A8DA6}" type="doc">
      <dgm:prSet loTypeId="urn:microsoft.com/office/officeart/2005/8/layout/cycle6" loCatId="cycl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FE95B170-8328-449D-A181-2D960E7128C9}">
      <dgm:prSet phldrT="[Tes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it-IT" sz="1200" b="0" dirty="0">
              <a:latin typeface="Century Gothic" panose="020B0502020202020204" pitchFamily="34" charset="0"/>
            </a:rPr>
            <a:t>MANAGE JOB </a:t>
          </a:r>
          <a:r>
            <a:rPr lang="it-IT" sz="1200" b="0" baseline="0" dirty="0">
              <a:latin typeface="Century Gothic" panose="020B0502020202020204" pitchFamily="34" charset="0"/>
            </a:rPr>
            <a:t>TRANSITIONS BETWEEN INDUSTRIES AND SECTORS</a:t>
          </a:r>
          <a:endParaRPr lang="it-IT" sz="1200" b="0" dirty="0">
            <a:latin typeface="Century Gothic" panose="020B0502020202020204" pitchFamily="34" charset="0"/>
          </a:endParaRPr>
        </a:p>
      </dgm:t>
    </dgm:pt>
    <dgm:pt modelId="{C24F822F-153D-4F67-92DB-177BD1AB52D6}" type="parTrans" cxnId="{1A4706CC-A9CD-4D91-8E4E-3C97FC197277}">
      <dgm:prSet/>
      <dgm:spPr/>
      <dgm:t>
        <a:bodyPr/>
        <a:lstStyle/>
        <a:p>
          <a:endParaRPr lang="it-IT" sz="1200" b="0">
            <a:latin typeface="Century Gothic" panose="020B0502020202020204" pitchFamily="34" charset="0"/>
          </a:endParaRPr>
        </a:p>
      </dgm:t>
    </dgm:pt>
    <dgm:pt modelId="{C3874AAB-C791-425A-8204-FA2FB0F7BD0E}" type="sibTrans" cxnId="{1A4706CC-A9CD-4D91-8E4E-3C97FC197277}">
      <dgm:prSet/>
      <dgm:spPr/>
      <dgm:t>
        <a:bodyPr/>
        <a:lstStyle/>
        <a:p>
          <a:endParaRPr lang="it-IT" sz="1200" b="0">
            <a:latin typeface="Century Gothic" panose="020B0502020202020204" pitchFamily="34" charset="0"/>
          </a:endParaRPr>
        </a:p>
      </dgm:t>
    </dgm:pt>
    <dgm:pt modelId="{C636BD7A-930E-42B0-ABE0-CFF4A465837D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it-IT" sz="1200" b="0" dirty="0">
              <a:latin typeface="Century Gothic" panose="020B0502020202020204" pitchFamily="34" charset="0"/>
            </a:rPr>
            <a:t>STRATEGIC INVESTMENTS</a:t>
          </a:r>
        </a:p>
      </dgm:t>
    </dgm:pt>
    <dgm:pt modelId="{7C3F9177-D7CC-4F3A-A294-CA8CA448A523}" type="parTrans" cxnId="{2BBCC8BD-A148-4909-B72A-AA874B335508}">
      <dgm:prSet/>
      <dgm:spPr/>
      <dgm:t>
        <a:bodyPr/>
        <a:lstStyle/>
        <a:p>
          <a:endParaRPr lang="it-IT" sz="1200" b="0">
            <a:latin typeface="Century Gothic" panose="020B0502020202020204" pitchFamily="34" charset="0"/>
          </a:endParaRPr>
        </a:p>
      </dgm:t>
    </dgm:pt>
    <dgm:pt modelId="{0F0BE5A3-B9D4-4C12-AFC4-BD9B335869B4}" type="sibTrans" cxnId="{2BBCC8BD-A148-4909-B72A-AA874B335508}">
      <dgm:prSet/>
      <dgm:spPr/>
      <dgm:t>
        <a:bodyPr/>
        <a:lstStyle/>
        <a:p>
          <a:endParaRPr lang="it-IT" sz="1200" b="0">
            <a:latin typeface="Century Gothic" panose="020B0502020202020204" pitchFamily="34" charset="0"/>
          </a:endParaRPr>
        </a:p>
      </dgm:t>
    </dgm:pt>
    <dgm:pt modelId="{57EB75FC-D4FE-499D-A539-461FE6C71554}">
      <dgm:prSet phldrT="[Tes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it-IT" sz="1200" b="0" dirty="0">
              <a:latin typeface="Century Gothic" panose="020B0502020202020204" pitchFamily="34" charset="0"/>
            </a:rPr>
            <a:t>ENHANCING SKILLS FORECASTING </a:t>
          </a:r>
        </a:p>
      </dgm:t>
    </dgm:pt>
    <dgm:pt modelId="{DA3FF87C-EFAE-43D3-A203-B0A65C5EEEAD}" type="parTrans" cxnId="{4258AA95-6048-477C-8FF0-BF080E466227}">
      <dgm:prSet/>
      <dgm:spPr/>
      <dgm:t>
        <a:bodyPr/>
        <a:lstStyle/>
        <a:p>
          <a:endParaRPr lang="it-IT" sz="1200">
            <a:latin typeface="Century Gothic" panose="020B0502020202020204" pitchFamily="34" charset="0"/>
          </a:endParaRPr>
        </a:p>
      </dgm:t>
    </dgm:pt>
    <dgm:pt modelId="{71481EAC-F826-44F1-89C7-36C14C50EADB}" type="sibTrans" cxnId="{4258AA95-6048-477C-8FF0-BF080E466227}">
      <dgm:prSet/>
      <dgm:spPr/>
      <dgm:t>
        <a:bodyPr/>
        <a:lstStyle/>
        <a:p>
          <a:endParaRPr lang="it-IT" sz="1200">
            <a:latin typeface="Century Gothic" panose="020B0502020202020204" pitchFamily="34" charset="0"/>
          </a:endParaRPr>
        </a:p>
      </dgm:t>
    </dgm:pt>
    <dgm:pt modelId="{C5B28703-F10A-411B-B8CF-6EF42D032C93}">
      <dgm:prSet phldrT="[Tes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it-IT" sz="1200" dirty="0">
              <a:latin typeface="Century Gothic" panose="020B0502020202020204" pitchFamily="34" charset="0"/>
              <a:cs typeface="Times New Roman" panose="02020603050405020304" pitchFamily="18" charset="0"/>
            </a:rPr>
            <a:t>GREEN/DIGITAL: OPPORTUNITIES AND CHALLENGES FOR HEALTH, SAFETY AND SECURITY</a:t>
          </a:r>
          <a:endParaRPr lang="it-IT" sz="1200" b="0" dirty="0">
            <a:latin typeface="Century Gothic" panose="020B0502020202020204" pitchFamily="34" charset="0"/>
          </a:endParaRPr>
        </a:p>
      </dgm:t>
    </dgm:pt>
    <dgm:pt modelId="{5581BBD2-067E-4BA7-9812-A58A1D7F4510}" type="parTrans" cxnId="{121F566C-CF15-4901-BC86-072D376BF1C3}">
      <dgm:prSet/>
      <dgm:spPr/>
      <dgm:t>
        <a:bodyPr/>
        <a:lstStyle/>
        <a:p>
          <a:endParaRPr lang="it-IT" sz="1200"/>
        </a:p>
      </dgm:t>
    </dgm:pt>
    <dgm:pt modelId="{76B1E04C-EAB7-4E76-84FE-6B88C39FC24D}" type="sibTrans" cxnId="{121F566C-CF15-4901-BC86-072D376BF1C3}">
      <dgm:prSet/>
      <dgm:spPr/>
      <dgm:t>
        <a:bodyPr/>
        <a:lstStyle/>
        <a:p>
          <a:endParaRPr lang="it-IT" sz="1200"/>
        </a:p>
      </dgm:t>
    </dgm:pt>
    <dgm:pt modelId="{14BEE382-172D-4F52-81D6-7D7DB02029FE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it-IT" sz="1200" b="0" dirty="0">
              <a:latin typeface="Century Gothic" panose="020B0502020202020204" pitchFamily="34" charset="0"/>
            </a:rPr>
            <a:t>UP/RESKILLING PATHWAYS</a:t>
          </a:r>
        </a:p>
      </dgm:t>
    </dgm:pt>
    <dgm:pt modelId="{9CB88302-115F-446F-B54B-51C016066718}" type="parTrans" cxnId="{6FE7911B-56E9-4CA8-AECA-24303F11421D}">
      <dgm:prSet/>
      <dgm:spPr/>
      <dgm:t>
        <a:bodyPr/>
        <a:lstStyle/>
        <a:p>
          <a:endParaRPr lang="it-IT" sz="1200"/>
        </a:p>
      </dgm:t>
    </dgm:pt>
    <dgm:pt modelId="{DDC5EE4B-C743-4299-AAB4-E020C789DB09}" type="sibTrans" cxnId="{6FE7911B-56E9-4CA8-AECA-24303F11421D}">
      <dgm:prSet/>
      <dgm:spPr/>
      <dgm:t>
        <a:bodyPr/>
        <a:lstStyle/>
        <a:p>
          <a:endParaRPr lang="it-IT" sz="1200"/>
        </a:p>
      </dgm:t>
    </dgm:pt>
    <dgm:pt modelId="{1F3357CF-7BAE-47A6-9A6E-F885B003CA93}">
      <dgm:prSet phldrT="[Tes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it-IT" sz="1200" b="0" dirty="0">
              <a:latin typeface="Century Gothic" panose="020B0502020202020204" pitchFamily="34" charset="0"/>
            </a:rPr>
            <a:t>INTERMODAL COOPERATION</a:t>
          </a:r>
        </a:p>
      </dgm:t>
    </dgm:pt>
    <dgm:pt modelId="{2996758A-A8AC-4656-A547-07F97E7EA655}" type="sibTrans" cxnId="{71108D49-ACAA-4111-AE4D-D68A37233988}">
      <dgm:prSet/>
      <dgm:spPr/>
      <dgm:t>
        <a:bodyPr/>
        <a:lstStyle/>
        <a:p>
          <a:endParaRPr lang="it-IT" sz="1200"/>
        </a:p>
      </dgm:t>
    </dgm:pt>
    <dgm:pt modelId="{DE45DD36-6C7C-49D5-BFE2-AD92B9C4AF61}" type="parTrans" cxnId="{71108D49-ACAA-4111-AE4D-D68A37233988}">
      <dgm:prSet/>
      <dgm:spPr/>
      <dgm:t>
        <a:bodyPr/>
        <a:lstStyle/>
        <a:p>
          <a:endParaRPr lang="it-IT" sz="1200"/>
        </a:p>
      </dgm:t>
    </dgm:pt>
    <dgm:pt modelId="{FB191850-CFEE-4DB7-9068-DCE43C70FDBD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it-IT" sz="1200" b="0" dirty="0">
              <a:latin typeface="Century Gothic" panose="020B0502020202020204" pitchFamily="34" charset="0"/>
            </a:rPr>
            <a:t>MODAL SHIFT: CHANGE  PERCEPTIONS</a:t>
          </a:r>
        </a:p>
      </dgm:t>
    </dgm:pt>
    <dgm:pt modelId="{7DBF2D7D-A052-402D-B455-24122CEEDFFD}" type="sibTrans" cxnId="{9B400FCE-7B80-4D06-A4CB-5A0DB3855C72}">
      <dgm:prSet/>
      <dgm:spPr/>
      <dgm:t>
        <a:bodyPr/>
        <a:lstStyle/>
        <a:p>
          <a:endParaRPr lang="it-IT" sz="1200">
            <a:latin typeface="Century Gothic" panose="020B0502020202020204" pitchFamily="34" charset="0"/>
          </a:endParaRPr>
        </a:p>
      </dgm:t>
    </dgm:pt>
    <dgm:pt modelId="{8FA20826-B50E-402E-9071-62157B2DFB5B}" type="parTrans" cxnId="{9B400FCE-7B80-4D06-A4CB-5A0DB3855C72}">
      <dgm:prSet/>
      <dgm:spPr/>
      <dgm:t>
        <a:bodyPr/>
        <a:lstStyle/>
        <a:p>
          <a:endParaRPr lang="it-IT" sz="1200">
            <a:latin typeface="Century Gothic" panose="020B0502020202020204" pitchFamily="34" charset="0"/>
          </a:endParaRPr>
        </a:p>
      </dgm:t>
    </dgm:pt>
    <dgm:pt modelId="{03081680-8CE2-414E-A92C-504654643BE2}" type="pres">
      <dgm:prSet presAssocID="{8F5283DE-B94F-4E22-9BEF-C07F0F2A8DA6}" presName="cycle" presStyleCnt="0">
        <dgm:presLayoutVars>
          <dgm:dir/>
          <dgm:resizeHandles val="exact"/>
        </dgm:presLayoutVars>
      </dgm:prSet>
      <dgm:spPr/>
    </dgm:pt>
    <dgm:pt modelId="{B0F2AA56-4727-4FB1-924E-0D5E28F0EACA}" type="pres">
      <dgm:prSet presAssocID="{FE95B170-8328-449D-A181-2D960E7128C9}" presName="node" presStyleLbl="node1" presStyleIdx="0" presStyleCnt="7" custScaleX="142077" custScaleY="168687">
        <dgm:presLayoutVars>
          <dgm:bulletEnabled val="1"/>
        </dgm:presLayoutVars>
      </dgm:prSet>
      <dgm:spPr/>
    </dgm:pt>
    <dgm:pt modelId="{19BBA98F-04B4-4F2D-99FA-719F577D8F0C}" type="pres">
      <dgm:prSet presAssocID="{FE95B170-8328-449D-A181-2D960E7128C9}" presName="spNode" presStyleCnt="0"/>
      <dgm:spPr/>
    </dgm:pt>
    <dgm:pt modelId="{E3276642-8E26-4E6C-B185-15B7B0F1F7D4}" type="pres">
      <dgm:prSet presAssocID="{C3874AAB-C791-425A-8204-FA2FB0F7BD0E}" presName="sibTrans" presStyleLbl="sibTrans1D1" presStyleIdx="0" presStyleCnt="7"/>
      <dgm:spPr/>
    </dgm:pt>
    <dgm:pt modelId="{D362196D-8B49-48D9-AC70-C0A94460D246}" type="pres">
      <dgm:prSet presAssocID="{FB191850-CFEE-4DB7-9068-DCE43C70FDBD}" presName="node" presStyleLbl="node1" presStyleIdx="1" presStyleCnt="7" custScaleX="142077" custScaleY="168687" custRadScaleRad="101529" custRadScaleInc="32446">
        <dgm:presLayoutVars>
          <dgm:bulletEnabled val="1"/>
        </dgm:presLayoutVars>
      </dgm:prSet>
      <dgm:spPr/>
    </dgm:pt>
    <dgm:pt modelId="{E1E801B4-5DA8-4C4F-95BC-3DE349D3F173}" type="pres">
      <dgm:prSet presAssocID="{FB191850-CFEE-4DB7-9068-DCE43C70FDBD}" presName="spNode" presStyleCnt="0"/>
      <dgm:spPr/>
    </dgm:pt>
    <dgm:pt modelId="{05A0CBC7-B8D2-454B-93CB-C49EE1E7E628}" type="pres">
      <dgm:prSet presAssocID="{7DBF2D7D-A052-402D-B455-24122CEEDFFD}" presName="sibTrans" presStyleLbl="sibTrans1D1" presStyleIdx="1" presStyleCnt="7"/>
      <dgm:spPr/>
    </dgm:pt>
    <dgm:pt modelId="{ACA5338B-67D3-4EBB-9E69-8309785829FC}" type="pres">
      <dgm:prSet presAssocID="{14BEE382-172D-4F52-81D6-7D7DB02029FE}" presName="node" presStyleLbl="node1" presStyleIdx="2" presStyleCnt="7" custScaleX="142077" custScaleY="168687">
        <dgm:presLayoutVars>
          <dgm:bulletEnabled val="1"/>
        </dgm:presLayoutVars>
      </dgm:prSet>
      <dgm:spPr/>
    </dgm:pt>
    <dgm:pt modelId="{9455048E-610F-4BC7-A57B-26281A113F23}" type="pres">
      <dgm:prSet presAssocID="{14BEE382-172D-4F52-81D6-7D7DB02029FE}" presName="spNode" presStyleCnt="0"/>
      <dgm:spPr/>
    </dgm:pt>
    <dgm:pt modelId="{37CBB440-7BA3-4BBB-B6B0-917DD3409FDE}" type="pres">
      <dgm:prSet presAssocID="{DDC5EE4B-C743-4299-AAB4-E020C789DB09}" presName="sibTrans" presStyleLbl="sibTrans1D1" presStyleIdx="2" presStyleCnt="7"/>
      <dgm:spPr/>
    </dgm:pt>
    <dgm:pt modelId="{4E6DF8CB-F6FC-4E2F-8CE4-268368F81C81}" type="pres">
      <dgm:prSet presAssocID="{57EB75FC-D4FE-499D-A539-461FE6C71554}" presName="node" presStyleLbl="node1" presStyleIdx="3" presStyleCnt="7" custScaleX="142077" custScaleY="168687" custRadScaleRad="100545" custRadScaleInc="-895">
        <dgm:presLayoutVars>
          <dgm:bulletEnabled val="1"/>
        </dgm:presLayoutVars>
      </dgm:prSet>
      <dgm:spPr/>
    </dgm:pt>
    <dgm:pt modelId="{9D98EFCC-9143-44C5-B42F-2667E1E86324}" type="pres">
      <dgm:prSet presAssocID="{57EB75FC-D4FE-499D-A539-461FE6C71554}" presName="spNode" presStyleCnt="0"/>
      <dgm:spPr/>
    </dgm:pt>
    <dgm:pt modelId="{0148FE7B-D6C6-4276-927A-9E09DE6E7224}" type="pres">
      <dgm:prSet presAssocID="{71481EAC-F826-44F1-89C7-36C14C50EADB}" presName="sibTrans" presStyleLbl="sibTrans1D1" presStyleIdx="3" presStyleCnt="7"/>
      <dgm:spPr/>
    </dgm:pt>
    <dgm:pt modelId="{E3B6CEB0-9547-421E-B41A-ED48935FC9D1}" type="pres">
      <dgm:prSet presAssocID="{1F3357CF-7BAE-47A6-9A6E-F885B003CA93}" presName="node" presStyleLbl="node1" presStyleIdx="4" presStyleCnt="7" custScaleX="142077" custScaleY="168687" custRadScaleRad="100545" custRadScaleInc="-895">
        <dgm:presLayoutVars>
          <dgm:bulletEnabled val="1"/>
        </dgm:presLayoutVars>
      </dgm:prSet>
      <dgm:spPr/>
    </dgm:pt>
    <dgm:pt modelId="{C789D67D-5178-4FA4-99A3-24B7B5890294}" type="pres">
      <dgm:prSet presAssocID="{1F3357CF-7BAE-47A6-9A6E-F885B003CA93}" presName="spNode" presStyleCnt="0"/>
      <dgm:spPr/>
    </dgm:pt>
    <dgm:pt modelId="{80389C41-ADEC-461E-BF72-2BCCD27C7B34}" type="pres">
      <dgm:prSet presAssocID="{2996758A-A8AC-4656-A547-07F97E7EA655}" presName="sibTrans" presStyleLbl="sibTrans1D1" presStyleIdx="4" presStyleCnt="7"/>
      <dgm:spPr/>
    </dgm:pt>
    <dgm:pt modelId="{92EFF519-05DF-40FD-AAE4-25E73CAEE89D}" type="pres">
      <dgm:prSet presAssocID="{C5B28703-F10A-411B-B8CF-6EF42D032C93}" presName="node" presStyleLbl="node1" presStyleIdx="5" presStyleCnt="7" custScaleX="142077" custScaleY="168687">
        <dgm:presLayoutVars>
          <dgm:bulletEnabled val="1"/>
        </dgm:presLayoutVars>
      </dgm:prSet>
      <dgm:spPr/>
    </dgm:pt>
    <dgm:pt modelId="{1C8AF28B-7828-467C-8006-B108F69E6A53}" type="pres">
      <dgm:prSet presAssocID="{C5B28703-F10A-411B-B8CF-6EF42D032C93}" presName="spNode" presStyleCnt="0"/>
      <dgm:spPr/>
    </dgm:pt>
    <dgm:pt modelId="{B13C84B5-93FA-407A-B961-B8D622300D36}" type="pres">
      <dgm:prSet presAssocID="{76B1E04C-EAB7-4E76-84FE-6B88C39FC24D}" presName="sibTrans" presStyleLbl="sibTrans1D1" presStyleIdx="5" presStyleCnt="7"/>
      <dgm:spPr/>
    </dgm:pt>
    <dgm:pt modelId="{9CED713F-8906-465F-B36C-DF177224C345}" type="pres">
      <dgm:prSet presAssocID="{C636BD7A-930E-42B0-ABE0-CFF4A465837D}" presName="node" presStyleLbl="node1" presStyleIdx="6" presStyleCnt="7" custScaleX="147480" custScaleY="179620" custRadScaleRad="103845" custRadScaleInc="-37266">
        <dgm:presLayoutVars>
          <dgm:bulletEnabled val="1"/>
        </dgm:presLayoutVars>
      </dgm:prSet>
      <dgm:spPr/>
    </dgm:pt>
    <dgm:pt modelId="{91262AD4-A0B3-4902-B1EA-F408E1BA3A25}" type="pres">
      <dgm:prSet presAssocID="{C636BD7A-930E-42B0-ABE0-CFF4A465837D}" presName="spNode" presStyleCnt="0"/>
      <dgm:spPr/>
    </dgm:pt>
    <dgm:pt modelId="{7CC799F3-F168-4818-B802-6CA55FCA7292}" type="pres">
      <dgm:prSet presAssocID="{0F0BE5A3-B9D4-4C12-AFC4-BD9B335869B4}" presName="sibTrans" presStyleLbl="sibTrans1D1" presStyleIdx="6" presStyleCnt="7"/>
      <dgm:spPr/>
    </dgm:pt>
  </dgm:ptLst>
  <dgm:cxnLst>
    <dgm:cxn modelId="{E96B2106-2EE9-48AC-AE15-3BF52241E213}" type="presOf" srcId="{C636BD7A-930E-42B0-ABE0-CFF4A465837D}" destId="{9CED713F-8906-465F-B36C-DF177224C345}" srcOrd="0" destOrd="0" presId="urn:microsoft.com/office/officeart/2005/8/layout/cycle6"/>
    <dgm:cxn modelId="{D24D290C-13B2-4003-85ED-8C245A9B3137}" type="presOf" srcId="{71481EAC-F826-44F1-89C7-36C14C50EADB}" destId="{0148FE7B-D6C6-4276-927A-9E09DE6E7224}" srcOrd="0" destOrd="0" presId="urn:microsoft.com/office/officeart/2005/8/layout/cycle6"/>
    <dgm:cxn modelId="{83735D16-E8F1-496C-9220-398C5C9B8200}" type="presOf" srcId="{1F3357CF-7BAE-47A6-9A6E-F885B003CA93}" destId="{E3B6CEB0-9547-421E-B41A-ED48935FC9D1}" srcOrd="0" destOrd="0" presId="urn:microsoft.com/office/officeart/2005/8/layout/cycle6"/>
    <dgm:cxn modelId="{6FE7911B-56E9-4CA8-AECA-24303F11421D}" srcId="{8F5283DE-B94F-4E22-9BEF-C07F0F2A8DA6}" destId="{14BEE382-172D-4F52-81D6-7D7DB02029FE}" srcOrd="2" destOrd="0" parTransId="{9CB88302-115F-446F-B54B-51C016066718}" sibTransId="{DDC5EE4B-C743-4299-AAB4-E020C789DB09}"/>
    <dgm:cxn modelId="{E25ADE1C-8DCC-4816-BDFD-A8BD8AF4FB92}" type="presOf" srcId="{14BEE382-172D-4F52-81D6-7D7DB02029FE}" destId="{ACA5338B-67D3-4EBB-9E69-8309785829FC}" srcOrd="0" destOrd="0" presId="urn:microsoft.com/office/officeart/2005/8/layout/cycle6"/>
    <dgm:cxn modelId="{58FC5731-CA16-4ED4-8F07-D9A6A71424A7}" type="presOf" srcId="{DDC5EE4B-C743-4299-AAB4-E020C789DB09}" destId="{37CBB440-7BA3-4BBB-B6B0-917DD3409FDE}" srcOrd="0" destOrd="0" presId="urn:microsoft.com/office/officeart/2005/8/layout/cycle6"/>
    <dgm:cxn modelId="{AC023138-10C8-4F92-AA17-97924E73EE9F}" type="presOf" srcId="{0F0BE5A3-B9D4-4C12-AFC4-BD9B335869B4}" destId="{7CC799F3-F168-4818-B802-6CA55FCA7292}" srcOrd="0" destOrd="0" presId="urn:microsoft.com/office/officeart/2005/8/layout/cycle6"/>
    <dgm:cxn modelId="{71108D49-ACAA-4111-AE4D-D68A37233988}" srcId="{8F5283DE-B94F-4E22-9BEF-C07F0F2A8DA6}" destId="{1F3357CF-7BAE-47A6-9A6E-F885B003CA93}" srcOrd="4" destOrd="0" parTransId="{DE45DD36-6C7C-49D5-BFE2-AD92B9C4AF61}" sibTransId="{2996758A-A8AC-4656-A547-07F97E7EA655}"/>
    <dgm:cxn modelId="{121F566C-CF15-4901-BC86-072D376BF1C3}" srcId="{8F5283DE-B94F-4E22-9BEF-C07F0F2A8DA6}" destId="{C5B28703-F10A-411B-B8CF-6EF42D032C93}" srcOrd="5" destOrd="0" parTransId="{5581BBD2-067E-4BA7-9812-A58A1D7F4510}" sibTransId="{76B1E04C-EAB7-4E76-84FE-6B88C39FC24D}"/>
    <dgm:cxn modelId="{4BC89F73-3FAA-454A-95A1-F80B953F1EE6}" type="presOf" srcId="{8F5283DE-B94F-4E22-9BEF-C07F0F2A8DA6}" destId="{03081680-8CE2-414E-A92C-504654643BE2}" srcOrd="0" destOrd="0" presId="urn:microsoft.com/office/officeart/2005/8/layout/cycle6"/>
    <dgm:cxn modelId="{323ACC84-FDF5-4581-8545-F020BBF8C3E9}" type="presOf" srcId="{76B1E04C-EAB7-4E76-84FE-6B88C39FC24D}" destId="{B13C84B5-93FA-407A-B961-B8D622300D36}" srcOrd="0" destOrd="0" presId="urn:microsoft.com/office/officeart/2005/8/layout/cycle6"/>
    <dgm:cxn modelId="{AAE7FF89-BD02-4B7E-B708-56260B35D609}" type="presOf" srcId="{C3874AAB-C791-425A-8204-FA2FB0F7BD0E}" destId="{E3276642-8E26-4E6C-B185-15B7B0F1F7D4}" srcOrd="0" destOrd="0" presId="urn:microsoft.com/office/officeart/2005/8/layout/cycle6"/>
    <dgm:cxn modelId="{0460A88D-F0DF-43AD-AEF8-B8C4A7A055B5}" type="presOf" srcId="{2996758A-A8AC-4656-A547-07F97E7EA655}" destId="{80389C41-ADEC-461E-BF72-2BCCD27C7B34}" srcOrd="0" destOrd="0" presId="urn:microsoft.com/office/officeart/2005/8/layout/cycle6"/>
    <dgm:cxn modelId="{4258AA95-6048-477C-8FF0-BF080E466227}" srcId="{8F5283DE-B94F-4E22-9BEF-C07F0F2A8DA6}" destId="{57EB75FC-D4FE-499D-A539-461FE6C71554}" srcOrd="3" destOrd="0" parTransId="{DA3FF87C-EFAE-43D3-A203-B0A65C5EEEAD}" sibTransId="{71481EAC-F826-44F1-89C7-36C14C50EADB}"/>
    <dgm:cxn modelId="{7E92AEA2-E424-47E7-B174-F1A23D8392E2}" type="presOf" srcId="{57EB75FC-D4FE-499D-A539-461FE6C71554}" destId="{4E6DF8CB-F6FC-4E2F-8CE4-268368F81C81}" srcOrd="0" destOrd="0" presId="urn:microsoft.com/office/officeart/2005/8/layout/cycle6"/>
    <dgm:cxn modelId="{CD1AE9A5-0D5B-4060-944C-4552BB80BF24}" type="presOf" srcId="{C5B28703-F10A-411B-B8CF-6EF42D032C93}" destId="{92EFF519-05DF-40FD-AAE4-25E73CAEE89D}" srcOrd="0" destOrd="0" presId="urn:microsoft.com/office/officeart/2005/8/layout/cycle6"/>
    <dgm:cxn modelId="{830EDDB2-DBB6-446E-A626-38F6FD8A2F27}" type="presOf" srcId="{FE95B170-8328-449D-A181-2D960E7128C9}" destId="{B0F2AA56-4727-4FB1-924E-0D5E28F0EACA}" srcOrd="0" destOrd="0" presId="urn:microsoft.com/office/officeart/2005/8/layout/cycle6"/>
    <dgm:cxn modelId="{2BBCC8BD-A148-4909-B72A-AA874B335508}" srcId="{8F5283DE-B94F-4E22-9BEF-C07F0F2A8DA6}" destId="{C636BD7A-930E-42B0-ABE0-CFF4A465837D}" srcOrd="6" destOrd="0" parTransId="{7C3F9177-D7CC-4F3A-A294-CA8CA448A523}" sibTransId="{0F0BE5A3-B9D4-4C12-AFC4-BD9B335869B4}"/>
    <dgm:cxn modelId="{3B67FEBF-C7FB-4176-A9F9-B36BDC8169B6}" type="presOf" srcId="{7DBF2D7D-A052-402D-B455-24122CEEDFFD}" destId="{05A0CBC7-B8D2-454B-93CB-C49EE1E7E628}" srcOrd="0" destOrd="0" presId="urn:microsoft.com/office/officeart/2005/8/layout/cycle6"/>
    <dgm:cxn modelId="{1A4706CC-A9CD-4D91-8E4E-3C97FC197277}" srcId="{8F5283DE-B94F-4E22-9BEF-C07F0F2A8DA6}" destId="{FE95B170-8328-449D-A181-2D960E7128C9}" srcOrd="0" destOrd="0" parTransId="{C24F822F-153D-4F67-92DB-177BD1AB52D6}" sibTransId="{C3874AAB-C791-425A-8204-FA2FB0F7BD0E}"/>
    <dgm:cxn modelId="{9B400FCE-7B80-4D06-A4CB-5A0DB3855C72}" srcId="{8F5283DE-B94F-4E22-9BEF-C07F0F2A8DA6}" destId="{FB191850-CFEE-4DB7-9068-DCE43C70FDBD}" srcOrd="1" destOrd="0" parTransId="{8FA20826-B50E-402E-9071-62157B2DFB5B}" sibTransId="{7DBF2D7D-A052-402D-B455-24122CEEDFFD}"/>
    <dgm:cxn modelId="{2EF8DAE0-8821-4C27-9C23-64C697B2F70F}" type="presOf" srcId="{FB191850-CFEE-4DB7-9068-DCE43C70FDBD}" destId="{D362196D-8B49-48D9-AC70-C0A94460D246}" srcOrd="0" destOrd="0" presId="urn:microsoft.com/office/officeart/2005/8/layout/cycle6"/>
    <dgm:cxn modelId="{ADF9EAAF-90B6-4E93-ACA9-0B40EC2F98EF}" type="presParOf" srcId="{03081680-8CE2-414E-A92C-504654643BE2}" destId="{B0F2AA56-4727-4FB1-924E-0D5E28F0EACA}" srcOrd="0" destOrd="0" presId="urn:microsoft.com/office/officeart/2005/8/layout/cycle6"/>
    <dgm:cxn modelId="{EC92BFBD-A944-4E1A-B448-26AA110BE639}" type="presParOf" srcId="{03081680-8CE2-414E-A92C-504654643BE2}" destId="{19BBA98F-04B4-4F2D-99FA-719F577D8F0C}" srcOrd="1" destOrd="0" presId="urn:microsoft.com/office/officeart/2005/8/layout/cycle6"/>
    <dgm:cxn modelId="{3E3C2000-3554-4F06-8AC5-DD95A1124042}" type="presParOf" srcId="{03081680-8CE2-414E-A92C-504654643BE2}" destId="{E3276642-8E26-4E6C-B185-15B7B0F1F7D4}" srcOrd="2" destOrd="0" presId="urn:microsoft.com/office/officeart/2005/8/layout/cycle6"/>
    <dgm:cxn modelId="{C6DF02A3-517B-4545-9E70-18E28584C329}" type="presParOf" srcId="{03081680-8CE2-414E-A92C-504654643BE2}" destId="{D362196D-8B49-48D9-AC70-C0A94460D246}" srcOrd="3" destOrd="0" presId="urn:microsoft.com/office/officeart/2005/8/layout/cycle6"/>
    <dgm:cxn modelId="{07AA0313-A917-4ECF-A920-3B27829A3982}" type="presParOf" srcId="{03081680-8CE2-414E-A92C-504654643BE2}" destId="{E1E801B4-5DA8-4C4F-95BC-3DE349D3F173}" srcOrd="4" destOrd="0" presId="urn:microsoft.com/office/officeart/2005/8/layout/cycle6"/>
    <dgm:cxn modelId="{3662957E-2065-43B4-B6AB-81B7DD9DD626}" type="presParOf" srcId="{03081680-8CE2-414E-A92C-504654643BE2}" destId="{05A0CBC7-B8D2-454B-93CB-C49EE1E7E628}" srcOrd="5" destOrd="0" presId="urn:microsoft.com/office/officeart/2005/8/layout/cycle6"/>
    <dgm:cxn modelId="{815314BF-1316-4E86-9F9B-E560856DD737}" type="presParOf" srcId="{03081680-8CE2-414E-A92C-504654643BE2}" destId="{ACA5338B-67D3-4EBB-9E69-8309785829FC}" srcOrd="6" destOrd="0" presId="urn:microsoft.com/office/officeart/2005/8/layout/cycle6"/>
    <dgm:cxn modelId="{999747CF-E874-43D9-BE5E-45B0C4F7DDD1}" type="presParOf" srcId="{03081680-8CE2-414E-A92C-504654643BE2}" destId="{9455048E-610F-4BC7-A57B-26281A113F23}" srcOrd="7" destOrd="0" presId="urn:microsoft.com/office/officeart/2005/8/layout/cycle6"/>
    <dgm:cxn modelId="{197954D0-BCF2-4E7C-927E-8A74273CE41A}" type="presParOf" srcId="{03081680-8CE2-414E-A92C-504654643BE2}" destId="{37CBB440-7BA3-4BBB-B6B0-917DD3409FDE}" srcOrd="8" destOrd="0" presId="urn:microsoft.com/office/officeart/2005/8/layout/cycle6"/>
    <dgm:cxn modelId="{F16C1B85-10EF-4B2F-9DB5-D4C9CFCBCD38}" type="presParOf" srcId="{03081680-8CE2-414E-A92C-504654643BE2}" destId="{4E6DF8CB-F6FC-4E2F-8CE4-268368F81C81}" srcOrd="9" destOrd="0" presId="urn:microsoft.com/office/officeart/2005/8/layout/cycle6"/>
    <dgm:cxn modelId="{9F2674E0-C4AE-40DD-8497-5163970190DB}" type="presParOf" srcId="{03081680-8CE2-414E-A92C-504654643BE2}" destId="{9D98EFCC-9143-44C5-B42F-2667E1E86324}" srcOrd="10" destOrd="0" presId="urn:microsoft.com/office/officeart/2005/8/layout/cycle6"/>
    <dgm:cxn modelId="{594F6176-4A49-43D3-AD00-EA9A2A001BBF}" type="presParOf" srcId="{03081680-8CE2-414E-A92C-504654643BE2}" destId="{0148FE7B-D6C6-4276-927A-9E09DE6E7224}" srcOrd="11" destOrd="0" presId="urn:microsoft.com/office/officeart/2005/8/layout/cycle6"/>
    <dgm:cxn modelId="{E0A58D09-4E1E-4263-AB4D-4FE99E61481C}" type="presParOf" srcId="{03081680-8CE2-414E-A92C-504654643BE2}" destId="{E3B6CEB0-9547-421E-B41A-ED48935FC9D1}" srcOrd="12" destOrd="0" presId="urn:microsoft.com/office/officeart/2005/8/layout/cycle6"/>
    <dgm:cxn modelId="{0A0D4B7D-27D7-4912-AEDA-1465A4FA7DAE}" type="presParOf" srcId="{03081680-8CE2-414E-A92C-504654643BE2}" destId="{C789D67D-5178-4FA4-99A3-24B7B5890294}" srcOrd="13" destOrd="0" presId="urn:microsoft.com/office/officeart/2005/8/layout/cycle6"/>
    <dgm:cxn modelId="{6402C09A-D1F6-413E-935D-1AAE2537053A}" type="presParOf" srcId="{03081680-8CE2-414E-A92C-504654643BE2}" destId="{80389C41-ADEC-461E-BF72-2BCCD27C7B34}" srcOrd="14" destOrd="0" presId="urn:microsoft.com/office/officeart/2005/8/layout/cycle6"/>
    <dgm:cxn modelId="{E5F0F3CE-1F77-428B-BF83-E19A1E0CB93E}" type="presParOf" srcId="{03081680-8CE2-414E-A92C-504654643BE2}" destId="{92EFF519-05DF-40FD-AAE4-25E73CAEE89D}" srcOrd="15" destOrd="0" presId="urn:microsoft.com/office/officeart/2005/8/layout/cycle6"/>
    <dgm:cxn modelId="{014B4C66-18ED-4EBF-B881-84F86D66ADBE}" type="presParOf" srcId="{03081680-8CE2-414E-A92C-504654643BE2}" destId="{1C8AF28B-7828-467C-8006-B108F69E6A53}" srcOrd="16" destOrd="0" presId="urn:microsoft.com/office/officeart/2005/8/layout/cycle6"/>
    <dgm:cxn modelId="{6DC8C1A4-CF67-4391-838F-6FFBDCB6F5E9}" type="presParOf" srcId="{03081680-8CE2-414E-A92C-504654643BE2}" destId="{B13C84B5-93FA-407A-B961-B8D622300D36}" srcOrd="17" destOrd="0" presId="urn:microsoft.com/office/officeart/2005/8/layout/cycle6"/>
    <dgm:cxn modelId="{24D20936-3FBF-4CE0-B16F-AB8E8884C11E}" type="presParOf" srcId="{03081680-8CE2-414E-A92C-504654643BE2}" destId="{9CED713F-8906-465F-B36C-DF177224C345}" srcOrd="18" destOrd="0" presId="urn:microsoft.com/office/officeart/2005/8/layout/cycle6"/>
    <dgm:cxn modelId="{887D862A-2024-4C07-97E6-C94428B69D34}" type="presParOf" srcId="{03081680-8CE2-414E-A92C-504654643BE2}" destId="{91262AD4-A0B3-4902-B1EA-F408E1BA3A25}" srcOrd="19" destOrd="0" presId="urn:microsoft.com/office/officeart/2005/8/layout/cycle6"/>
    <dgm:cxn modelId="{B70B1CCF-5A33-4028-BBCE-DD6775D6E962}" type="presParOf" srcId="{03081680-8CE2-414E-A92C-504654643BE2}" destId="{7CC799F3-F168-4818-B802-6CA55FCA7292}" srcOrd="20" destOrd="0" presId="urn:microsoft.com/office/officeart/2005/8/layout/cycle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2AA56-4727-4FB1-924E-0D5E28F0EACA}">
      <dsp:nvSpPr>
        <dsp:cNvPr id="0" name=""/>
        <dsp:cNvSpPr/>
      </dsp:nvSpPr>
      <dsp:spPr>
        <a:xfrm>
          <a:off x="2704989" y="-303246"/>
          <a:ext cx="1943664" cy="15000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200" b="0" kern="1200" dirty="0">
              <a:latin typeface="Century Gothic" panose="020B0502020202020204" pitchFamily="34" charset="0"/>
            </a:rPr>
            <a:t>MANAGE JOB </a:t>
          </a:r>
          <a:r>
            <a:rPr lang="it-IT" sz="1200" b="0" kern="1200" baseline="0" dirty="0">
              <a:latin typeface="Century Gothic" panose="020B0502020202020204" pitchFamily="34" charset="0"/>
            </a:rPr>
            <a:t>TRANSITIONS BETWEEN INDUSTRIES AND SECTORS</a:t>
          </a:r>
          <a:endParaRPr lang="it-IT" sz="1200" b="0" kern="1200" dirty="0">
            <a:latin typeface="Century Gothic" panose="020B0502020202020204" pitchFamily="34" charset="0"/>
          </a:endParaRPr>
        </a:p>
      </dsp:txBody>
      <dsp:txXfrm>
        <a:off x="2778213" y="-230022"/>
        <a:ext cx="1797216" cy="1353556"/>
      </dsp:txXfrm>
    </dsp:sp>
    <dsp:sp modelId="{E3276642-8E26-4E6C-B185-15B7B0F1F7D4}">
      <dsp:nvSpPr>
        <dsp:cNvPr id="0" name=""/>
        <dsp:cNvSpPr/>
      </dsp:nvSpPr>
      <dsp:spPr>
        <a:xfrm>
          <a:off x="1334463" y="518103"/>
          <a:ext cx="5072662" cy="5072662"/>
        </a:xfrm>
        <a:custGeom>
          <a:avLst/>
          <a:gdLst/>
          <a:ahLst/>
          <a:cxnLst/>
          <a:rect l="0" t="0" r="0" b="0"/>
          <a:pathLst>
            <a:path>
              <a:moveTo>
                <a:pt x="3318760" y="123701"/>
              </a:moveTo>
              <a:arcTo wR="2536331" hR="2536331" stAng="17278091" swAng="63888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2196D-8B49-48D9-AC70-C0A94460D246}">
      <dsp:nvSpPr>
        <dsp:cNvPr id="0" name=""/>
        <dsp:cNvSpPr/>
      </dsp:nvSpPr>
      <dsp:spPr>
        <a:xfrm>
          <a:off x="4864433" y="830229"/>
          <a:ext cx="1943664" cy="15000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200" b="0" kern="1200" dirty="0">
              <a:latin typeface="Century Gothic" panose="020B0502020202020204" pitchFamily="34" charset="0"/>
            </a:rPr>
            <a:t>MODAL SHIFT: CHANGE  PERCEPTIONS</a:t>
          </a:r>
        </a:p>
      </dsp:txBody>
      <dsp:txXfrm>
        <a:off x="4937657" y="903453"/>
        <a:ext cx="1797216" cy="1353556"/>
      </dsp:txXfrm>
    </dsp:sp>
    <dsp:sp modelId="{05A0CBC7-B8D2-454B-93CB-C49EE1E7E628}">
      <dsp:nvSpPr>
        <dsp:cNvPr id="0" name=""/>
        <dsp:cNvSpPr/>
      </dsp:nvSpPr>
      <dsp:spPr>
        <a:xfrm>
          <a:off x="1133822" y="235182"/>
          <a:ext cx="5072662" cy="5072662"/>
        </a:xfrm>
        <a:custGeom>
          <a:avLst/>
          <a:gdLst/>
          <a:ahLst/>
          <a:cxnLst/>
          <a:rect l="0" t="0" r="0" b="0"/>
          <a:pathLst>
            <a:path>
              <a:moveTo>
                <a:pt x="5034791" y="2099669"/>
              </a:moveTo>
              <a:arcTo wR="2536331" hR="2536331" stAng="21005184" swAng="62364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5338B-67D3-4EBB-9E69-8309785829FC}">
      <dsp:nvSpPr>
        <dsp:cNvPr id="0" name=""/>
        <dsp:cNvSpPr/>
      </dsp:nvSpPr>
      <dsp:spPr>
        <a:xfrm>
          <a:off x="5177729" y="2797471"/>
          <a:ext cx="1943664" cy="15000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200" b="0" kern="1200" dirty="0">
              <a:latin typeface="Century Gothic" panose="020B0502020202020204" pitchFamily="34" charset="0"/>
            </a:rPr>
            <a:t>UP/RESKILLING PATHWAYS</a:t>
          </a:r>
        </a:p>
      </dsp:txBody>
      <dsp:txXfrm>
        <a:off x="5250953" y="2870695"/>
        <a:ext cx="1797216" cy="1353556"/>
      </dsp:txXfrm>
    </dsp:sp>
    <dsp:sp modelId="{37CBB440-7BA3-4BBB-B6B0-917DD3409FDE}">
      <dsp:nvSpPr>
        <dsp:cNvPr id="0" name=""/>
        <dsp:cNvSpPr/>
      </dsp:nvSpPr>
      <dsp:spPr>
        <a:xfrm>
          <a:off x="1114459" y="490709"/>
          <a:ext cx="5072662" cy="5072662"/>
        </a:xfrm>
        <a:custGeom>
          <a:avLst/>
          <a:gdLst/>
          <a:ahLst/>
          <a:cxnLst/>
          <a:rect l="0" t="0" r="0" b="0"/>
          <a:pathLst>
            <a:path>
              <a:moveTo>
                <a:pt x="4730226" y="3809045"/>
              </a:moveTo>
              <a:arcTo wR="2536331" hR="2536331" stAng="1807123" swAng="349947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6DF8CB-F6FC-4E2F-8CE4-268368F81C81}">
      <dsp:nvSpPr>
        <dsp:cNvPr id="0" name=""/>
        <dsp:cNvSpPr/>
      </dsp:nvSpPr>
      <dsp:spPr>
        <a:xfrm>
          <a:off x="3817608" y="4518240"/>
          <a:ext cx="1943664" cy="15000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200" b="0" kern="1200" dirty="0">
              <a:latin typeface="Century Gothic" panose="020B0502020202020204" pitchFamily="34" charset="0"/>
            </a:rPr>
            <a:t>ENHANCING SKILLS FORECASTING </a:t>
          </a:r>
        </a:p>
      </dsp:txBody>
      <dsp:txXfrm>
        <a:off x="3890832" y="4591464"/>
        <a:ext cx="1797216" cy="1353556"/>
      </dsp:txXfrm>
    </dsp:sp>
    <dsp:sp modelId="{0148FE7B-D6C6-4276-927A-9E09DE6E7224}">
      <dsp:nvSpPr>
        <dsp:cNvPr id="0" name=""/>
        <dsp:cNvSpPr/>
      </dsp:nvSpPr>
      <dsp:spPr>
        <a:xfrm>
          <a:off x="1191002" y="449754"/>
          <a:ext cx="5072662" cy="5072662"/>
        </a:xfrm>
        <a:custGeom>
          <a:avLst/>
          <a:gdLst/>
          <a:ahLst/>
          <a:cxnLst/>
          <a:rect l="0" t="0" r="0" b="0"/>
          <a:pathLst>
            <a:path>
              <a:moveTo>
                <a:pt x="2623914" y="5071150"/>
              </a:moveTo>
              <a:arcTo wR="2536331" hR="2536331" stAng="5281265" swAng="35789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6CEB0-9547-421E-B41A-ED48935FC9D1}">
      <dsp:nvSpPr>
        <dsp:cNvPr id="0" name=""/>
        <dsp:cNvSpPr/>
      </dsp:nvSpPr>
      <dsp:spPr>
        <a:xfrm>
          <a:off x="1604675" y="4518240"/>
          <a:ext cx="1943664" cy="15000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200" b="0" kern="1200" dirty="0">
              <a:latin typeface="Century Gothic" panose="020B0502020202020204" pitchFamily="34" charset="0"/>
            </a:rPr>
            <a:t>INTERMODAL COOPERATION</a:t>
          </a:r>
        </a:p>
      </dsp:txBody>
      <dsp:txXfrm>
        <a:off x="1677899" y="4591464"/>
        <a:ext cx="1797216" cy="1353556"/>
      </dsp:txXfrm>
    </dsp:sp>
    <dsp:sp modelId="{80389C41-ADEC-461E-BF72-2BCCD27C7B34}">
      <dsp:nvSpPr>
        <dsp:cNvPr id="0" name=""/>
        <dsp:cNvSpPr/>
      </dsp:nvSpPr>
      <dsp:spPr>
        <a:xfrm>
          <a:off x="1140150" y="446195"/>
          <a:ext cx="5072662" cy="5072662"/>
        </a:xfrm>
        <a:custGeom>
          <a:avLst/>
          <a:gdLst/>
          <a:ahLst/>
          <a:cxnLst/>
          <a:rect l="0" t="0" r="0" b="0"/>
          <a:pathLst>
            <a:path>
              <a:moveTo>
                <a:pt x="516161" y="4069919"/>
              </a:moveTo>
              <a:arcTo wR="2536331" hR="2536331" stAng="8567788" swAng="35490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FF519-05DF-40FD-AAE4-25E73CAEE89D}">
      <dsp:nvSpPr>
        <dsp:cNvPr id="0" name=""/>
        <dsp:cNvSpPr/>
      </dsp:nvSpPr>
      <dsp:spPr>
        <a:xfrm>
          <a:off x="232249" y="2797471"/>
          <a:ext cx="1943664" cy="15000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20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GREEN/DIGITAL: OPPORTUNITIES AND CHALLENGES FOR HEALTH, SAFETY AND SECURITY</a:t>
          </a:r>
          <a:endParaRPr lang="it-IT" sz="1200" b="0" kern="1200" dirty="0">
            <a:latin typeface="Century Gothic" panose="020B0502020202020204" pitchFamily="34" charset="0"/>
          </a:endParaRPr>
        </a:p>
      </dsp:txBody>
      <dsp:txXfrm>
        <a:off x="305473" y="2870695"/>
        <a:ext cx="1797216" cy="1353556"/>
      </dsp:txXfrm>
    </dsp:sp>
    <dsp:sp modelId="{B13C84B5-93FA-407A-B961-B8D622300D36}">
      <dsp:nvSpPr>
        <dsp:cNvPr id="0" name=""/>
        <dsp:cNvSpPr/>
      </dsp:nvSpPr>
      <dsp:spPr>
        <a:xfrm>
          <a:off x="1113213" y="-153236"/>
          <a:ext cx="5072662" cy="5072662"/>
        </a:xfrm>
        <a:custGeom>
          <a:avLst/>
          <a:gdLst/>
          <a:ahLst/>
          <a:cxnLst/>
          <a:rect l="0" t="0" r="0" b="0"/>
          <a:pathLst>
            <a:path>
              <a:moveTo>
                <a:pt x="33395" y="2946563"/>
              </a:moveTo>
              <a:arcTo wR="2536331" hR="2536331" stAng="10241517" swAng="558553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D713F-8906-465F-B36C-DF177224C345}">
      <dsp:nvSpPr>
        <dsp:cNvPr id="0" name=""/>
        <dsp:cNvSpPr/>
      </dsp:nvSpPr>
      <dsp:spPr>
        <a:xfrm>
          <a:off x="438866" y="781620"/>
          <a:ext cx="2017579" cy="159722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it-IT" sz="1200" b="0" kern="1200" dirty="0">
              <a:latin typeface="Century Gothic" panose="020B0502020202020204" pitchFamily="34" charset="0"/>
            </a:rPr>
            <a:t>STRATEGIC INVESTMENTS</a:t>
          </a:r>
        </a:p>
      </dsp:txBody>
      <dsp:txXfrm>
        <a:off x="516836" y="859590"/>
        <a:ext cx="1861639" cy="1441283"/>
      </dsp:txXfrm>
    </dsp:sp>
    <dsp:sp modelId="{7CC799F3-F168-4818-B802-6CA55FCA7292}">
      <dsp:nvSpPr>
        <dsp:cNvPr id="0" name=""/>
        <dsp:cNvSpPr/>
      </dsp:nvSpPr>
      <dsp:spPr>
        <a:xfrm>
          <a:off x="652546" y="593742"/>
          <a:ext cx="5072662" cy="5072662"/>
        </a:xfrm>
        <a:custGeom>
          <a:avLst/>
          <a:gdLst/>
          <a:ahLst/>
          <a:cxnLst/>
          <a:rect l="0" t="0" r="0" b="0"/>
          <a:pathLst>
            <a:path>
              <a:moveTo>
                <a:pt x="1582924" y="186013"/>
              </a:moveTo>
              <a:arcTo wR="2536331" hR="2536331" stAng="14875203" swAng="65818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1E804-F83C-4611-9B9E-7CA4111392DC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FDCBF-3122-44DA-811E-4819BA64C9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70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FDCBF-3122-44DA-811E-4819BA64C92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64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dirty="0">
              <a:solidFill>
                <a:srgbClr val="2D4A57"/>
              </a:solidFill>
              <a:latin typeface="Inter" panose="02000503000000020004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FDCBF-3122-44DA-811E-4819BA64C92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08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FDCBF-3122-44DA-811E-4819BA64C92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498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FDCBF-3122-44DA-811E-4819BA64C92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94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FDCBF-3122-44DA-811E-4819BA64C92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856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FDCBF-3122-44DA-811E-4819BA64C92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86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65A7D-0727-554C-0FCA-4BD293656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F6EDD-1AAB-162B-23ED-11C621C6C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10671-6997-2EE7-6BED-26F354B5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3EFF-F9BC-4EBC-815D-5B447BF3EDC1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3E1CB-954B-B8D9-2A14-BEC70B66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AA293-B65F-F6F4-E060-8D0867FD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D527-77A8-42D2-9945-417609ECA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88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C1103-37D6-7238-01FC-4C62638D0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86307-5041-3B01-FA23-18106FF75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EBDA9-A2A5-0437-3EAE-C25C4D11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3EFF-F9BC-4EBC-815D-5B447BF3EDC1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2129D-6BA9-4CB9-DDD6-7C9C240C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AB98F-815F-B19E-CDF2-3B7CD17D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D527-77A8-42D2-9945-417609ECA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58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AE45A9-1F6C-87FA-1138-7BBB1B06B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A4030-7C33-9DFA-3355-7378AA7F8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2F560-6361-26DB-961B-2558AE8F1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3EFF-F9BC-4EBC-815D-5B447BF3EDC1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C89B3-21E9-F2EF-FEFA-2FA93460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D59B2-6FA7-7A30-97D9-431361D3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D527-77A8-42D2-9945-417609ECA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37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AA6AD-8FE5-9411-ED23-AAE27D21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F0BAB-98BF-4C84-D91B-26AEBF5EC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2C941-1139-6057-109A-167DB890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3EFF-F9BC-4EBC-815D-5B447BF3EDC1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86A68-DD17-21A3-DCC5-4E54FD814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480B2-7A4A-BADC-2E69-54C736C2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D527-77A8-42D2-9945-417609ECA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6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8891F-25E0-5F12-EAFA-DC318C357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AF0B3-9EF8-57F9-9622-32F5CDCFA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F1180-2655-D975-4743-D38DEBFF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3EFF-F9BC-4EBC-815D-5B447BF3EDC1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C8A11-6F9E-1BEA-1E62-29C912AC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C5D87-4BA2-F0FE-B0FE-77038547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D527-77A8-42D2-9945-417609ECA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71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A99CB-9716-CCE7-BE80-992D9417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520A9-7A0B-A3E6-D8B7-A09D46E7B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D145D-8F8E-4564-EC78-449B5DEA9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CC86C-801B-1B60-29D2-B9502582D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3EFF-F9BC-4EBC-815D-5B447BF3EDC1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2412F-E387-7F84-AFBE-D8AEDC54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22271-1B16-2510-0489-668A1804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D527-77A8-42D2-9945-417609ECA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2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8B7F-D615-C44D-C63B-09515D20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ED353-5630-C232-BE6D-A82E5ACEF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76565-01E7-1A07-1E23-B8A54339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0D29C-1019-E1E6-5D78-3D5998A16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20F828-1C1D-69A2-81CD-01AA0E1DB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90C26-29F2-E427-8BF2-DBCC9E03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3EFF-F9BC-4EBC-815D-5B447BF3EDC1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533B49-F77E-A912-CA38-9F89977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ECA823-D6D0-FF75-B07A-101482EF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D527-77A8-42D2-9945-417609ECA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18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812AB-6D42-33D2-B419-E2E1F265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5B72EB-95E9-84B3-C8AC-83F6B3C2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3EFF-F9BC-4EBC-815D-5B447BF3EDC1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07E59-57E0-A105-B547-E478429D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951A9-3A88-AEB6-BAF6-56277F85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D527-77A8-42D2-9945-417609ECA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87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47928E-22C1-4E87-BCC1-DD86DDA1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3EFF-F9BC-4EBC-815D-5B447BF3EDC1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18F61F-3DCD-3006-852D-05E7F1C8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A10FF-B3DD-3CC2-E9F0-E43099FBE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D527-77A8-42D2-9945-417609ECA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46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97A88-C6BD-AC16-7717-EF247E51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E870C-95C3-832D-F7B0-64EA20F34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06F3C-BCEB-2111-DADF-0B59DA0B9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F8C4F-95F2-D8C2-E77C-8D8328C1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3EFF-F9BC-4EBC-815D-5B447BF3EDC1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C14C0-250E-6E51-B1F0-DF8EB02C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19093-22CC-AC26-64EF-EC930FD5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D527-77A8-42D2-9945-417609ECA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54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0081-FF86-C7F8-F656-5A56997D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B23FA-E451-2BF6-B806-51A93CC6C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29FAE-481E-4C6A-269A-0B94EC176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EF40E-8E58-8CCF-F6AF-3963A5D7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3EFF-F9BC-4EBC-815D-5B447BF3EDC1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C8565-F12D-FBA3-29BC-F20D6954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915E1-2EC6-F9F9-F2DE-1170A134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D527-77A8-42D2-9945-417609ECA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12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32FC6-CB4B-54CC-9669-B7119150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76FC0-585E-1B09-53E5-C78A658A6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074DE-B84C-04A7-A1C0-4325A7DAE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B3EFF-F9BC-4EBC-815D-5B447BF3EDC1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C9CEB-B8AB-A674-8605-562414E1D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F8CAE-42C0-E372-D2F8-08D1F48AE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0D527-77A8-42D2-9945-417609ECA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56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sv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aria aperta, erba, albero, cielo&#10;&#10;Descrizione generata automaticamente">
            <a:extLst>
              <a:ext uri="{FF2B5EF4-FFF2-40B4-BE49-F238E27FC236}">
                <a16:creationId xmlns:a16="http://schemas.microsoft.com/office/drawing/2014/main" id="{48AA41FC-667A-33D5-E0F9-7162A1D2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13775"/>
            <a:ext cx="12189217" cy="433175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E464BA4-445E-3B94-754A-43395BCD8177}"/>
              </a:ext>
            </a:extLst>
          </p:cNvPr>
          <p:cNvSpPr txBox="1">
            <a:spLocks/>
          </p:cNvSpPr>
          <p:nvPr/>
        </p:nvSpPr>
        <p:spPr>
          <a:xfrm>
            <a:off x="2783" y="1513777"/>
            <a:ext cx="12192000" cy="4331758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  <a:p>
            <a:endParaRPr lang="it-IT"/>
          </a:p>
        </p:txBody>
      </p:sp>
      <p:pic>
        <p:nvPicPr>
          <p:cNvPr id="1026" name="Immagine 1" descr="signature_1348126798">
            <a:extLst>
              <a:ext uri="{FF2B5EF4-FFF2-40B4-BE49-F238E27FC236}">
                <a16:creationId xmlns:a16="http://schemas.microsoft.com/office/drawing/2014/main" id="{5CA3793C-93E3-7F76-6326-D49074AC4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127" y="6196231"/>
            <a:ext cx="1722109" cy="45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B3C167-7ABF-816E-977A-6BC7EDB0A10C}"/>
              </a:ext>
            </a:extLst>
          </p:cNvPr>
          <p:cNvSpPr txBox="1"/>
          <p:nvPr/>
        </p:nvSpPr>
        <p:spPr>
          <a:xfrm>
            <a:off x="2150914" y="2545817"/>
            <a:ext cx="79639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BUILDING A JUST TRANSITION TOWARDS A SMART AND SUSTAINABLE MOBILITY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180988-66AB-2529-632B-579225E4DEAE}"/>
              </a:ext>
            </a:extLst>
          </p:cNvPr>
          <p:cNvSpPr txBox="1"/>
          <p:nvPr/>
        </p:nvSpPr>
        <p:spPr>
          <a:xfrm>
            <a:off x="2298033" y="3792879"/>
            <a:ext cx="75959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RAILWAY SECTOR</a:t>
            </a:r>
          </a:p>
        </p:txBody>
      </p:sp>
      <p:pic>
        <p:nvPicPr>
          <p:cNvPr id="2" name="Picture 17" descr="logo">
            <a:extLst>
              <a:ext uri="{FF2B5EF4-FFF2-40B4-BE49-F238E27FC236}">
                <a16:creationId xmlns:a16="http://schemas.microsoft.com/office/drawing/2014/main" id="{2C5991FE-B23F-DD30-4A7C-F4D801820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039" y="94861"/>
            <a:ext cx="2174197" cy="9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348ECF8-3D7B-2D76-ECD5-2E243AF00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264" y="37193"/>
            <a:ext cx="1922801" cy="10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5CC0823-09C2-AF2E-469A-1CD77545E57C}"/>
              </a:ext>
            </a:extLst>
          </p:cNvPr>
          <p:cNvSpPr txBox="1"/>
          <p:nvPr/>
        </p:nvSpPr>
        <p:spPr>
          <a:xfrm>
            <a:off x="3021390" y="4086152"/>
            <a:ext cx="6223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2000" i="1" dirty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Onsite Workshop, 27,28 June 2023</a:t>
            </a:r>
            <a:endParaRPr lang="en-GB" sz="2400" b="1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Spin360 Team</a:t>
            </a:r>
          </a:p>
        </p:txBody>
      </p:sp>
      <p:sp>
        <p:nvSpPr>
          <p:cNvPr id="5" name="AutoShape 4" descr="ÖBB train crossing the Austrian Alps">
            <a:extLst>
              <a:ext uri="{FF2B5EF4-FFF2-40B4-BE49-F238E27FC236}">
                <a16:creationId xmlns:a16="http://schemas.microsoft.com/office/drawing/2014/main" id="{26A77A08-DA0E-F250-9F04-F991925B57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74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94C98405-B9F0-432A-F8B1-6E9FCEE7B0E2}"/>
              </a:ext>
            </a:extLst>
          </p:cNvPr>
          <p:cNvSpPr/>
          <p:nvPr/>
        </p:nvSpPr>
        <p:spPr>
          <a:xfrm>
            <a:off x="1457698" y="3707329"/>
            <a:ext cx="253218" cy="2532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8FFF515C-4984-C2E5-9689-D74EFC7C322B}"/>
              </a:ext>
            </a:extLst>
          </p:cNvPr>
          <p:cNvSpPr/>
          <p:nvPr/>
        </p:nvSpPr>
        <p:spPr>
          <a:xfrm>
            <a:off x="1273320" y="3526019"/>
            <a:ext cx="611945" cy="611942"/>
          </a:xfrm>
          <a:prstGeom prst="donut">
            <a:avLst>
              <a:gd name="adj" fmla="val 8652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:a16="http://schemas.microsoft.com/office/drawing/2014/main" id="{52192317-1BE3-315A-C32E-7C2122A3D0D7}"/>
              </a:ext>
            </a:extLst>
          </p:cNvPr>
          <p:cNvSpPr/>
          <p:nvPr/>
        </p:nvSpPr>
        <p:spPr>
          <a:xfrm>
            <a:off x="1113973" y="3348493"/>
            <a:ext cx="946053" cy="940770"/>
          </a:xfrm>
          <a:prstGeom prst="donut">
            <a:avLst>
              <a:gd name="adj" fmla="val 7131"/>
            </a:avLst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9BB73F-4933-E005-BC0B-1A2580C91679}"/>
              </a:ext>
            </a:extLst>
          </p:cNvPr>
          <p:cNvCxnSpPr>
            <a:cxnSpLocks/>
          </p:cNvCxnSpPr>
          <p:nvPr/>
        </p:nvCxnSpPr>
        <p:spPr>
          <a:xfrm>
            <a:off x="1584304" y="3917348"/>
            <a:ext cx="0" cy="139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B0D2C83-1872-63CA-A237-ECE07917B72C}"/>
              </a:ext>
            </a:extLst>
          </p:cNvPr>
          <p:cNvSpPr txBox="1"/>
          <p:nvPr/>
        </p:nvSpPr>
        <p:spPr>
          <a:xfrm>
            <a:off x="374193" y="2633438"/>
            <a:ext cx="265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CONFERENCE LAUNCH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761035-EBB7-BE9A-14F1-D0078CABDE58}"/>
              </a:ext>
            </a:extLst>
          </p:cNvPr>
          <p:cNvSpPr txBox="1"/>
          <p:nvPr/>
        </p:nvSpPr>
        <p:spPr>
          <a:xfrm>
            <a:off x="997421" y="5256725"/>
            <a:ext cx="2887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SETTING THE SCENE: </a:t>
            </a:r>
            <a:r>
              <a:rPr lang="it-IT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CURRENT STATUS AND KEY TRENDS </a:t>
            </a:r>
            <a:r>
              <a:rPr lang="it-IT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ON EMPLOYMENT, SKILLS AND WORKING CONDITIONS FROM MANUFACTURING AND TRANSPORT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B23DE5D-15EA-9589-0502-F5372F42BB21}"/>
              </a:ext>
            </a:extLst>
          </p:cNvPr>
          <p:cNvSpPr/>
          <p:nvPr/>
        </p:nvSpPr>
        <p:spPr>
          <a:xfrm>
            <a:off x="4181002" y="3698677"/>
            <a:ext cx="253218" cy="2532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32A7C748-3F1B-EB49-B4DA-47EB482CAD56}"/>
              </a:ext>
            </a:extLst>
          </p:cNvPr>
          <p:cNvSpPr/>
          <p:nvPr/>
        </p:nvSpPr>
        <p:spPr>
          <a:xfrm>
            <a:off x="4002078" y="3523308"/>
            <a:ext cx="611945" cy="611942"/>
          </a:xfrm>
          <a:prstGeom prst="donut">
            <a:avLst>
              <a:gd name="adj" fmla="val 8652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32A34D5B-48EA-6C46-BC9C-63249BF83AB8}"/>
              </a:ext>
            </a:extLst>
          </p:cNvPr>
          <p:cNvSpPr/>
          <p:nvPr/>
        </p:nvSpPr>
        <p:spPr>
          <a:xfrm>
            <a:off x="3835025" y="3368471"/>
            <a:ext cx="946053" cy="940770"/>
          </a:xfrm>
          <a:prstGeom prst="donut">
            <a:avLst>
              <a:gd name="adj" fmla="val 713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9771555-29E8-FF55-3B95-42C61F7191BE}"/>
              </a:ext>
            </a:extLst>
          </p:cNvPr>
          <p:cNvCxnSpPr>
            <a:cxnSpLocks/>
          </p:cNvCxnSpPr>
          <p:nvPr/>
        </p:nvCxnSpPr>
        <p:spPr>
          <a:xfrm>
            <a:off x="4308050" y="2363582"/>
            <a:ext cx="0" cy="139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8E91F41-ABAE-F3C8-94CD-7F76DEE5391C}"/>
              </a:ext>
            </a:extLst>
          </p:cNvPr>
          <p:cNvSpPr txBox="1"/>
          <p:nvPr/>
        </p:nvSpPr>
        <p:spPr>
          <a:xfrm>
            <a:off x="3176774" y="4304323"/>
            <a:ext cx="2379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FIRST ONLINE WORKSHOP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43D97D-875B-1C16-A7F2-ACE2EA6FE2E6}"/>
              </a:ext>
            </a:extLst>
          </p:cNvPr>
          <p:cNvSpPr txBox="1"/>
          <p:nvPr/>
        </p:nvSpPr>
        <p:spPr>
          <a:xfrm>
            <a:off x="3157783" y="1507562"/>
            <a:ext cx="2999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THE PACE OF THE GREEN AND DIGITAL TRANSITION: UNDERSTANDING THE BIG PICTURE IN THE FRAMEWORK OF A 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JUST TRANSITION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3D6154E-B74A-8F07-ECC6-55E7C2556CCC}"/>
              </a:ext>
            </a:extLst>
          </p:cNvPr>
          <p:cNvSpPr/>
          <p:nvPr/>
        </p:nvSpPr>
        <p:spPr>
          <a:xfrm>
            <a:off x="7175941" y="3698903"/>
            <a:ext cx="253218" cy="2532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Circle: Hollow 67">
            <a:extLst>
              <a:ext uri="{FF2B5EF4-FFF2-40B4-BE49-F238E27FC236}">
                <a16:creationId xmlns:a16="http://schemas.microsoft.com/office/drawing/2014/main" id="{68E8A2C8-5F42-72C7-6B1B-601360AE4995}"/>
              </a:ext>
            </a:extLst>
          </p:cNvPr>
          <p:cNvSpPr/>
          <p:nvPr/>
        </p:nvSpPr>
        <p:spPr>
          <a:xfrm>
            <a:off x="6996577" y="3528450"/>
            <a:ext cx="611945" cy="611942"/>
          </a:xfrm>
          <a:prstGeom prst="donut">
            <a:avLst>
              <a:gd name="adj" fmla="val 865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9" name="Circle: Hollow 68">
            <a:extLst>
              <a:ext uri="{FF2B5EF4-FFF2-40B4-BE49-F238E27FC236}">
                <a16:creationId xmlns:a16="http://schemas.microsoft.com/office/drawing/2014/main" id="{74C67E0A-D57C-9B28-228C-EB5FF98093B8}"/>
              </a:ext>
            </a:extLst>
          </p:cNvPr>
          <p:cNvSpPr/>
          <p:nvPr/>
        </p:nvSpPr>
        <p:spPr>
          <a:xfrm>
            <a:off x="6829522" y="3358600"/>
            <a:ext cx="946053" cy="940770"/>
          </a:xfrm>
          <a:prstGeom prst="donut">
            <a:avLst>
              <a:gd name="adj" fmla="val 713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9A330CC-80E7-2B8E-A0FB-276ADE5E34E1}"/>
              </a:ext>
            </a:extLst>
          </p:cNvPr>
          <p:cNvCxnSpPr>
            <a:cxnSpLocks/>
          </p:cNvCxnSpPr>
          <p:nvPr/>
        </p:nvCxnSpPr>
        <p:spPr>
          <a:xfrm>
            <a:off x="7302550" y="2322263"/>
            <a:ext cx="0" cy="13927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1ABA053-30CF-1C31-A382-2D666D8036B4}"/>
              </a:ext>
            </a:extLst>
          </p:cNvPr>
          <p:cNvCxnSpPr>
            <a:cxnSpLocks/>
          </p:cNvCxnSpPr>
          <p:nvPr/>
        </p:nvCxnSpPr>
        <p:spPr>
          <a:xfrm>
            <a:off x="-13369" y="3804837"/>
            <a:ext cx="12205196" cy="271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041C95F7-AA3A-FC39-B0F6-EF249AA64E36}"/>
              </a:ext>
            </a:extLst>
          </p:cNvPr>
          <p:cNvSpPr txBox="1"/>
          <p:nvPr/>
        </p:nvSpPr>
        <p:spPr>
          <a:xfrm>
            <a:off x="5960843" y="4304323"/>
            <a:ext cx="2658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WHERE WE ARE NOW: ONSITE WORKSHOP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F07AB51-DF7E-1620-E549-0C9D9FC46286}"/>
              </a:ext>
            </a:extLst>
          </p:cNvPr>
          <p:cNvSpPr txBox="1"/>
          <p:nvPr/>
        </p:nvSpPr>
        <p:spPr>
          <a:xfrm>
            <a:off x="6463393" y="1627819"/>
            <a:ext cx="333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COLLECTION OF 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EXTERNAL EXPERTISE</a:t>
            </a:r>
            <a:r>
              <a:rPr lang="it-IT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, BEST PRACTICES </a:t>
            </a:r>
            <a:r>
              <a:rPr lang="it-IT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SHARING AND PRESENTATION OF KEY FINAL </a:t>
            </a:r>
            <a:r>
              <a:rPr lang="it-IT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9B666DF-9610-90DE-4141-2112B1F687FD}"/>
              </a:ext>
            </a:extLst>
          </p:cNvPr>
          <p:cNvSpPr txBox="1"/>
          <p:nvPr/>
        </p:nvSpPr>
        <p:spPr>
          <a:xfrm>
            <a:off x="134080" y="130932"/>
            <a:ext cx="312464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Century Gothic" panose="020B0502020202020204" pitchFamily="34" charset="0"/>
              </a:rPr>
              <a:t>PROJECT TIMELINE  </a:t>
            </a:r>
          </a:p>
        </p:txBody>
      </p:sp>
      <p:pic>
        <p:nvPicPr>
          <p:cNvPr id="87" name="Graphic 86" descr="Hourglass Finished outline">
            <a:extLst>
              <a:ext uri="{FF2B5EF4-FFF2-40B4-BE49-F238E27FC236}">
                <a16:creationId xmlns:a16="http://schemas.microsoft.com/office/drawing/2014/main" id="{2C2A1BE2-DD60-A8A9-0FD3-A270C0AE9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4322" y="157715"/>
            <a:ext cx="584399" cy="430887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9484237-B28E-73C6-B2FA-B236C0DFB9C2}"/>
              </a:ext>
            </a:extLst>
          </p:cNvPr>
          <p:cNvCxnSpPr>
            <a:cxnSpLocks/>
          </p:cNvCxnSpPr>
          <p:nvPr/>
        </p:nvCxnSpPr>
        <p:spPr>
          <a:xfrm>
            <a:off x="-13369" y="3803938"/>
            <a:ext cx="12205196" cy="271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47">
            <a:extLst>
              <a:ext uri="{FF2B5EF4-FFF2-40B4-BE49-F238E27FC236}">
                <a16:creationId xmlns:a16="http://schemas.microsoft.com/office/drawing/2014/main" id="{9CD90EA2-F467-9EA0-A8B7-A2600593C6B2}"/>
              </a:ext>
            </a:extLst>
          </p:cNvPr>
          <p:cNvSpPr/>
          <p:nvPr/>
        </p:nvSpPr>
        <p:spPr>
          <a:xfrm>
            <a:off x="9973066" y="3707329"/>
            <a:ext cx="253218" cy="2532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ircle: Hollow 48">
            <a:extLst>
              <a:ext uri="{FF2B5EF4-FFF2-40B4-BE49-F238E27FC236}">
                <a16:creationId xmlns:a16="http://schemas.microsoft.com/office/drawing/2014/main" id="{05595497-00EC-C664-78A2-62B72804D81D}"/>
              </a:ext>
            </a:extLst>
          </p:cNvPr>
          <p:cNvSpPr/>
          <p:nvPr/>
        </p:nvSpPr>
        <p:spPr>
          <a:xfrm>
            <a:off x="9793700" y="3527967"/>
            <a:ext cx="611945" cy="611942"/>
          </a:xfrm>
          <a:prstGeom prst="donut">
            <a:avLst>
              <a:gd name="adj" fmla="val 865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Circle: Hollow 49">
            <a:extLst>
              <a:ext uri="{FF2B5EF4-FFF2-40B4-BE49-F238E27FC236}">
                <a16:creationId xmlns:a16="http://schemas.microsoft.com/office/drawing/2014/main" id="{292BC2AD-D3AA-F131-9EED-1D679CC8CCD6}"/>
              </a:ext>
            </a:extLst>
          </p:cNvPr>
          <p:cNvSpPr/>
          <p:nvPr/>
        </p:nvSpPr>
        <p:spPr>
          <a:xfrm>
            <a:off x="9626649" y="3363553"/>
            <a:ext cx="946053" cy="940770"/>
          </a:xfrm>
          <a:prstGeom prst="donut">
            <a:avLst>
              <a:gd name="adj" fmla="val 713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6" name="Straight Connector 50">
            <a:extLst>
              <a:ext uri="{FF2B5EF4-FFF2-40B4-BE49-F238E27FC236}">
                <a16:creationId xmlns:a16="http://schemas.microsoft.com/office/drawing/2014/main" id="{C6F99538-F2DE-38F0-CD13-9CADEB82C990}"/>
              </a:ext>
            </a:extLst>
          </p:cNvPr>
          <p:cNvCxnSpPr>
            <a:cxnSpLocks/>
          </p:cNvCxnSpPr>
          <p:nvPr/>
        </p:nvCxnSpPr>
        <p:spPr>
          <a:xfrm>
            <a:off x="10104363" y="3848004"/>
            <a:ext cx="0" cy="139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2">
            <a:extLst>
              <a:ext uri="{FF2B5EF4-FFF2-40B4-BE49-F238E27FC236}">
                <a16:creationId xmlns:a16="http://schemas.microsoft.com/office/drawing/2014/main" id="{7687D817-D5E4-2D52-237C-55C23AF3A526}"/>
              </a:ext>
            </a:extLst>
          </p:cNvPr>
          <p:cNvSpPr txBox="1"/>
          <p:nvPr/>
        </p:nvSpPr>
        <p:spPr>
          <a:xfrm>
            <a:off x="8710326" y="2909604"/>
            <a:ext cx="2658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FINAL CONFERENCE</a:t>
            </a:r>
          </a:p>
        </p:txBody>
      </p:sp>
      <p:sp>
        <p:nvSpPr>
          <p:cNvPr id="8" name="TextBox 61">
            <a:extLst>
              <a:ext uri="{FF2B5EF4-FFF2-40B4-BE49-F238E27FC236}">
                <a16:creationId xmlns:a16="http://schemas.microsoft.com/office/drawing/2014/main" id="{EF4E1930-D1DC-891F-AB40-311BCB451112}"/>
              </a:ext>
            </a:extLst>
          </p:cNvPr>
          <p:cNvSpPr txBox="1"/>
          <p:nvPr/>
        </p:nvSpPr>
        <p:spPr>
          <a:xfrm>
            <a:off x="9267310" y="5210242"/>
            <a:ext cx="213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PRESENTATION OF 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FINAL REPORT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WAY FORWARD</a:t>
            </a:r>
            <a:endParaRPr lang="it-IT" sz="12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4" grpId="0"/>
      <p:bldP spid="25" grpId="0"/>
      <p:bldP spid="29" grpId="0" animBg="1"/>
      <p:bldP spid="30" grpId="0" animBg="1"/>
      <p:bldP spid="31" grpId="0" animBg="1"/>
      <p:bldP spid="34" grpId="0"/>
      <p:bldP spid="35" grpId="0"/>
      <p:bldP spid="67" grpId="0" animBg="1"/>
      <p:bldP spid="68" grpId="0" animBg="1"/>
      <p:bldP spid="69" grpId="0" animBg="1"/>
      <p:bldP spid="78" grpId="0"/>
      <p:bldP spid="79" grpId="0"/>
      <p:bldP spid="3" grpId="0" animBg="1"/>
      <p:bldP spid="4" grpId="0" animBg="1"/>
      <p:bldP spid="5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F7B48CE-FCC8-6594-FAD7-8AD471FF137E}"/>
              </a:ext>
            </a:extLst>
          </p:cNvPr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/>
              <a:t> </a:t>
            </a:r>
            <a:endParaRPr lang="it-IT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50840C9-636A-CEB0-7CEE-CBC731B4A756}"/>
              </a:ext>
            </a:extLst>
          </p:cNvPr>
          <p:cNvSpPr txBox="1">
            <a:spLocks/>
          </p:cNvSpPr>
          <p:nvPr/>
        </p:nvSpPr>
        <p:spPr>
          <a:xfrm>
            <a:off x="0" y="-3518"/>
            <a:ext cx="5092505" cy="68580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  <a:p>
            <a:endParaRPr lang="it-IT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1E6F46-903E-35C0-8D01-F3D058C4BD3F}"/>
              </a:ext>
            </a:extLst>
          </p:cNvPr>
          <p:cNvSpPr txBox="1"/>
          <p:nvPr/>
        </p:nvSpPr>
        <p:spPr>
          <a:xfrm>
            <a:off x="483651" y="2563708"/>
            <a:ext cx="4055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 SECTOR TODAY AND THE PATHWAY TOWARDS A JUST TRANSITION</a:t>
            </a:r>
            <a:endParaRPr lang="it-IT" sz="32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34">
            <a:extLst>
              <a:ext uri="{FF2B5EF4-FFF2-40B4-BE49-F238E27FC236}">
                <a16:creationId xmlns:a16="http://schemas.microsoft.com/office/drawing/2014/main" id="{80B6F0F2-A506-5999-0E58-108090DD57F7}"/>
              </a:ext>
            </a:extLst>
          </p:cNvPr>
          <p:cNvSpPr txBox="1"/>
          <p:nvPr/>
        </p:nvSpPr>
        <p:spPr>
          <a:xfrm>
            <a:off x="5194105" y="2321493"/>
            <a:ext cx="4982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OLD INFRASTRUCTURE </a:t>
            </a:r>
          </a:p>
        </p:txBody>
      </p:sp>
      <p:sp>
        <p:nvSpPr>
          <p:cNvPr id="4" name="TextBox 34">
            <a:extLst>
              <a:ext uri="{FF2B5EF4-FFF2-40B4-BE49-F238E27FC236}">
                <a16:creationId xmlns:a16="http://schemas.microsoft.com/office/drawing/2014/main" id="{4010A75B-72F7-884C-537C-D1282529D465}"/>
              </a:ext>
            </a:extLst>
          </p:cNvPr>
          <p:cNvSpPr txBox="1"/>
          <p:nvPr/>
        </p:nvSpPr>
        <p:spPr>
          <a:xfrm>
            <a:off x="5165144" y="1835696"/>
            <a:ext cx="661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DIGITALIZATION AND AUTOMATION</a:t>
            </a:r>
          </a:p>
        </p:txBody>
      </p:sp>
      <p:sp>
        <p:nvSpPr>
          <p:cNvPr id="5" name="TextBox 34">
            <a:extLst>
              <a:ext uri="{FF2B5EF4-FFF2-40B4-BE49-F238E27FC236}">
                <a16:creationId xmlns:a16="http://schemas.microsoft.com/office/drawing/2014/main" id="{630437F0-2BA1-6038-545F-A4003CC476C7}"/>
              </a:ext>
            </a:extLst>
          </p:cNvPr>
          <p:cNvSpPr txBox="1"/>
          <p:nvPr/>
        </p:nvSpPr>
        <p:spPr>
          <a:xfrm>
            <a:off x="5165144" y="2851358"/>
            <a:ext cx="4982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COMPETITION WITH CHINA </a:t>
            </a:r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217DE516-61B5-AB25-32A6-8010E63A9D17}"/>
              </a:ext>
            </a:extLst>
          </p:cNvPr>
          <p:cNvSpPr txBox="1"/>
          <p:nvPr/>
        </p:nvSpPr>
        <p:spPr>
          <a:xfrm>
            <a:off x="5183537" y="3379949"/>
            <a:ext cx="4982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SHORTAGE OF WORKERS </a:t>
            </a: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368F23D2-5151-D31D-9439-C2F6D4BB7FED}"/>
              </a:ext>
            </a:extLst>
          </p:cNvPr>
          <p:cNvSpPr txBox="1"/>
          <p:nvPr/>
        </p:nvSpPr>
        <p:spPr>
          <a:xfrm>
            <a:off x="5194105" y="4540385"/>
            <a:ext cx="4982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SKILLS SHORTAGES</a:t>
            </a: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4BACA590-75A9-FCFE-A265-A17197A0913C}"/>
              </a:ext>
            </a:extLst>
          </p:cNvPr>
          <p:cNvSpPr txBox="1"/>
          <p:nvPr/>
        </p:nvSpPr>
        <p:spPr>
          <a:xfrm>
            <a:off x="5165144" y="5098625"/>
            <a:ext cx="5482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WORK-LIFE BALANCE AND JOB SECURITY</a:t>
            </a: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716C7A3C-5485-9519-7283-512846FC7747}"/>
              </a:ext>
            </a:extLst>
          </p:cNvPr>
          <p:cNvSpPr txBox="1"/>
          <p:nvPr/>
        </p:nvSpPr>
        <p:spPr>
          <a:xfrm>
            <a:off x="5183537" y="3967548"/>
            <a:ext cx="5840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ATTRACTING YOUNG TALENTS</a:t>
            </a:r>
          </a:p>
        </p:txBody>
      </p:sp>
      <p:pic>
        <p:nvPicPr>
          <p:cNvPr id="7" name="Graphic 6" descr="Train with solid fill">
            <a:extLst>
              <a:ext uri="{FF2B5EF4-FFF2-40B4-BE49-F238E27FC236}">
                <a16:creationId xmlns:a16="http://schemas.microsoft.com/office/drawing/2014/main" id="{C441CD01-818A-535E-B427-2050C5737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14668" y="-8597"/>
            <a:ext cx="677332" cy="685930"/>
          </a:xfrm>
          <a:prstGeom prst="rect">
            <a:avLst/>
          </a:prstGeom>
        </p:spPr>
      </p:pic>
      <p:sp>
        <p:nvSpPr>
          <p:cNvPr id="26" name="TextBox 34">
            <a:extLst>
              <a:ext uri="{FF2B5EF4-FFF2-40B4-BE49-F238E27FC236}">
                <a16:creationId xmlns:a16="http://schemas.microsoft.com/office/drawing/2014/main" id="{612C5562-D847-99A0-63D2-BB0EE15E2EEC}"/>
              </a:ext>
            </a:extLst>
          </p:cNvPr>
          <p:cNvSpPr txBox="1"/>
          <p:nvPr/>
        </p:nvSpPr>
        <p:spPr>
          <a:xfrm>
            <a:off x="5165144" y="1169162"/>
            <a:ext cx="661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LACK OF CONCRETE ACTION PLANS TO GIVE RAILWAY A KEY ROLE IN THE DECARBONIZATION PROCESS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BCC0975-F5C7-1333-A48C-5B959E115E01}"/>
              </a:ext>
            </a:extLst>
          </p:cNvPr>
          <p:cNvSpPr txBox="1"/>
          <p:nvPr/>
        </p:nvSpPr>
        <p:spPr>
          <a:xfrm>
            <a:off x="5165144" y="563823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UNBALANCED GENDER REPRESENTATION</a:t>
            </a:r>
            <a:endParaRPr lang="it-IT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7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  <p:bldP spid="14" grpId="0"/>
      <p:bldP spid="2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F7B48CE-FCC8-6594-FAD7-8AD471FF137E}"/>
              </a:ext>
            </a:extLst>
          </p:cNvPr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/>
              <a:t> </a:t>
            </a:r>
            <a:endParaRPr lang="it-IT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50840C9-636A-CEB0-7CEE-CBC731B4A756}"/>
              </a:ext>
            </a:extLst>
          </p:cNvPr>
          <p:cNvSpPr txBox="1">
            <a:spLocks/>
          </p:cNvSpPr>
          <p:nvPr/>
        </p:nvSpPr>
        <p:spPr>
          <a:xfrm>
            <a:off x="0" y="-3518"/>
            <a:ext cx="5092505" cy="68580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  <a:p>
            <a:endParaRPr lang="it-IT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1E6F46-903E-35C0-8D01-F3D058C4BD3F}"/>
              </a:ext>
            </a:extLst>
          </p:cNvPr>
          <p:cNvSpPr txBox="1"/>
          <p:nvPr/>
        </p:nvSpPr>
        <p:spPr>
          <a:xfrm>
            <a:off x="400124" y="2332875"/>
            <a:ext cx="4292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ACHIEVING A JUST TRANSITION: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MAIN OPPORTUNITIES AND</a:t>
            </a:r>
          </a:p>
          <a:p>
            <a:pPr algn="ctr"/>
            <a:r>
              <a:rPr lang="en-US" sz="3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CHALLENGES</a:t>
            </a:r>
            <a:endParaRPr lang="it-IT" sz="32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F6F471A4-DF2B-7112-D54C-696E2CEF4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110527"/>
              </p:ext>
            </p:extLst>
          </p:nvPr>
        </p:nvGraphicFramePr>
        <p:xfrm>
          <a:off x="4838356" y="752649"/>
          <a:ext cx="7353644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Graphic 1" descr="Train with solid fill">
            <a:extLst>
              <a:ext uri="{FF2B5EF4-FFF2-40B4-BE49-F238E27FC236}">
                <a16:creationId xmlns:a16="http://schemas.microsoft.com/office/drawing/2014/main" id="{F9BBDC5D-CB89-43B0-DB1F-D2E581BB48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14668" y="-8597"/>
            <a:ext cx="677332" cy="6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F7B48CE-FCC8-6594-FAD7-8AD471FF137E}"/>
              </a:ext>
            </a:extLst>
          </p:cNvPr>
          <p:cNvSpPr txBox="1"/>
          <p:nvPr/>
        </p:nvSpPr>
        <p:spPr>
          <a:xfrm>
            <a:off x="3049172" y="36345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/>
              <a:t> </a:t>
            </a:r>
            <a:endParaRPr lang="it-IT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50840C9-636A-CEB0-7CEE-CBC731B4A756}"/>
              </a:ext>
            </a:extLst>
          </p:cNvPr>
          <p:cNvSpPr txBox="1">
            <a:spLocks/>
          </p:cNvSpPr>
          <p:nvPr/>
        </p:nvSpPr>
        <p:spPr>
          <a:xfrm>
            <a:off x="2783" y="-24326"/>
            <a:ext cx="5092505" cy="68996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  <a:p>
            <a:endParaRPr lang="it-IT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1E6F46-903E-35C0-8D01-F3D058C4BD3F}"/>
              </a:ext>
            </a:extLst>
          </p:cNvPr>
          <p:cNvSpPr txBox="1"/>
          <p:nvPr/>
        </p:nvSpPr>
        <p:spPr>
          <a:xfrm>
            <a:off x="383110" y="3016303"/>
            <a:ext cx="4291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SECTORAL RECOMMENDATIONS</a:t>
            </a:r>
            <a:endParaRPr lang="it-IT" sz="32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59FEDCF-D430-664B-4EF3-5D1D64535AEC}"/>
              </a:ext>
            </a:extLst>
          </p:cNvPr>
          <p:cNvSpPr txBox="1"/>
          <p:nvPr/>
        </p:nvSpPr>
        <p:spPr>
          <a:xfrm>
            <a:off x="5085124" y="1280545"/>
            <a:ext cx="683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EMPHASIZE THE NEED FOR INVESTMENTS/FINANCING </a:t>
            </a:r>
            <a:r>
              <a:rPr lang="en-US" dirty="0"/>
              <a:t>AT EU AND PUBLIC LEVEL TO </a:t>
            </a:r>
            <a:r>
              <a:rPr lang="it-IT" sz="1600" dirty="0">
                <a:latin typeface="Century Gothic" panose="020B0502020202020204" pitchFamily="34" charset="0"/>
              </a:rPr>
              <a:t>RENOVATE </a:t>
            </a:r>
            <a:r>
              <a:rPr lang="it-IT" sz="1600">
                <a:latin typeface="Century Gothic" panose="020B0502020202020204" pitchFamily="34" charset="0"/>
              </a:rPr>
              <a:t>INFRASTRUCTURE </a:t>
            </a:r>
            <a:endParaRPr lang="it-IT" sz="1600" dirty="0">
              <a:latin typeface="Century Gothic" panose="020B0502020202020204" pitchFamily="34" charset="0"/>
            </a:endParaRPr>
          </a:p>
        </p:txBody>
      </p:sp>
      <p:sp>
        <p:nvSpPr>
          <p:cNvPr id="4" name="CasellaDiTesto 15">
            <a:extLst>
              <a:ext uri="{FF2B5EF4-FFF2-40B4-BE49-F238E27FC236}">
                <a16:creationId xmlns:a16="http://schemas.microsoft.com/office/drawing/2014/main" id="{EB034466-2D13-3F91-5D8E-57CD0F012505}"/>
              </a:ext>
            </a:extLst>
          </p:cNvPr>
          <p:cNvSpPr txBox="1"/>
          <p:nvPr/>
        </p:nvSpPr>
        <p:spPr>
          <a:xfrm>
            <a:off x="5081856" y="2071120"/>
            <a:ext cx="7539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Century Gothic" panose="020B0502020202020204" pitchFamily="34" charset="0"/>
              </a:rPr>
              <a:t>MORE </a:t>
            </a:r>
            <a:r>
              <a:rPr lang="en-US" sz="1600" b="1" dirty="0">
                <a:latin typeface="Century Gothic" panose="020B0502020202020204" pitchFamily="34" charset="0"/>
              </a:rPr>
              <a:t>VOICE TO REGIONS TO PINPOINT THE SPECIFIC CHALLENGES </a:t>
            </a:r>
            <a:r>
              <a:rPr lang="en-US" sz="1600" dirty="0">
                <a:latin typeface="Century Gothic" panose="020B0502020202020204" pitchFamily="34" charset="0"/>
              </a:rPr>
              <a:t>THAT THEY ARE FACING TO ACHIEVE A JUST TRANSITION</a:t>
            </a:r>
            <a:endParaRPr lang="it-IT" sz="1600" dirty="0">
              <a:latin typeface="Century Gothic" panose="020B0502020202020204" pitchFamily="34" charset="0"/>
            </a:endParaRPr>
          </a:p>
        </p:txBody>
      </p:sp>
      <p:sp>
        <p:nvSpPr>
          <p:cNvPr id="5" name="CasellaDiTesto 15">
            <a:extLst>
              <a:ext uri="{FF2B5EF4-FFF2-40B4-BE49-F238E27FC236}">
                <a16:creationId xmlns:a16="http://schemas.microsoft.com/office/drawing/2014/main" id="{D853EE75-3B4F-9270-58FD-8CC529FAF90B}"/>
              </a:ext>
            </a:extLst>
          </p:cNvPr>
          <p:cNvSpPr txBox="1"/>
          <p:nvPr/>
        </p:nvSpPr>
        <p:spPr>
          <a:xfrm>
            <a:off x="5080467" y="2735905"/>
            <a:ext cx="6713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600" dirty="0">
                <a:latin typeface="Century Gothic" panose="020B0502020202020204" pitchFamily="34" charset="0"/>
              </a:rPr>
              <a:t>MORE </a:t>
            </a:r>
            <a:r>
              <a:rPr lang="it-IT" sz="1600" b="1" dirty="0">
                <a:latin typeface="Century Gothic" panose="020B0502020202020204" pitchFamily="34" charset="0"/>
              </a:rPr>
              <a:t>INVOLVEMENT/COOPERATION WITH TRAINING AND EDUCATION </a:t>
            </a:r>
            <a:r>
              <a:rPr lang="it-IT" sz="1600" dirty="0">
                <a:latin typeface="Century Gothic" panose="020B0502020202020204" pitchFamily="34" charset="0"/>
              </a:rPr>
              <a:t>TO DESIGN UPDATED/INNOVATIVE PROGRAMMES AND TO ATTRACT YOUNG PEOPLE</a:t>
            </a:r>
          </a:p>
        </p:txBody>
      </p:sp>
      <p:sp>
        <p:nvSpPr>
          <p:cNvPr id="6" name="CasellaDiTesto 15">
            <a:extLst>
              <a:ext uri="{FF2B5EF4-FFF2-40B4-BE49-F238E27FC236}">
                <a16:creationId xmlns:a16="http://schemas.microsoft.com/office/drawing/2014/main" id="{37285D6B-CB7F-15E4-A8F1-C07A758BF2DB}"/>
              </a:ext>
            </a:extLst>
          </p:cNvPr>
          <p:cNvSpPr txBox="1"/>
          <p:nvPr/>
        </p:nvSpPr>
        <p:spPr>
          <a:xfrm>
            <a:off x="5100587" y="4313642"/>
            <a:ext cx="7099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600" dirty="0">
                <a:latin typeface="Century Gothic" panose="020B0502020202020204" pitchFamily="34" charset="0"/>
              </a:rPr>
              <a:t>COMMITT TO FINANCING </a:t>
            </a:r>
            <a:r>
              <a:rPr lang="it-IT" sz="1600" b="1" dirty="0">
                <a:latin typeface="Century Gothic" panose="020B0502020202020204" pitchFamily="34" charset="0"/>
              </a:rPr>
              <a:t>UP/RESKILLING OF WORKERS </a:t>
            </a:r>
            <a:r>
              <a:rPr lang="it-IT" sz="1600" dirty="0">
                <a:latin typeface="Century Gothic" panose="020B0502020202020204" pitchFamily="34" charset="0"/>
              </a:rPr>
              <a:t>TOWARDS GREEN AND DIGITAL, INCLUDING FLEXIBLE PATHWAYS</a:t>
            </a:r>
          </a:p>
        </p:txBody>
      </p:sp>
      <p:sp>
        <p:nvSpPr>
          <p:cNvPr id="7" name="CasellaDiTesto 15">
            <a:extLst>
              <a:ext uri="{FF2B5EF4-FFF2-40B4-BE49-F238E27FC236}">
                <a16:creationId xmlns:a16="http://schemas.microsoft.com/office/drawing/2014/main" id="{262C21CC-6CBA-C0EB-BCE3-6C71325D0A8B}"/>
              </a:ext>
            </a:extLst>
          </p:cNvPr>
          <p:cNvSpPr txBox="1"/>
          <p:nvPr/>
        </p:nvSpPr>
        <p:spPr>
          <a:xfrm>
            <a:off x="5115203" y="5016899"/>
            <a:ext cx="7099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600" dirty="0">
                <a:latin typeface="Century Gothic" panose="020B0502020202020204" pitchFamily="34" charset="0"/>
              </a:rPr>
              <a:t>ESTABLISH MANDATORY JUST TRANSITION </a:t>
            </a:r>
            <a:r>
              <a:rPr lang="it-IT" sz="1600" b="1" dirty="0">
                <a:latin typeface="Century Gothic" panose="020B0502020202020204" pitchFamily="34" charset="0"/>
              </a:rPr>
              <a:t>RULES/STANDARDS/PRACTICES</a:t>
            </a:r>
            <a:r>
              <a:rPr lang="it-IT" sz="1600" dirty="0">
                <a:latin typeface="Century Gothic" panose="020B0502020202020204" pitchFamily="34" charset="0"/>
              </a:rPr>
              <a:t> TO ENSURE  </a:t>
            </a:r>
            <a:r>
              <a:rPr lang="it-IT" sz="1600" b="1" dirty="0">
                <a:latin typeface="Century Gothic" panose="020B0502020202020204" pitchFamily="34" charset="0"/>
              </a:rPr>
              <a:t>WORKERS’ SAFETY AND DECENT WORKING CONDITIONS</a:t>
            </a:r>
            <a:endParaRPr lang="it-IT" sz="1600" dirty="0">
              <a:latin typeface="Century Gothic" panose="020B0502020202020204" pitchFamily="34" charset="0"/>
            </a:endParaRPr>
          </a:p>
        </p:txBody>
      </p:sp>
      <p:sp>
        <p:nvSpPr>
          <p:cNvPr id="8" name="CasellaDiTesto 15">
            <a:extLst>
              <a:ext uri="{FF2B5EF4-FFF2-40B4-BE49-F238E27FC236}">
                <a16:creationId xmlns:a16="http://schemas.microsoft.com/office/drawing/2014/main" id="{81A4B338-A70A-9651-62A3-E379575CF742}"/>
              </a:ext>
            </a:extLst>
          </p:cNvPr>
          <p:cNvSpPr txBox="1"/>
          <p:nvPr/>
        </p:nvSpPr>
        <p:spPr>
          <a:xfrm>
            <a:off x="5165624" y="5937262"/>
            <a:ext cx="68999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600" dirty="0">
                <a:latin typeface="Century Gothic" panose="020B0502020202020204" pitchFamily="34" charset="0"/>
              </a:rPr>
              <a:t>ENSURE </a:t>
            </a:r>
            <a:r>
              <a:rPr lang="it-IT" sz="1600" b="1" dirty="0">
                <a:latin typeface="Century Gothic" panose="020B0502020202020204" pitchFamily="34" charset="0"/>
              </a:rPr>
              <a:t>GENDER-BALANCE BY PROMOTING THE ENTERING OF WOMEN IN THE SECTOR </a:t>
            </a:r>
            <a:r>
              <a:rPr lang="it-IT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CasellaDiTesto 15">
            <a:extLst>
              <a:ext uri="{FF2B5EF4-FFF2-40B4-BE49-F238E27FC236}">
                <a16:creationId xmlns:a16="http://schemas.microsoft.com/office/drawing/2014/main" id="{587DDDA1-003F-DE53-A8FA-141E33B1019B}"/>
              </a:ext>
            </a:extLst>
          </p:cNvPr>
          <p:cNvSpPr txBox="1"/>
          <p:nvPr/>
        </p:nvSpPr>
        <p:spPr>
          <a:xfrm>
            <a:off x="5117986" y="3627622"/>
            <a:ext cx="7099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600" dirty="0">
                <a:latin typeface="Century Gothic" panose="020B0502020202020204" pitchFamily="34" charset="0"/>
              </a:rPr>
              <a:t>DEVELOP TOOLS TO EFFICIENTLY </a:t>
            </a:r>
            <a:r>
              <a:rPr lang="it-IT" sz="1600" b="1" dirty="0">
                <a:latin typeface="Century Gothic" panose="020B0502020202020204" pitchFamily="34" charset="0"/>
              </a:rPr>
              <a:t>ANTICIPATE AND MANAGE JOB TRANSITIONS AND WORKERS’ MOBILITY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EDB737-5119-6755-8AAB-9A3775ACCE0A}"/>
              </a:ext>
            </a:extLst>
          </p:cNvPr>
          <p:cNvSpPr txBox="1"/>
          <p:nvPr/>
        </p:nvSpPr>
        <p:spPr>
          <a:xfrm>
            <a:off x="5095288" y="620287"/>
            <a:ext cx="66023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Segoe UI" panose="020B0502040204020203" pitchFamily="34" charset="0"/>
              </a:rPr>
              <a:t>ADVOCATE FOR A </a:t>
            </a:r>
            <a:r>
              <a:rPr lang="en-US" sz="1600" dirty="0">
                <a:latin typeface="Segoe UI" panose="020B0502040204020203" pitchFamily="34" charset="0"/>
              </a:rPr>
              <a:t>CONCRETE</a:t>
            </a:r>
            <a:r>
              <a:rPr lang="en-US" sz="1600" dirty="0">
                <a:effectLst/>
                <a:latin typeface="Segoe UI" panose="020B0502040204020203" pitchFamily="34" charset="0"/>
              </a:rPr>
              <a:t> </a:t>
            </a:r>
            <a:r>
              <a:rPr lang="en-US" sz="1600" b="1" dirty="0">
                <a:effectLst/>
                <a:latin typeface="Segoe UI" panose="020B0502040204020203" pitchFamily="34" charset="0"/>
              </a:rPr>
              <a:t>INDUSTRIAL POLICY AND STRATEGY </a:t>
            </a:r>
            <a:r>
              <a:rPr lang="en-US" sz="1600" dirty="0">
                <a:effectLst/>
                <a:latin typeface="Segoe UI" panose="020B0502040204020203" pitchFamily="34" charset="0"/>
              </a:rPr>
              <a:t>FOR </a:t>
            </a:r>
            <a:r>
              <a:rPr lang="en-US" sz="1600" dirty="0">
                <a:latin typeface="Segoe UI" panose="020B0502040204020203" pitchFamily="34" charset="0"/>
              </a:rPr>
              <a:t>RAILWAY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86917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5" grpId="0"/>
      <p:bldP spid="6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C864A68-B76B-B302-FB66-2D1E7961EF3B}"/>
              </a:ext>
            </a:extLst>
          </p:cNvPr>
          <p:cNvSpPr txBox="1"/>
          <p:nvPr/>
        </p:nvSpPr>
        <p:spPr>
          <a:xfrm>
            <a:off x="546295" y="2967335"/>
            <a:ext cx="11099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EXISTENT BEST PRACTICES IN THE RAILWAY SECTOR </a:t>
            </a:r>
          </a:p>
        </p:txBody>
      </p:sp>
      <p:pic>
        <p:nvPicPr>
          <p:cNvPr id="10" name="Graphic 9" descr="Lightbulb and gear outline">
            <a:extLst>
              <a:ext uri="{FF2B5EF4-FFF2-40B4-BE49-F238E27FC236}">
                <a16:creationId xmlns:a16="http://schemas.microsoft.com/office/drawing/2014/main" id="{DC01AA02-A46C-1927-C692-2E6CE7696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95" y="12349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7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C94B793-66EE-D1CE-1894-B5F2579327B9}"/>
              </a:ext>
            </a:extLst>
          </p:cNvPr>
          <p:cNvSpPr txBox="1">
            <a:spLocks/>
          </p:cNvSpPr>
          <p:nvPr/>
        </p:nvSpPr>
        <p:spPr>
          <a:xfrm>
            <a:off x="-14025" y="-25203"/>
            <a:ext cx="3868614" cy="6858001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  <a:p>
            <a:endParaRPr lang="it-IT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ACCB73-E824-12A6-41B8-76113FE48E44}"/>
              </a:ext>
            </a:extLst>
          </p:cNvPr>
          <p:cNvSpPr txBox="1">
            <a:spLocks/>
          </p:cNvSpPr>
          <p:nvPr/>
        </p:nvSpPr>
        <p:spPr>
          <a:xfrm>
            <a:off x="8323386" y="-46224"/>
            <a:ext cx="3868614" cy="6858001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>
              <a:latin typeface="Century Gothic" panose="020B0502020202020204" pitchFamily="34" charset="0"/>
            </a:endParaRPr>
          </a:p>
          <a:p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AE6BE1-AC63-072C-C88B-CB412B9C8677}"/>
              </a:ext>
            </a:extLst>
          </p:cNvPr>
          <p:cNvSpPr txBox="1"/>
          <p:nvPr/>
        </p:nvSpPr>
        <p:spPr>
          <a:xfrm>
            <a:off x="621315" y="269157"/>
            <a:ext cx="2717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Century Gothic" panose="020B0502020202020204" pitchFamily="34" charset="0"/>
              </a:rPr>
              <a:t>BEST PRACTICE</a:t>
            </a:r>
            <a:r>
              <a:rPr lang="it-IT" b="1" dirty="0"/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BE4853-A09E-0A7F-DDD8-E2E65FC917B5}"/>
              </a:ext>
            </a:extLst>
          </p:cNvPr>
          <p:cNvCxnSpPr/>
          <p:nvPr/>
        </p:nvCxnSpPr>
        <p:spPr>
          <a:xfrm>
            <a:off x="15531" y="95660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137A7EC-2A50-0E37-D24E-9F76371D3D36}"/>
              </a:ext>
            </a:extLst>
          </p:cNvPr>
          <p:cNvSpPr txBox="1"/>
          <p:nvPr/>
        </p:nvSpPr>
        <p:spPr>
          <a:xfrm>
            <a:off x="4815734" y="304443"/>
            <a:ext cx="279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Century Gothic" panose="020B0502020202020204" pitchFamily="34" charset="0"/>
              </a:rPr>
              <a:t>DESCRIPTION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938837-7749-DBD3-4A95-AC696DCBE578}"/>
              </a:ext>
            </a:extLst>
          </p:cNvPr>
          <p:cNvSpPr txBox="1"/>
          <p:nvPr/>
        </p:nvSpPr>
        <p:spPr>
          <a:xfrm>
            <a:off x="9090073" y="304443"/>
            <a:ext cx="233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Century Gothic" panose="020B0502020202020204" pitchFamily="34" charset="0"/>
              </a:rPr>
              <a:t>COUNTRY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23E0F7-079A-893E-9330-0D19A02ED468}"/>
              </a:ext>
            </a:extLst>
          </p:cNvPr>
          <p:cNvSpPr txBox="1"/>
          <p:nvPr/>
        </p:nvSpPr>
        <p:spPr>
          <a:xfrm>
            <a:off x="812452" y="1947769"/>
            <a:ext cx="233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entury Gothic" panose="020B0502020202020204" pitchFamily="34" charset="0"/>
              </a:rPr>
              <a:t>STAFFER PROJECT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9099C9-869B-E52B-AD44-6C79BB367C0F}"/>
              </a:ext>
            </a:extLst>
          </p:cNvPr>
          <p:cNvSpPr txBox="1"/>
          <p:nvPr/>
        </p:nvSpPr>
        <p:spPr>
          <a:xfrm>
            <a:off x="4305874" y="1814191"/>
            <a:ext cx="3685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>
                <a:latin typeface="Century Gothic" panose="020B0502020202020204" pitchFamily="34" charset="0"/>
              </a:rPr>
              <a:t>SKILLS IDENTIFICATION, DEVELOPING TRAINING AND EDUCATION PATHS FOR THE CURRENT AND FUTURE RAILWAY WORKFORCE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478B58-4E36-8E2F-B90F-BC6AE9E23525}"/>
              </a:ext>
            </a:extLst>
          </p:cNvPr>
          <p:cNvSpPr txBox="1"/>
          <p:nvPr/>
        </p:nvSpPr>
        <p:spPr>
          <a:xfrm>
            <a:off x="8455294" y="1906781"/>
            <a:ext cx="368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SPAIN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153C587-6854-0363-7D9B-BD35E296B798}"/>
              </a:ext>
            </a:extLst>
          </p:cNvPr>
          <p:cNvCxnSpPr/>
          <p:nvPr/>
        </p:nvCxnSpPr>
        <p:spPr>
          <a:xfrm>
            <a:off x="-2724" y="31497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4230EE8-3EA7-9443-BB4C-1525042FFC7F}"/>
              </a:ext>
            </a:extLst>
          </p:cNvPr>
          <p:cNvSpPr txBox="1"/>
          <p:nvPr/>
        </p:nvSpPr>
        <p:spPr>
          <a:xfrm>
            <a:off x="767502" y="3631455"/>
            <a:ext cx="2335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entury Gothic" panose="020B0502020202020204" pitchFamily="34" charset="0"/>
              </a:rPr>
              <a:t>NETWORK RAIL SAFETY CENTRAL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EE70ED-CF89-8EF5-914D-3A084F3D9B70}"/>
              </a:ext>
            </a:extLst>
          </p:cNvPr>
          <p:cNvSpPr txBox="1"/>
          <p:nvPr/>
        </p:nvSpPr>
        <p:spPr>
          <a:xfrm>
            <a:off x="4246016" y="3344719"/>
            <a:ext cx="36857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entury Gothic" panose="020B0502020202020204" pitchFamily="34" charset="0"/>
              </a:rPr>
              <a:t>DEDICATED SITE FOR RAILWAY PROFESSIONALS PUBLISHING WORK SAFE COMMUNICATIONS TO HELP WORKERS IN AVOIDING THE POSSIBLE HEALTH AND SAFETY RISKS </a:t>
            </a:r>
            <a:endParaRPr lang="it-IT" sz="1500" dirty="0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1E2B1E-58BD-3DC5-514C-CEFC637EB934}"/>
              </a:ext>
            </a:extLst>
          </p:cNvPr>
          <p:cNvSpPr txBox="1"/>
          <p:nvPr/>
        </p:nvSpPr>
        <p:spPr>
          <a:xfrm>
            <a:off x="8410344" y="3788240"/>
            <a:ext cx="368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UNITED KINGDOM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058B536-D29B-A40E-885D-969B20883E47}"/>
              </a:ext>
            </a:extLst>
          </p:cNvPr>
          <p:cNvCxnSpPr/>
          <p:nvPr/>
        </p:nvCxnSpPr>
        <p:spPr>
          <a:xfrm>
            <a:off x="48126" y="486491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D393AA8-1546-2788-2594-87D7EB3DFD71}"/>
              </a:ext>
            </a:extLst>
          </p:cNvPr>
          <p:cNvSpPr txBox="1"/>
          <p:nvPr/>
        </p:nvSpPr>
        <p:spPr>
          <a:xfrm>
            <a:off x="4186365" y="5429807"/>
            <a:ext cx="3685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entury Gothic" panose="020B0502020202020204" pitchFamily="34" charset="0"/>
              </a:rPr>
              <a:t>ATTENTION TO GENDER DISPARITIES, INCREASED EQUITY AND REITERATING SUPPLIERS’ OBLIGATION TO ADDRESS THESE DIVIDES</a:t>
            </a:r>
            <a:endParaRPr lang="it-IT" sz="1500" dirty="0"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EEE26E-4BFE-A595-DF4B-D190C04026B9}"/>
              </a:ext>
            </a:extLst>
          </p:cNvPr>
          <p:cNvSpPr txBox="1"/>
          <p:nvPr/>
        </p:nvSpPr>
        <p:spPr>
          <a:xfrm>
            <a:off x="8371512" y="5361910"/>
            <a:ext cx="368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EU LEVEL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539233-FDFC-420B-22CF-471B866C93EB}"/>
              </a:ext>
            </a:extLst>
          </p:cNvPr>
          <p:cNvSpPr txBox="1"/>
          <p:nvPr/>
        </p:nvSpPr>
        <p:spPr>
          <a:xfrm>
            <a:off x="767502" y="5229753"/>
            <a:ext cx="2335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entury Gothic" panose="020B0502020202020204" pitchFamily="34" charset="0"/>
              </a:rPr>
              <a:t>UNIFE GENDER EQUITY POLICY </a:t>
            </a:r>
          </a:p>
        </p:txBody>
      </p:sp>
    </p:spTree>
    <p:extLst>
      <p:ext uri="{BB962C8B-B14F-4D97-AF65-F5344CB8AC3E}">
        <p14:creationId xmlns:p14="http://schemas.microsoft.com/office/powerpoint/2010/main" val="308351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4" grpId="0"/>
      <p:bldP spid="35" grpId="0"/>
      <p:bldP spid="36" grpId="0"/>
      <p:bldP spid="39" grpId="0"/>
      <p:bldP spid="40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C1BB2C01F464F8EB142BAB059A89E" ma:contentTypeVersion="16" ma:contentTypeDescription="Create a new document." ma:contentTypeScope="" ma:versionID="c4450889bfd283dcb152c678ff773949">
  <xsd:schema xmlns:xsd="http://www.w3.org/2001/XMLSchema" xmlns:xs="http://www.w3.org/2001/XMLSchema" xmlns:p="http://schemas.microsoft.com/office/2006/metadata/properties" xmlns:ns2="5cd069cf-350b-4847-a8c6-781bc6c2e38e" xmlns:ns3="97feb5da-a3a4-4708-be5e-f67c394e5044" targetNamespace="http://schemas.microsoft.com/office/2006/metadata/properties" ma:root="true" ma:fieldsID="29d26f3ac0a49dab94deca814dccc8d5" ns2:_="" ns3:_="">
    <xsd:import namespace="5cd069cf-350b-4847-a8c6-781bc6c2e38e"/>
    <xsd:import namespace="97feb5da-a3a4-4708-be5e-f67c394e5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069cf-350b-4847-a8c6-781bc6c2e3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1e4b106-0c29-49b8-a713-d7be041e4d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eb5da-a3a4-4708-be5e-f67c394e504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d306119-45ba-457e-888f-f016ec58640c}" ma:internalName="TaxCatchAll" ma:showField="CatchAllData" ma:web="97feb5da-a3a4-4708-be5e-f67c394e5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d069cf-350b-4847-a8c6-781bc6c2e38e">
      <Terms xmlns="http://schemas.microsoft.com/office/infopath/2007/PartnerControls"/>
    </lcf76f155ced4ddcb4097134ff3c332f>
    <TaxCatchAll xmlns="97feb5da-a3a4-4708-be5e-f67c394e5044" xsi:nil="true"/>
  </documentManagement>
</p:properties>
</file>

<file path=customXml/itemProps1.xml><?xml version="1.0" encoding="utf-8"?>
<ds:datastoreItem xmlns:ds="http://schemas.openxmlformats.org/officeDocument/2006/customXml" ds:itemID="{920D161B-E82A-4BE0-9809-D0734E518DB6}">
  <ds:schemaRefs>
    <ds:schemaRef ds:uri="5cd069cf-350b-4847-a8c6-781bc6c2e38e"/>
    <ds:schemaRef ds:uri="97feb5da-a3a4-4708-be5e-f67c394e50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DBD9253-7926-4B82-A411-40765B0CA2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8BA5C3-CF8D-4B97-99FF-AB8637038329}">
  <ds:schemaRefs>
    <ds:schemaRef ds:uri="5cd069cf-350b-4847-a8c6-781bc6c2e38e"/>
    <ds:schemaRef ds:uri="97feb5da-a3a4-4708-be5e-f67c394e504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Widescreen</PresentationFormat>
  <Paragraphs>65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Inter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Rambaldi</dc:creator>
  <cp:lastModifiedBy>Celia McClements</cp:lastModifiedBy>
  <cp:revision>6</cp:revision>
  <dcterms:created xsi:type="dcterms:W3CDTF">2023-03-09T11:17:51Z</dcterms:created>
  <dcterms:modified xsi:type="dcterms:W3CDTF">2023-07-04T07:00:58Z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0x010100509C1BB2C01F464F8EB142BAB059A89E</vt:lpwstr>
  </property>
  <property fmtid="{D5CDD505-2E9C-101B-9397-08002B2CF9AE}" pid="3" name="MediaServiceImageTags">
    <vt:lpwstr/>
  </property>
</Properties>
</file>