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2" r:id="rId5"/>
    <p:sldId id="258" r:id="rId6"/>
    <p:sldId id="260" r:id="rId7"/>
    <p:sldId id="261" r:id="rId8"/>
    <p:sldId id="259" r:id="rId9"/>
    <p:sldId id="26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57E413-B7BC-4CCA-A75A-0664F883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0" y="6356349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de-AT" dirty="0"/>
              <a:t>Ing. Daniel Pfister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58F1B1-94ED-4245-8073-4DC5C1B42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2CDF52-AA77-4737-8BDB-FB675E6AF99D}" type="slidenum">
              <a:rPr lang="de-AT" smtClean="0"/>
              <a:t>‹#›</a:t>
            </a:fld>
            <a:endParaRPr lang="de-AT"/>
          </a:p>
        </p:txBody>
      </p:sp>
      <p:pic>
        <p:nvPicPr>
          <p:cNvPr id="1026" name="Picture 2" descr="https://www.vida.at/cs/Satellite?blobcol=urldata&amp;blobheader=image%2Fpng&amp;blobkey=id&amp;blobtable=MungoBlobs&amp;blobwhere=1342613718744&amp;ssbinary=true&amp;site=S0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3"/>
          <a:stretch/>
        </p:blipFill>
        <p:spPr bwMode="auto">
          <a:xfrm>
            <a:off x="9888084" y="135382"/>
            <a:ext cx="1559832" cy="8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3"/>
          <a:srcRect t="26285" b="26906"/>
          <a:stretch/>
        </p:blipFill>
        <p:spPr>
          <a:xfrm>
            <a:off x="727645" y="67060"/>
            <a:ext cx="2143125" cy="1003177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 rotWithShape="1">
          <a:blip r:embed="rId4"/>
          <a:srcRect l="1071" t="17944" r="10357" b="4619"/>
          <a:stretch/>
        </p:blipFill>
        <p:spPr>
          <a:xfrm>
            <a:off x="0" y="1139699"/>
            <a:ext cx="12192000" cy="5718301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56239" y="-195942"/>
            <a:ext cx="3054361" cy="1855880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370682" y="203443"/>
            <a:ext cx="1725318" cy="8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022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BFF1C8-EE24-4FB4-BD9E-AB8E79BA16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A3BF81-4555-4B70-8D0C-C7EE7273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E3C3AD-5CF4-4DCC-BE0C-AF77E797D2F9}" type="datetimeFigureOut">
              <a:rPr lang="de-AT" smtClean="0"/>
              <a:t>28.06.2023</a:t>
            </a:fld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10BE27A-8279-42C6-AAD9-37B5A4E29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2CDF52-AA77-4737-8BDB-FB675E6AF99D}" type="slidenum">
              <a:rPr lang="de-AT" smtClean="0"/>
              <a:t>‹#›</a:t>
            </a:fld>
            <a:endParaRPr lang="de-AT"/>
          </a:p>
        </p:txBody>
      </p:sp>
      <p:pic>
        <p:nvPicPr>
          <p:cNvPr id="10" name="Picture 2" descr="https://www.vida.at/cs/Satellite?blobcol=urldata&amp;blobheader=image%2Fpng&amp;blobkey=id&amp;blobtable=MungoBlobs&amp;blobwhere=1342613718744&amp;ssbinary=true&amp;site=S0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73"/>
          <a:stretch/>
        </p:blipFill>
        <p:spPr bwMode="auto">
          <a:xfrm>
            <a:off x="9888084" y="68322"/>
            <a:ext cx="1559832" cy="87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3"/>
          <a:srcRect t="26285" b="26906"/>
          <a:stretch/>
        </p:blipFill>
        <p:spPr>
          <a:xfrm>
            <a:off x="727645" y="0"/>
            <a:ext cx="2143125" cy="1003177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370682" y="203443"/>
            <a:ext cx="1725318" cy="871804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556239" y="-195942"/>
            <a:ext cx="3054361" cy="185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38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C6E36709-C71D-4AC3-9268-F4951F80C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2C3B96-95E2-474A-81BE-3A653CAD8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6361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609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267D2670-9B3B-4279-AA91-A80B235E49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224" y="1237520"/>
            <a:ext cx="2555973" cy="1710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66322AC-3BF5-4D1A-8D6B-3A414900605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t="60853" r="66111" b="5943"/>
          <a:stretch/>
        </p:blipFill>
        <p:spPr>
          <a:xfrm>
            <a:off x="1591351" y="4765294"/>
            <a:ext cx="2141662" cy="167807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10D90BAA-55EE-47A2-B850-6936CE078F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11" t="19121" r="66111" b="50605"/>
          <a:stretch/>
        </p:blipFill>
        <p:spPr>
          <a:xfrm>
            <a:off x="6963160" y="4978583"/>
            <a:ext cx="1906596" cy="1362009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F356B8C-5078-4A23-A2F7-B3E4E31B85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131" t="42636" r="18299" b="32170"/>
          <a:stretch/>
        </p:blipFill>
        <p:spPr>
          <a:xfrm>
            <a:off x="355600" y="2671234"/>
            <a:ext cx="11592932" cy="2323307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D3CEEE39-B0F0-4464-89B1-D64A115456CF}"/>
              </a:ext>
            </a:extLst>
          </p:cNvPr>
          <p:cNvSpPr txBox="1"/>
          <p:nvPr/>
        </p:nvSpPr>
        <p:spPr>
          <a:xfrm>
            <a:off x="3370156" y="5134177"/>
            <a:ext cx="25545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Hybridlösung</a:t>
            </a:r>
          </a:p>
          <a:p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</a:t>
            </a:r>
            <a:r>
              <a:rPr lang="de-AT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Lok‘s</a:t>
            </a:r>
            <a:r>
              <a:rPr lang="de-AT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EA8CF47-A00E-4D0E-A9E4-7AE3CFEC6438}"/>
              </a:ext>
            </a:extLst>
          </p:cNvPr>
          <p:cNvSpPr txBox="1"/>
          <p:nvPr/>
        </p:nvSpPr>
        <p:spPr>
          <a:xfrm>
            <a:off x="8774865" y="5134176"/>
            <a:ext cx="27155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DAK</a:t>
            </a:r>
          </a:p>
          <a:p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für Güterwagen </a:t>
            </a:r>
          </a:p>
        </p:txBody>
      </p:sp>
      <p:pic>
        <p:nvPicPr>
          <p:cNvPr id="14" name="Grafik 13" descr="Link">
            <a:extLst>
              <a:ext uri="{FF2B5EF4-FFF2-40B4-BE49-F238E27FC236}">
                <a16:creationId xmlns:a16="http://schemas.microsoft.com/office/drawing/2014/main" id="{3E8D8FA1-B8AB-49EF-BBE3-9AB7BA0EC40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37218" y="1474233"/>
            <a:ext cx="914400" cy="914400"/>
          </a:xfrm>
          <a:prstGeom prst="rect">
            <a:avLst/>
          </a:prstGeom>
        </p:spPr>
      </p:pic>
      <p:sp>
        <p:nvSpPr>
          <p:cNvPr id="17" name="Textfeld 16">
            <a:extLst>
              <a:ext uri="{FF2B5EF4-FFF2-40B4-BE49-F238E27FC236}">
                <a16:creationId xmlns:a16="http://schemas.microsoft.com/office/drawing/2014/main" id="{31B4F62E-5553-4183-9DA4-EED730B8612E}"/>
              </a:ext>
            </a:extLst>
          </p:cNvPr>
          <p:cNvSpPr txBox="1"/>
          <p:nvPr/>
        </p:nvSpPr>
        <p:spPr>
          <a:xfrm>
            <a:off x="4802205" y="1347298"/>
            <a:ext cx="6523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Ist Situation: </a:t>
            </a:r>
          </a:p>
          <a:p>
            <a:r>
              <a:rPr lang="de-A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Zugeinrichtung 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mittels </a:t>
            </a:r>
            <a:r>
              <a:rPr lang="de-AT" sz="16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Zughaken</a:t>
            </a:r>
            <a:r>
              <a:rPr lang="de-AT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und Lasche sowie Spannbolzen</a:t>
            </a:r>
          </a:p>
          <a:p>
            <a:r>
              <a:rPr lang="de-AT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Stoßeinrichtung mit Puffern</a:t>
            </a:r>
            <a:endParaRPr lang="de-AT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52F9551-CCA3-4536-BC96-065A29DC9ADA}"/>
              </a:ext>
            </a:extLst>
          </p:cNvPr>
          <p:cNvGrpSpPr/>
          <p:nvPr/>
        </p:nvGrpSpPr>
        <p:grpSpPr>
          <a:xfrm>
            <a:off x="793973" y="1488815"/>
            <a:ext cx="319177" cy="310375"/>
            <a:chOff x="1481629" y="706661"/>
            <a:chExt cx="319177" cy="310375"/>
          </a:xfrm>
        </p:grpSpPr>
        <p:sp>
          <p:nvSpPr>
            <p:cNvPr id="18" name="Ellipse 17">
              <a:extLst>
                <a:ext uri="{FF2B5EF4-FFF2-40B4-BE49-F238E27FC236}">
                  <a16:creationId xmlns:a16="http://schemas.microsoft.com/office/drawing/2014/main" id="{ED64E5C8-AE6E-4764-8F7E-E9D0D501E5F9}"/>
                </a:ext>
              </a:extLst>
            </p:cNvPr>
            <p:cNvSpPr/>
            <p:nvPr/>
          </p:nvSpPr>
          <p:spPr>
            <a:xfrm>
              <a:off x="1554027" y="762647"/>
              <a:ext cx="177064" cy="190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9" name="Kreis: nicht ausgefüllt 18">
              <a:extLst>
                <a:ext uri="{FF2B5EF4-FFF2-40B4-BE49-F238E27FC236}">
                  <a16:creationId xmlns:a16="http://schemas.microsoft.com/office/drawing/2014/main" id="{D5E4A09A-8D28-4E17-BEE2-6A745B388AD4}"/>
                </a:ext>
              </a:extLst>
            </p:cNvPr>
            <p:cNvSpPr/>
            <p:nvPr/>
          </p:nvSpPr>
          <p:spPr>
            <a:xfrm>
              <a:off x="1481629" y="706661"/>
              <a:ext cx="319177" cy="310375"/>
            </a:xfrm>
            <a:prstGeom prst="donut">
              <a:avLst>
                <a:gd name="adj" fmla="val 1071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B2B19E4-853F-437A-84C9-1B88812E3F3C}"/>
              </a:ext>
            </a:extLst>
          </p:cNvPr>
          <p:cNvGrpSpPr/>
          <p:nvPr/>
        </p:nvGrpSpPr>
        <p:grpSpPr>
          <a:xfrm>
            <a:off x="1713730" y="1452158"/>
            <a:ext cx="319177" cy="310375"/>
            <a:chOff x="1481629" y="706661"/>
            <a:chExt cx="319177" cy="310375"/>
          </a:xfrm>
        </p:grpSpPr>
        <p:sp>
          <p:nvSpPr>
            <p:cNvPr id="22" name="Ellipse 21">
              <a:extLst>
                <a:ext uri="{FF2B5EF4-FFF2-40B4-BE49-F238E27FC236}">
                  <a16:creationId xmlns:a16="http://schemas.microsoft.com/office/drawing/2014/main" id="{72D78ADC-1443-4469-9225-E89336816DCF}"/>
                </a:ext>
              </a:extLst>
            </p:cNvPr>
            <p:cNvSpPr/>
            <p:nvPr/>
          </p:nvSpPr>
          <p:spPr>
            <a:xfrm>
              <a:off x="1554027" y="762647"/>
              <a:ext cx="177064" cy="190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Kreis: nicht ausgefüllt 22">
              <a:extLst>
                <a:ext uri="{FF2B5EF4-FFF2-40B4-BE49-F238E27FC236}">
                  <a16:creationId xmlns:a16="http://schemas.microsoft.com/office/drawing/2014/main" id="{80069CE8-C9BC-46AE-8D5C-7CE1F8753E15}"/>
                </a:ext>
              </a:extLst>
            </p:cNvPr>
            <p:cNvSpPr/>
            <p:nvPr/>
          </p:nvSpPr>
          <p:spPr>
            <a:xfrm>
              <a:off x="1481629" y="706661"/>
              <a:ext cx="319177" cy="310375"/>
            </a:xfrm>
            <a:prstGeom prst="donut">
              <a:avLst>
                <a:gd name="adj" fmla="val 1071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C5FC9B43-EA3B-47AC-827C-3998F5D664AF}"/>
              </a:ext>
            </a:extLst>
          </p:cNvPr>
          <p:cNvGrpSpPr/>
          <p:nvPr/>
        </p:nvGrpSpPr>
        <p:grpSpPr>
          <a:xfrm>
            <a:off x="957487" y="2390015"/>
            <a:ext cx="319177" cy="310375"/>
            <a:chOff x="1481629" y="706661"/>
            <a:chExt cx="319177" cy="31037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BE6C78E6-B3AB-4A0D-AEBD-CD4AE1F92414}"/>
                </a:ext>
              </a:extLst>
            </p:cNvPr>
            <p:cNvSpPr/>
            <p:nvPr/>
          </p:nvSpPr>
          <p:spPr>
            <a:xfrm>
              <a:off x="1554027" y="762647"/>
              <a:ext cx="177064" cy="19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Kreis: nicht ausgefüllt 25">
              <a:extLst>
                <a:ext uri="{FF2B5EF4-FFF2-40B4-BE49-F238E27FC236}">
                  <a16:creationId xmlns:a16="http://schemas.microsoft.com/office/drawing/2014/main" id="{EE5BB458-3904-49F7-800F-3C1AD7903466}"/>
                </a:ext>
              </a:extLst>
            </p:cNvPr>
            <p:cNvSpPr/>
            <p:nvPr/>
          </p:nvSpPr>
          <p:spPr>
            <a:xfrm>
              <a:off x="1481629" y="706661"/>
              <a:ext cx="319177" cy="310375"/>
            </a:xfrm>
            <a:prstGeom prst="donut">
              <a:avLst>
                <a:gd name="adj" fmla="val 10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B86DB2DB-33B5-49C3-B77D-592B29127026}"/>
              </a:ext>
            </a:extLst>
          </p:cNvPr>
          <p:cNvGrpSpPr/>
          <p:nvPr/>
        </p:nvGrpSpPr>
        <p:grpSpPr>
          <a:xfrm>
            <a:off x="4427565" y="2148790"/>
            <a:ext cx="319177" cy="310375"/>
            <a:chOff x="1481629" y="706661"/>
            <a:chExt cx="319177" cy="310375"/>
          </a:xfrm>
        </p:grpSpPr>
        <p:sp>
          <p:nvSpPr>
            <p:cNvPr id="28" name="Ellipse 27">
              <a:extLst>
                <a:ext uri="{FF2B5EF4-FFF2-40B4-BE49-F238E27FC236}">
                  <a16:creationId xmlns:a16="http://schemas.microsoft.com/office/drawing/2014/main" id="{9EC1CD40-9826-400E-9BE3-829CF1314E39}"/>
                </a:ext>
              </a:extLst>
            </p:cNvPr>
            <p:cNvSpPr/>
            <p:nvPr/>
          </p:nvSpPr>
          <p:spPr>
            <a:xfrm>
              <a:off x="1554027" y="762647"/>
              <a:ext cx="177064" cy="1904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9" name="Kreis: nicht ausgefüllt 28">
              <a:extLst>
                <a:ext uri="{FF2B5EF4-FFF2-40B4-BE49-F238E27FC236}">
                  <a16:creationId xmlns:a16="http://schemas.microsoft.com/office/drawing/2014/main" id="{0D63DFDF-E4EA-4CAB-B2E8-B1F39D2CA0D2}"/>
                </a:ext>
              </a:extLst>
            </p:cNvPr>
            <p:cNvSpPr/>
            <p:nvPr/>
          </p:nvSpPr>
          <p:spPr>
            <a:xfrm>
              <a:off x="1481629" y="706661"/>
              <a:ext cx="319177" cy="310375"/>
            </a:xfrm>
            <a:prstGeom prst="donut">
              <a:avLst>
                <a:gd name="adj" fmla="val 10715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FF509AD-3032-4D31-AF0F-AE430A64069B}"/>
              </a:ext>
            </a:extLst>
          </p:cNvPr>
          <p:cNvGrpSpPr/>
          <p:nvPr/>
        </p:nvGrpSpPr>
        <p:grpSpPr>
          <a:xfrm>
            <a:off x="2105849" y="2290813"/>
            <a:ext cx="319177" cy="310375"/>
            <a:chOff x="1481629" y="706661"/>
            <a:chExt cx="319177" cy="31037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BD8C350-F28E-4B3B-A72D-1BBFADF5CBBF}"/>
                </a:ext>
              </a:extLst>
            </p:cNvPr>
            <p:cNvSpPr/>
            <p:nvPr/>
          </p:nvSpPr>
          <p:spPr>
            <a:xfrm>
              <a:off x="1554027" y="762647"/>
              <a:ext cx="177064" cy="19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2" name="Kreis: nicht ausgefüllt 31">
              <a:extLst>
                <a:ext uri="{FF2B5EF4-FFF2-40B4-BE49-F238E27FC236}">
                  <a16:creationId xmlns:a16="http://schemas.microsoft.com/office/drawing/2014/main" id="{01B1FFFA-DE05-41F8-B9C7-61C47B24536A}"/>
                </a:ext>
              </a:extLst>
            </p:cNvPr>
            <p:cNvSpPr/>
            <p:nvPr/>
          </p:nvSpPr>
          <p:spPr>
            <a:xfrm>
              <a:off x="1481629" y="706661"/>
              <a:ext cx="319177" cy="310375"/>
            </a:xfrm>
            <a:prstGeom prst="donut">
              <a:avLst>
                <a:gd name="adj" fmla="val 10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9394B6E-37F6-4E77-85B7-518540143EB9}"/>
              </a:ext>
            </a:extLst>
          </p:cNvPr>
          <p:cNvGrpSpPr/>
          <p:nvPr/>
        </p:nvGrpSpPr>
        <p:grpSpPr>
          <a:xfrm>
            <a:off x="4429657" y="1796277"/>
            <a:ext cx="319177" cy="310375"/>
            <a:chOff x="1481629" y="706661"/>
            <a:chExt cx="319177" cy="310375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AD997CB0-A67F-4AE6-A925-5DA5CA90DD2E}"/>
                </a:ext>
              </a:extLst>
            </p:cNvPr>
            <p:cNvSpPr/>
            <p:nvPr/>
          </p:nvSpPr>
          <p:spPr>
            <a:xfrm>
              <a:off x="1554027" y="762647"/>
              <a:ext cx="177064" cy="19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35" name="Kreis: nicht ausgefüllt 34">
              <a:extLst>
                <a:ext uri="{FF2B5EF4-FFF2-40B4-BE49-F238E27FC236}">
                  <a16:creationId xmlns:a16="http://schemas.microsoft.com/office/drawing/2014/main" id="{B7868B23-2EE8-44F5-AB82-5BB4A796BE29}"/>
                </a:ext>
              </a:extLst>
            </p:cNvPr>
            <p:cNvSpPr/>
            <p:nvPr/>
          </p:nvSpPr>
          <p:spPr>
            <a:xfrm>
              <a:off x="1481629" y="706661"/>
              <a:ext cx="319177" cy="310375"/>
            </a:xfrm>
            <a:prstGeom prst="donut">
              <a:avLst>
                <a:gd name="adj" fmla="val 10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DC3E8C3A-A807-4070-8196-A8A070ED83A1}"/>
              </a:ext>
            </a:extLst>
          </p:cNvPr>
          <p:cNvGrpSpPr/>
          <p:nvPr/>
        </p:nvGrpSpPr>
        <p:grpSpPr>
          <a:xfrm>
            <a:off x="4600088" y="4207756"/>
            <a:ext cx="319177" cy="310375"/>
            <a:chOff x="1481629" y="706661"/>
            <a:chExt cx="319177" cy="310375"/>
          </a:xfrm>
          <a:solidFill>
            <a:srgbClr val="FFC000"/>
          </a:solidFill>
        </p:grpSpPr>
        <p:sp>
          <p:nvSpPr>
            <p:cNvPr id="40" name="Ellipse 39">
              <a:extLst>
                <a:ext uri="{FF2B5EF4-FFF2-40B4-BE49-F238E27FC236}">
                  <a16:creationId xmlns:a16="http://schemas.microsoft.com/office/drawing/2014/main" id="{4A849C3E-EB60-4008-B908-D67EF7A15300}"/>
                </a:ext>
              </a:extLst>
            </p:cNvPr>
            <p:cNvSpPr/>
            <p:nvPr/>
          </p:nvSpPr>
          <p:spPr>
            <a:xfrm>
              <a:off x="1554027" y="762647"/>
              <a:ext cx="177064" cy="19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1" name="Kreis: nicht ausgefüllt 40">
              <a:extLst>
                <a:ext uri="{FF2B5EF4-FFF2-40B4-BE49-F238E27FC236}">
                  <a16:creationId xmlns:a16="http://schemas.microsoft.com/office/drawing/2014/main" id="{0977A4BD-6A03-4052-A886-577175D5C6A0}"/>
                </a:ext>
              </a:extLst>
            </p:cNvPr>
            <p:cNvSpPr/>
            <p:nvPr/>
          </p:nvSpPr>
          <p:spPr>
            <a:xfrm>
              <a:off x="1481629" y="706661"/>
              <a:ext cx="319177" cy="310375"/>
            </a:xfrm>
            <a:prstGeom prst="donut">
              <a:avLst>
                <a:gd name="adj" fmla="val 10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F3A63F9-8A18-4DE8-B546-BDDB838156E9}"/>
              </a:ext>
            </a:extLst>
          </p:cNvPr>
          <p:cNvGrpSpPr/>
          <p:nvPr/>
        </p:nvGrpSpPr>
        <p:grpSpPr>
          <a:xfrm>
            <a:off x="4328236" y="5614380"/>
            <a:ext cx="319177" cy="310375"/>
            <a:chOff x="1481629" y="706661"/>
            <a:chExt cx="319177" cy="310375"/>
          </a:xfrm>
          <a:solidFill>
            <a:srgbClr val="FFC000"/>
          </a:solidFill>
        </p:grpSpPr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749762CB-DBCA-4E0F-862A-9075A2AA367D}"/>
                </a:ext>
              </a:extLst>
            </p:cNvPr>
            <p:cNvSpPr/>
            <p:nvPr/>
          </p:nvSpPr>
          <p:spPr>
            <a:xfrm>
              <a:off x="1554027" y="762647"/>
              <a:ext cx="177064" cy="19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5" name="Kreis: nicht ausgefüllt 44">
              <a:extLst>
                <a:ext uri="{FF2B5EF4-FFF2-40B4-BE49-F238E27FC236}">
                  <a16:creationId xmlns:a16="http://schemas.microsoft.com/office/drawing/2014/main" id="{8CE868E5-F529-4122-B902-6E0CA90FF9F0}"/>
                </a:ext>
              </a:extLst>
            </p:cNvPr>
            <p:cNvSpPr/>
            <p:nvPr/>
          </p:nvSpPr>
          <p:spPr>
            <a:xfrm>
              <a:off x="1481629" y="706661"/>
              <a:ext cx="319177" cy="310375"/>
            </a:xfrm>
            <a:prstGeom prst="donut">
              <a:avLst>
                <a:gd name="adj" fmla="val 10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E9724CF8-26AF-4513-9B26-CD16E6E06AE1}"/>
              </a:ext>
            </a:extLst>
          </p:cNvPr>
          <p:cNvGrpSpPr/>
          <p:nvPr/>
        </p:nvGrpSpPr>
        <p:grpSpPr>
          <a:xfrm>
            <a:off x="7947835" y="4201797"/>
            <a:ext cx="319177" cy="310375"/>
            <a:chOff x="1481629" y="706661"/>
            <a:chExt cx="319177" cy="310375"/>
          </a:xfrm>
          <a:solidFill>
            <a:schemeClr val="accent2">
              <a:lumMod val="75000"/>
            </a:schemeClr>
          </a:solidFill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9C89E498-492B-4DDC-BC62-4423F6E4637E}"/>
                </a:ext>
              </a:extLst>
            </p:cNvPr>
            <p:cNvSpPr/>
            <p:nvPr/>
          </p:nvSpPr>
          <p:spPr>
            <a:xfrm>
              <a:off x="1554027" y="762647"/>
              <a:ext cx="177064" cy="19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48" name="Kreis: nicht ausgefüllt 47">
              <a:extLst>
                <a:ext uri="{FF2B5EF4-FFF2-40B4-BE49-F238E27FC236}">
                  <a16:creationId xmlns:a16="http://schemas.microsoft.com/office/drawing/2014/main" id="{ECFF608B-CCDF-4298-9D8C-9804C62214A5}"/>
                </a:ext>
              </a:extLst>
            </p:cNvPr>
            <p:cNvSpPr/>
            <p:nvPr/>
          </p:nvSpPr>
          <p:spPr>
            <a:xfrm>
              <a:off x="1481629" y="706661"/>
              <a:ext cx="319177" cy="310375"/>
            </a:xfrm>
            <a:prstGeom prst="donut">
              <a:avLst>
                <a:gd name="adj" fmla="val 10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293A63E6-BFF0-48DA-8707-3C744E06BF86}"/>
              </a:ext>
            </a:extLst>
          </p:cNvPr>
          <p:cNvGrpSpPr/>
          <p:nvPr/>
        </p:nvGrpSpPr>
        <p:grpSpPr>
          <a:xfrm>
            <a:off x="10341680" y="5614380"/>
            <a:ext cx="319177" cy="310375"/>
            <a:chOff x="1481629" y="706661"/>
            <a:chExt cx="319177" cy="310375"/>
          </a:xfrm>
          <a:solidFill>
            <a:schemeClr val="accent2">
              <a:lumMod val="75000"/>
            </a:schemeClr>
          </a:solidFill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92C55344-425E-4A2E-8C78-42DCA62F8F0D}"/>
                </a:ext>
              </a:extLst>
            </p:cNvPr>
            <p:cNvSpPr/>
            <p:nvPr/>
          </p:nvSpPr>
          <p:spPr>
            <a:xfrm>
              <a:off x="1554027" y="762647"/>
              <a:ext cx="177064" cy="1904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51" name="Kreis: nicht ausgefüllt 50">
              <a:extLst>
                <a:ext uri="{FF2B5EF4-FFF2-40B4-BE49-F238E27FC236}">
                  <a16:creationId xmlns:a16="http://schemas.microsoft.com/office/drawing/2014/main" id="{50F15D99-13ED-4281-A88F-DA42CF1F4250}"/>
                </a:ext>
              </a:extLst>
            </p:cNvPr>
            <p:cNvSpPr/>
            <p:nvPr/>
          </p:nvSpPr>
          <p:spPr>
            <a:xfrm>
              <a:off x="1481629" y="706661"/>
              <a:ext cx="319177" cy="310375"/>
            </a:xfrm>
            <a:prstGeom prst="donut">
              <a:avLst>
                <a:gd name="adj" fmla="val 1071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79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9219440-832B-4256-80C5-004FF2E13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027" t="18992" r="18751" b="16926"/>
          <a:stretch/>
        </p:blipFill>
        <p:spPr>
          <a:xfrm>
            <a:off x="6204251" y="1326035"/>
            <a:ext cx="6107495" cy="565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87C6278B-C970-4478-890E-35A92A751293}"/>
              </a:ext>
            </a:extLst>
          </p:cNvPr>
          <p:cNvSpPr/>
          <p:nvPr/>
        </p:nvSpPr>
        <p:spPr>
          <a:xfrm>
            <a:off x="591346" y="1644732"/>
            <a:ext cx="644434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 Fahrzeugregister ECVVR sind insgesamt 712.265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davon 642.287 Normalspur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Güterwagen in der EU (inkl. Schweiz, Norwegen) registriert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Grob gefasst gibt es in Europa ca. 37 unterschiedliche Typen an Güterwagen, insgesamt repräsentieren die drei für Versuch ausgewählten Güterwagen-Typen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269.742 Wagen - also ca. 40%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aller Güterwagen.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Ca. 450.000 Güterwagen und 17.000 Loks sollen bis 2030 mit DAK ausgestattet werden.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Europaweit beteiligten sich </a:t>
            </a:r>
            <a:r>
              <a: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7 Länder 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 den Versuchen (Schweiz, Deutschland, Österreich, Tschechien, Frankreich, Polen, Luxemburg)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Konsortium DAC4EU ist von 6 Unternehmen getragen.</a:t>
            </a:r>
            <a:endParaRPr lang="de-AT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3A0C474-7544-41DC-A85D-0B94B8C1BF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20" t="15182" r="19057" b="78762"/>
          <a:stretch/>
        </p:blipFill>
        <p:spPr>
          <a:xfrm>
            <a:off x="848364" y="5911893"/>
            <a:ext cx="6287852" cy="31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777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49FC14-FCDA-43F4-98DB-02540DECBC5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47314" y="1946488"/>
            <a:ext cx="3243943" cy="1948542"/>
          </a:xfrm>
        </p:spPr>
        <p:txBody>
          <a:bodyPr>
            <a:normAutofit/>
          </a:bodyPr>
          <a:lstStyle/>
          <a:p>
            <a:r>
              <a:rPr lang="de-AT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4 Kupplungs- Typen wurden bis 12/2022 getestet.</a:t>
            </a:r>
          </a:p>
        </p:txBody>
      </p:sp>
      <p:grpSp>
        <p:nvGrpSpPr>
          <p:cNvPr id="3" name="Gruppieren 2"/>
          <p:cNvGrpSpPr/>
          <p:nvPr/>
        </p:nvGrpSpPr>
        <p:grpSpPr>
          <a:xfrm>
            <a:off x="505579" y="1946488"/>
            <a:ext cx="7593392" cy="3860484"/>
            <a:chOff x="657979" y="2475001"/>
            <a:chExt cx="7593392" cy="3860484"/>
          </a:xfrm>
        </p:grpSpPr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AF1C4785-5D6E-4E90-A7F7-AE10C363E3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5418" t="37080" r="19096" b="9948"/>
            <a:stretch/>
          </p:blipFill>
          <p:spPr>
            <a:xfrm>
              <a:off x="657979" y="3267643"/>
              <a:ext cx="7593392" cy="306784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5B96E0D-C791-474C-9FE8-3D79D575C3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361" t="34389" r="25625" b="48321"/>
            <a:stretch/>
          </p:blipFill>
          <p:spPr>
            <a:xfrm>
              <a:off x="657979" y="2475001"/>
              <a:ext cx="7593392" cy="12607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4097144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B42E4-A7B9-4A41-B5EF-21A1E62E03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75657" y="957570"/>
            <a:ext cx="4741506" cy="1325563"/>
          </a:xfrm>
        </p:spPr>
        <p:txBody>
          <a:bodyPr/>
          <a:lstStyle/>
          <a:p>
            <a:r>
              <a:rPr lang="de-A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Vorteile</a:t>
            </a:r>
            <a:endParaRPr lang="de-AT" b="1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0F94F-89BA-4817-98A2-10CE07ED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053" y="2099324"/>
            <a:ext cx="5257800" cy="4351338"/>
          </a:xfrm>
        </p:spPr>
        <p:txBody>
          <a:bodyPr/>
          <a:lstStyle/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Effizientere Zugvorbereitung</a:t>
            </a:r>
          </a:p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Sicherheit</a:t>
            </a:r>
          </a:p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Neue Berufe entstehen, ersetzen riskante alte Unfall- anfällige Berufsbilder (</a:t>
            </a:r>
            <a:r>
              <a:rPr lang="de-A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Verschieber</a:t>
            </a: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udgl</a:t>
            </a: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</a:t>
            </a:r>
          </a:p>
          <a:p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Steigerung des Schienengüter- Verkehrsanteils am Modal Split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Reduktion CO2</a:t>
            </a:r>
          </a:p>
          <a:p>
            <a:pPr lvl="1"/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Erreichung Klimaziele</a:t>
            </a:r>
            <a:endParaRPr lang="de-A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e-AT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60E4FC5-9CC7-49A8-BB73-E49385321D2E}"/>
              </a:ext>
            </a:extLst>
          </p:cNvPr>
          <p:cNvSpPr txBox="1">
            <a:spLocks/>
          </p:cNvSpPr>
          <p:nvPr/>
        </p:nvSpPr>
        <p:spPr>
          <a:xfrm>
            <a:off x="6816012" y="957570"/>
            <a:ext cx="4741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Nachteile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2B232F1-9B62-4198-968B-B30BB64503DC}"/>
              </a:ext>
            </a:extLst>
          </p:cNvPr>
          <p:cNvSpPr txBox="1">
            <a:spLocks/>
          </p:cNvSpPr>
          <p:nvPr/>
        </p:nvSpPr>
        <p:spPr>
          <a:xfrm>
            <a:off x="6299718" y="1620352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7BC340-FE0C-4ADE-815A-3DA4DE6807D8}"/>
              </a:ext>
            </a:extLst>
          </p:cNvPr>
          <p:cNvSpPr txBox="1">
            <a:spLocks/>
          </p:cNvSpPr>
          <p:nvPr/>
        </p:nvSpPr>
        <p:spPr>
          <a:xfrm>
            <a:off x="6299718" y="2062100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Zusatzausbildungen notwendig</a:t>
            </a:r>
          </a:p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Viel </a:t>
            </a:r>
            <a:r>
              <a:rPr lang="de-A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Know</a:t>
            </a: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AT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How</a:t>
            </a:r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kurzer Zeit notwendig.</a:t>
            </a:r>
          </a:p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Komplexe Übergangsfrist</a:t>
            </a:r>
          </a:p>
          <a:p>
            <a:r>
              <a:rPr lang="de-A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Eingeschränkter Lokeinsatz </a:t>
            </a:r>
            <a:r>
              <a:rPr lang="de-A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(Mischbetrieb, Güter und Personenverkehr)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12441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B42E4-A7B9-4A41-B5EF-21A1E62E03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13149" y="1174038"/>
            <a:ext cx="4741506" cy="1325563"/>
          </a:xfrm>
        </p:spPr>
        <p:txBody>
          <a:bodyPr/>
          <a:lstStyle/>
          <a:p>
            <a:r>
              <a:rPr lang="de-A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Chancen</a:t>
            </a:r>
            <a:r>
              <a:rPr lang="de-AT" dirty="0"/>
              <a:t>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10F94F-89BA-4817-98A2-10CE07ED9B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45" y="2317038"/>
            <a:ext cx="5475514" cy="3474161"/>
          </a:xfrm>
        </p:spPr>
        <p:txBody>
          <a:bodyPr/>
          <a:lstStyle/>
          <a:p>
            <a:r>
              <a:rPr lang="de-A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Technisch harmonisierter Eisenbahn- Güterverkehr in Europa</a:t>
            </a:r>
          </a:p>
          <a:p>
            <a:r>
              <a:rPr lang="de-A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Technologisierung des „</a:t>
            </a:r>
            <a:r>
              <a:rPr lang="de-AT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rail</a:t>
            </a:r>
            <a:r>
              <a:rPr lang="de-A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freight </a:t>
            </a:r>
            <a:r>
              <a:rPr lang="de-AT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sectors</a:t>
            </a:r>
            <a:r>
              <a:rPr lang="de-A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“.</a:t>
            </a:r>
          </a:p>
          <a:p>
            <a:r>
              <a:rPr lang="de-A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Effizientere Zugvorbereitungsprozesse</a:t>
            </a:r>
          </a:p>
          <a:p>
            <a:r>
              <a:rPr lang="de-A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Mobiler Wartungs- </a:t>
            </a:r>
            <a:r>
              <a:rPr lang="de-AT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Entstördienst</a:t>
            </a:r>
            <a:r>
              <a:rPr lang="de-AT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wird sich in Europa etablieren müssen.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60E4FC5-9CC7-49A8-BB73-E49385321D2E}"/>
              </a:ext>
            </a:extLst>
          </p:cNvPr>
          <p:cNvSpPr txBox="1">
            <a:spLocks/>
          </p:cNvSpPr>
          <p:nvPr/>
        </p:nvSpPr>
        <p:spPr>
          <a:xfrm>
            <a:off x="6557865" y="1174038"/>
            <a:ext cx="47415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Risken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2B232F1-9B62-4198-968B-B30BB64503DC}"/>
              </a:ext>
            </a:extLst>
          </p:cNvPr>
          <p:cNvSpPr txBox="1">
            <a:spLocks/>
          </p:cNvSpPr>
          <p:nvPr/>
        </p:nvSpPr>
        <p:spPr>
          <a:xfrm>
            <a:off x="6299718" y="1620352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7BC340-FE0C-4ADE-815A-3DA4DE6807D8}"/>
              </a:ext>
            </a:extLst>
          </p:cNvPr>
          <p:cNvSpPr txBox="1">
            <a:spLocks/>
          </p:cNvSpPr>
          <p:nvPr/>
        </p:nvSpPr>
        <p:spPr>
          <a:xfrm>
            <a:off x="6121659" y="2317038"/>
            <a:ext cx="5486400" cy="4617161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de-A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Kompatibilitäts- Probleme durch verschiedene Hersteller</a:t>
            </a:r>
          </a:p>
          <a:p>
            <a:pPr>
              <a:lnSpc>
                <a:spcPct val="110000"/>
              </a:lnSpc>
            </a:pPr>
            <a:r>
              <a:rPr lang="de-A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Monopolbildung bei Herstellern, Missbrauch durch Markt beherrschende Stellung.</a:t>
            </a:r>
          </a:p>
          <a:p>
            <a:pPr>
              <a:lnSpc>
                <a:spcPct val="110000"/>
              </a:lnSpc>
            </a:pPr>
            <a:r>
              <a:rPr lang="de-A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Kostenexplosion durch technische Erkenntnisse </a:t>
            </a:r>
            <a:r>
              <a:rPr lang="de-A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(Fehlerhafte Adapter </a:t>
            </a:r>
            <a:r>
              <a:rPr lang="de-AT" sz="3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udgl</a:t>
            </a:r>
            <a:r>
              <a:rPr lang="de-A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.) </a:t>
            </a:r>
            <a:endParaRPr lang="de-AT" sz="4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10000"/>
              </a:lnSpc>
            </a:pPr>
            <a:r>
              <a:rPr lang="de-A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Zeitdruck bzw. Übergangsfristen</a:t>
            </a:r>
          </a:p>
          <a:p>
            <a:pPr>
              <a:lnSpc>
                <a:spcPct val="110000"/>
              </a:lnSpc>
            </a:pPr>
            <a:r>
              <a:rPr lang="de-A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Änderung des(r) Berufsbild(er) am Bsp. </a:t>
            </a:r>
            <a:r>
              <a:rPr lang="de-AT" sz="4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Verschieber</a:t>
            </a:r>
            <a:r>
              <a:rPr lang="de-AT" sz="4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könnte zu Lohndumping führen </a:t>
            </a:r>
            <a:r>
              <a:rPr lang="de-AT" sz="3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(Hilfstätigkeit und Risikoreduktion)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234722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CB42E4-A7B9-4A41-B5EF-21A1E62E03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480457" y="713468"/>
            <a:ext cx="4741506" cy="1325563"/>
          </a:xfrm>
        </p:spPr>
        <p:txBody>
          <a:bodyPr/>
          <a:lstStyle/>
          <a:p>
            <a:r>
              <a:rPr lang="de-AT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Offene Fragen 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42B232F1-9B62-4198-968B-B30BB64503DC}"/>
              </a:ext>
            </a:extLst>
          </p:cNvPr>
          <p:cNvSpPr txBox="1">
            <a:spLocks/>
          </p:cNvSpPr>
          <p:nvPr/>
        </p:nvSpPr>
        <p:spPr>
          <a:xfrm>
            <a:off x="6299718" y="1620352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AT" dirty="0"/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57BC340-FE0C-4ADE-815A-3DA4DE6807D8}"/>
              </a:ext>
            </a:extLst>
          </p:cNvPr>
          <p:cNvSpPr txBox="1">
            <a:spLocks/>
          </p:cNvSpPr>
          <p:nvPr/>
        </p:nvSpPr>
        <p:spPr>
          <a:xfrm>
            <a:off x="859971" y="1832202"/>
            <a:ext cx="10363200" cy="4837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600" dirty="0"/>
              <a:t>Können alle ECM in dieser kurzen Zeit sicher und nachhaltig ändern?</a:t>
            </a:r>
          </a:p>
          <a:p>
            <a:pPr lvl="1"/>
            <a:r>
              <a:rPr lang="de-AT" sz="2600" dirty="0"/>
              <a:t>Wie geht man mit unterschiedlichen Einstufungen nach VO 2018/545 bei gleichen Wagentypen unterschiedlicher Eisenbahnverkehrsunternehmen (EVU) um?</a:t>
            </a:r>
          </a:p>
          <a:p>
            <a:r>
              <a:rPr lang="de-AT" sz="2600" dirty="0"/>
              <a:t>Können die notwendigen (NOBO, DEBO, ASBO) dieser Extrem- Nachfrage in dieser kurzer Zeit nachkommen?</a:t>
            </a:r>
          </a:p>
          <a:p>
            <a:r>
              <a:rPr lang="de-AT" sz="2600" dirty="0"/>
              <a:t>Kann die ERA die europäische Flut an Änderungsanzeigen gemäß Verordnung (EU) 2018/545 bewältigen?</a:t>
            </a:r>
          </a:p>
          <a:p>
            <a:r>
              <a:rPr lang="de-AT" sz="2600" dirty="0"/>
              <a:t>Wie verhindert man Benachteiligungen von Unternehmen, die mit einem </a:t>
            </a:r>
            <a:r>
              <a:rPr lang="de-AT" sz="2600" dirty="0" err="1"/>
              <a:t>Lokpool</a:t>
            </a:r>
            <a:r>
              <a:rPr lang="de-AT" sz="2600" dirty="0"/>
              <a:t> Personenverkehre und Güterverkehre bedienen?</a:t>
            </a:r>
          </a:p>
          <a:p>
            <a:r>
              <a:rPr lang="de-AT" sz="2600" dirty="0"/>
              <a:t>Hat Europa ausreichend Werkstatt und Mitarbeiterressourcen?</a:t>
            </a:r>
          </a:p>
          <a:p>
            <a:pPr lvl="1"/>
            <a:r>
              <a:rPr lang="de-AT" sz="2600" dirty="0"/>
              <a:t>Wie sollen angekündigte </a:t>
            </a:r>
            <a:r>
              <a:rPr lang="de-AT" sz="2600" dirty="0" err="1"/>
              <a:t>PopUpStores</a:t>
            </a:r>
            <a:r>
              <a:rPr lang="de-AT" sz="2600" dirty="0"/>
              <a:t> sicher und mit ausreichend </a:t>
            </a:r>
            <a:r>
              <a:rPr lang="de-AT" sz="2600" dirty="0" err="1"/>
              <a:t>MAInnen</a:t>
            </a:r>
            <a:r>
              <a:rPr lang="de-AT" sz="2600" dirty="0"/>
              <a:t> Interessen vereinbar werden?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49264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7FE84F8-D63B-434C-BDF5-661023838F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042" t="20026" r="39375" b="15891"/>
          <a:stretch/>
        </p:blipFill>
        <p:spPr>
          <a:xfrm>
            <a:off x="345922" y="1216779"/>
            <a:ext cx="3736221" cy="52349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C16988C-4ECC-4545-9A4A-C5F8C0A143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431" t="41731" r="35625" b="28940"/>
          <a:stretch/>
        </p:blipFill>
        <p:spPr>
          <a:xfrm>
            <a:off x="3772498" y="1761065"/>
            <a:ext cx="3894667" cy="1921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60A4D87-8B18-4842-ACE0-B170A7E7BB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25" t="27952" r="36667" b="12403"/>
          <a:stretch/>
        </p:blipFill>
        <p:spPr>
          <a:xfrm>
            <a:off x="7468791" y="1258982"/>
            <a:ext cx="4549037" cy="4827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42CA11CA-D07A-41F7-A533-CB5E4B7E0BF5}"/>
              </a:ext>
            </a:extLst>
          </p:cNvPr>
          <p:cNvSpPr/>
          <p:nvPr/>
        </p:nvSpPr>
        <p:spPr>
          <a:xfrm>
            <a:off x="4307105" y="5086438"/>
            <a:ext cx="2936724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/>
              <a:t>Quelle: EBA Forschungsbericht 2018-12</a:t>
            </a:r>
          </a:p>
          <a:p>
            <a:r>
              <a:rPr lang="de-DE" sz="1200" dirty="0"/>
              <a:t>Quantifizierung des Umrüstungsbedarfs der Güterwagen- Flotten in Deutschland und den Mitgliedsstaaten der Europäischen Union für verschiedene rechtliche Szenarien </a:t>
            </a:r>
          </a:p>
        </p:txBody>
      </p:sp>
    </p:spTree>
    <p:extLst>
      <p:ext uri="{BB962C8B-B14F-4D97-AF65-F5344CB8AC3E}">
        <p14:creationId xmlns:p14="http://schemas.microsoft.com/office/powerpoint/2010/main" val="1963426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2CE088A-6B42-4B84-ABE7-E0DE9618D0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78" t="30103" r="47778" b="9948"/>
          <a:stretch/>
        </p:blipFill>
        <p:spPr>
          <a:xfrm>
            <a:off x="2852057" y="1213150"/>
            <a:ext cx="5344885" cy="5391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559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385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PowerPoint Presentation</vt:lpstr>
      <vt:lpstr>PowerPoint Presentation</vt:lpstr>
      <vt:lpstr>PowerPoint Presentation</vt:lpstr>
      <vt:lpstr>4 Kupplungs- Typen wurden bis 12/2022 getestet.</vt:lpstr>
      <vt:lpstr>Vorteile</vt:lpstr>
      <vt:lpstr>Chancen </vt:lpstr>
      <vt:lpstr>Offene Fragen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Pfister</dc:creator>
  <cp:lastModifiedBy>Celia McClements</cp:lastModifiedBy>
  <cp:revision>22</cp:revision>
  <dcterms:created xsi:type="dcterms:W3CDTF">2023-04-16T14:24:42Z</dcterms:created>
  <dcterms:modified xsi:type="dcterms:W3CDTF">2023-06-28T07:51:32Z</dcterms:modified>
</cp:coreProperties>
</file>