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86" r:id="rId5"/>
    <p:sldId id="463" r:id="rId6"/>
    <p:sldId id="446" r:id="rId7"/>
    <p:sldId id="464" r:id="rId8"/>
    <p:sldId id="364" r:id="rId9"/>
    <p:sldId id="450" r:id="rId10"/>
    <p:sldId id="451" r:id="rId11"/>
    <p:sldId id="452" r:id="rId12"/>
    <p:sldId id="443" r:id="rId13"/>
    <p:sldId id="453" r:id="rId14"/>
    <p:sldId id="467" r:id="rId15"/>
    <p:sldId id="444" r:id="rId16"/>
    <p:sldId id="461" r:id="rId17"/>
    <p:sldId id="445" r:id="rId18"/>
    <p:sldId id="462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B4A0CF-9A25-E162-1591-34B0CE753494}" name="Alice Rambaldi" initials="AR" userId="S::alice.rambaldi@spin360.biz::a9885662-0626-46d0-89d3-6f5dab0fc8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1FA9F-A657-4254-BAB3-E05FA06ADB15}" v="4268" dt="2023-04-21T13:47:41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16" autoAdjust="0"/>
  </p:normalViewPr>
  <p:slideViewPr>
    <p:cSldViewPr snapToGrid="0">
      <p:cViewPr varScale="1">
        <p:scale>
          <a:sx n="99" d="100"/>
          <a:sy n="99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5394F-B785-407F-BF99-A7E3DA5A472E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CA000-A2C7-44E3-9BC6-79C1DCC58B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01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C414D-86E9-45AA-BAB1-05C0EF02A1C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236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ABOUT REDUCING WORKING HOURS: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difficult</a:t>
            </a:r>
            <a:r>
              <a:rPr lang="it-IT" dirty="0"/>
              <a:t> in the road </a:t>
            </a:r>
            <a:r>
              <a:rPr lang="it-IT" dirty="0" err="1"/>
              <a:t>sector</a:t>
            </a:r>
            <a:r>
              <a:rPr lang="it-IT" dirty="0"/>
              <a:t>, the </a:t>
            </a:r>
            <a:r>
              <a:rPr lang="it-IT" dirty="0" err="1"/>
              <a:t>answer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probably</a:t>
            </a:r>
            <a:r>
              <a:rPr lang="it-IT" dirty="0"/>
              <a:t> be a «no» from drivers,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would</a:t>
            </a:r>
            <a:r>
              <a:rPr lang="it-IT" dirty="0"/>
              <a:t> </a:t>
            </a:r>
            <a:r>
              <a:rPr lang="it-IT" dirty="0" err="1"/>
              <a:t>feel</a:t>
            </a:r>
            <a:r>
              <a:rPr lang="it-IT" dirty="0"/>
              <a:t> pressure to </a:t>
            </a:r>
            <a:r>
              <a:rPr lang="it-IT" dirty="0" err="1"/>
              <a:t>change</a:t>
            </a:r>
            <a:r>
              <a:rPr lang="it-IT" dirty="0"/>
              <a:t> </a:t>
            </a:r>
            <a:r>
              <a:rPr lang="it-IT" dirty="0" err="1"/>
              <a:t>artificially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digital</a:t>
            </a:r>
            <a:r>
              <a:rPr lang="it-IT" dirty="0"/>
              <a:t> timer to drive more and </a:t>
            </a:r>
            <a:r>
              <a:rPr lang="it-IT" dirty="0" err="1"/>
              <a:t>respect</a:t>
            </a:r>
            <a:r>
              <a:rPr lang="it-IT" dirty="0"/>
              <a:t> the timing of </a:t>
            </a:r>
            <a:r>
              <a:rPr lang="it-IT" dirty="0" err="1"/>
              <a:t>their</a:t>
            </a:r>
            <a:r>
              <a:rPr lang="it-IT" dirty="0"/>
              <a:t> deliveries. </a:t>
            </a:r>
          </a:p>
          <a:p>
            <a:endParaRPr lang="it-IT" dirty="0"/>
          </a:p>
          <a:p>
            <a:r>
              <a:rPr lang="it-IT" dirty="0"/>
              <a:t>COMMENTI ELIMINATI INCOLLATI QUI: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ighlight>
                  <a:srgbClr val="FFFF00"/>
                </a:highlight>
              </a:rPr>
              <a:t>POSSIBLE</a:t>
            </a:r>
            <a:r>
              <a:rPr lang="en-US" b="1" dirty="0">
                <a:highlight>
                  <a:srgbClr val="FFFF00"/>
                </a:highlight>
              </a:rPr>
              <a:t> DEVELOPMENTS IN INFRASTRUCTURE DUE TO THE ELECTRIFICATION </a:t>
            </a:r>
            <a:r>
              <a:rPr lang="en-US" dirty="0">
                <a:highlight>
                  <a:srgbClr val="FFFF00"/>
                </a:highlight>
              </a:rPr>
              <a:t>OF THE SECTOR – NECESSITY FOR ADEQUATE </a:t>
            </a:r>
            <a:r>
              <a:rPr lang="en-US" b="1" dirty="0">
                <a:highlight>
                  <a:srgbClr val="FFFF00"/>
                </a:highlight>
              </a:rPr>
              <a:t>CHARGING INFRASTRUCTURE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C414D-86E9-45AA-BAB1-05C0EF02A1C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12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Sooner or later all the new vehicles that are sold in Europe will have to be zero emissions.</a:t>
            </a:r>
          </a:p>
          <a:p>
            <a:endParaRPr lang="en-US" sz="1800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Legislation:</a:t>
            </a:r>
            <a:endParaRPr lang="en-GB" sz="1800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alternative fuels infrastructure regulation.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eco design.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EU7 deals with non cO2 emissions.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Technology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trend is going towards electrification; hydrogen cars may have a role, but it is still not sure, and for the heavy-duty vehicle the picture is still opened for possible developments.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 role public transport and mass mobility have in the digital transition? (ETF)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Challenges to the EU market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Chinese vehicles</a:t>
            </a:r>
            <a:endParaRPr lang="en-US" sz="1800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CA000-A2C7-44E3-9BC6-79C1DCC58B8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915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CA000-A2C7-44E3-9BC6-79C1DCC58B8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696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Decarbonization: not the only main trend,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is impacting the sector, a series of trends will continue to impact the sector (especially for manufacturing) have been transforming the sector for many years and will continue in the foreseeable future (robotic and automatic). 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digitalization of the sector (in sales and maintenance) will also impact the sales and maintenance which is more and more online operations.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JUST TRANSITION MEANS HAVING AN OPEN PERSEPCTIVE ON THE SECTOR TO EVALUATE REPECUSSIONS IN AN ORDERLY MANNER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CA000-A2C7-44E3-9BC6-79C1DCC58B8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097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C414D-86E9-45AA-BAB1-05C0EF02A1C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428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C414D-86E9-45AA-BAB1-05C0EF02A1C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75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err="1">
                <a:highlight>
                  <a:srgbClr val="FFFF00"/>
                </a:highlight>
              </a:rPr>
              <a:t>Even</a:t>
            </a:r>
            <a:r>
              <a:rPr lang="it-IT" sz="1200" dirty="0">
                <a:highlight>
                  <a:srgbClr val="FFFF00"/>
                </a:highlight>
              </a:rPr>
              <a:t> </a:t>
            </a:r>
            <a:r>
              <a:rPr lang="it-IT" sz="1200" dirty="0" err="1">
                <a:highlight>
                  <a:srgbClr val="FFFF00"/>
                </a:highlight>
              </a:rPr>
              <a:t>if</a:t>
            </a:r>
            <a:r>
              <a:rPr lang="it-IT" sz="1200" dirty="0">
                <a:highlight>
                  <a:srgbClr val="FFFF00"/>
                </a:highlight>
              </a:rPr>
              <a:t> we </a:t>
            </a:r>
            <a:r>
              <a:rPr lang="it-IT" sz="1200" dirty="0" err="1">
                <a:highlight>
                  <a:srgbClr val="FFFF00"/>
                </a:highlight>
              </a:rPr>
              <a:t>already</a:t>
            </a:r>
            <a:r>
              <a:rPr lang="it-IT" sz="1200" dirty="0">
                <a:highlight>
                  <a:srgbClr val="FFFF00"/>
                </a:highlight>
              </a:rPr>
              <a:t> know that there </a:t>
            </a:r>
            <a:r>
              <a:rPr lang="it-IT" sz="1200" dirty="0" err="1">
                <a:highlight>
                  <a:srgbClr val="FFFF00"/>
                </a:highlight>
              </a:rPr>
              <a:t>is</a:t>
            </a:r>
            <a:r>
              <a:rPr lang="it-IT" sz="1200" dirty="0">
                <a:highlight>
                  <a:srgbClr val="FFFF00"/>
                </a:highlight>
              </a:rPr>
              <a:t> FRAGMENTATION </a:t>
            </a:r>
            <a:r>
              <a:rPr lang="it-IT" sz="1200" dirty="0" err="1">
                <a:highlight>
                  <a:srgbClr val="FFFF00"/>
                </a:highlight>
              </a:rPr>
              <a:t>among</a:t>
            </a:r>
            <a:r>
              <a:rPr lang="it-IT" sz="1200" dirty="0">
                <a:highlight>
                  <a:srgbClr val="FFFF00"/>
                </a:highlight>
              </a:rPr>
              <a:t> EU countries on SAFETY RULES, </a:t>
            </a:r>
            <a:r>
              <a:rPr lang="en-US" sz="1200" dirty="0">
                <a:highlight>
                  <a:srgbClr val="FFFF00"/>
                </a:highlight>
              </a:rPr>
              <a:t>TECHNICAL SPECIFICATIONS, APPROVAL PROCESSES.. And this makes the TRANSITION FROM ROAD TO RAIL EVEN MORE DIFFICULT</a:t>
            </a:r>
            <a:endParaRPr lang="en-US" sz="1200" b="1" u="sng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CA000-A2C7-44E3-9BC6-79C1DCC58B8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560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C414D-86E9-45AA-BAB1-05C0EF02A1C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118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u="sng" dirty="0"/>
              <a:t>COMMENTI ELIMINATI INCOLLATI QUI: </a:t>
            </a:r>
          </a:p>
          <a:p>
            <a:r>
              <a:rPr lang="it-IT" sz="1200" dirty="0">
                <a:highlight>
                  <a:srgbClr val="FFFF00"/>
                </a:highlight>
              </a:rPr>
              <a:t>4. BY 2030, AT LEAST 3.4 MILLION CHARGING POINTS WILL BE NEEDED TO KEEP UP WITH THE RAPID UPTAKE OF ELECTRIC VEHICLES.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CA000-A2C7-44E3-9BC6-79C1DCC58B8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0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46E35-5581-2A22-0AD5-CB6006DA4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30CDA-A3E2-49D6-CFBB-A66AB0BD6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AF7F7-04A8-565E-DB48-4F2F2F60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1985-E897-4DDC-B8A6-37A32FD93ADA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B8EBA-CCD8-6307-17D8-1A6C81B7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77726-FB5C-EAF2-FECD-258C8C38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4B6D-CF7A-4603-8EA4-53971C1ECE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3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9B5AC-264D-A05C-754A-FEEF7333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5315FD-237E-4828-80D1-C310914E0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1B7B1-DF81-C48B-1BD7-3E94C69E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1985-E897-4DDC-B8A6-37A32FD93ADA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880B2-E252-B613-3A05-4203BB1F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C08A5-CE4A-BB0E-12EC-911D80E3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4B6D-CF7A-4603-8EA4-53971C1ECE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21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98DBD7-1EC0-D72A-0BC8-91617204B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8F2CD-3707-7CE6-88AD-9F21D6CFF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2E40E-A75C-4B52-E978-1D60707D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1985-E897-4DDC-B8A6-37A32FD93ADA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DBCC3-3508-ED9E-A8C2-777B9BBE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1BAD1-F3C3-5B5E-8965-35D5EEA8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4B6D-CF7A-4603-8EA4-53971C1ECE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84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80547-5587-B5FF-0760-B0F42515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63CB-8062-B568-8E55-146621C07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F18F8-5B4F-A1FA-5283-D542A4FC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1985-E897-4DDC-B8A6-37A32FD93ADA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E63E6-7D51-83C8-991C-BD6D7D0A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6B27-1B7F-CDA3-0B1C-3BCE1E19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4B6D-CF7A-4603-8EA4-53971C1ECE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73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100A-4EDE-B159-80A0-8D796707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C6A53-7076-6D11-DEDD-F0BC6CC0A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7EEBC-881D-11F2-385C-1902DE1F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1985-E897-4DDC-B8A6-37A32FD93ADA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B016E-9AB8-D5F9-8174-844B4F21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B9E99-1D2F-CD99-4592-2A67470A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4B6D-CF7A-4603-8EA4-53971C1ECE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00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85C5-681F-7CBF-3BC6-D7D16E46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0566-1ACA-552D-A7EC-43DCC55B8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57478-BF73-A397-231D-5351E6E32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66E41-A83F-4F4B-0973-97C5F6C3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1985-E897-4DDC-B8A6-37A32FD93ADA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EDFD1-0EDB-97B8-511F-F10B2F31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39A7B-D2E8-6C33-79AA-87195FCB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4B6D-CF7A-4603-8EA4-53971C1ECE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77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23820-6EAA-3DA2-503A-DE2D59572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D3613-9C64-6B0F-0789-9F908285A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22A87-FD14-CF2B-816D-236F24A01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6C70C-6266-8FE8-9D71-B7B73E66B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624B91-D59D-5BB6-C675-E61F10F2DB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E70B4-6F37-A7DF-94D2-08FFA0380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1985-E897-4DDC-B8A6-37A32FD93ADA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C2191-87B0-8387-9EED-B4E6CF77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DE3E2D-F4A2-0D6B-080A-D2B8FC8E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4B6D-CF7A-4603-8EA4-53971C1ECE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66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8E1F-F6E4-E2E7-7FA0-A1B57B10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71518-9739-C9E1-F633-F6CC7909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1985-E897-4DDC-B8A6-37A32FD93ADA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EFE86-98BC-FB2B-DCF4-DC7619EE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9150E-1F3A-16D1-ABED-F190B7DD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4B6D-CF7A-4603-8EA4-53971C1ECE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71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A9A90D-D056-ED33-88D9-67D7C9683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1985-E897-4DDC-B8A6-37A32FD93ADA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055514-7224-8DAA-F499-DFDDB366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D13E7-017C-5352-79C5-834FA2F9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4B6D-CF7A-4603-8EA4-53971C1ECE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81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C2FF-06F2-D6DA-425C-6C2D52A5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8D9E4-3FEA-AB7D-FADF-3922EF772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35676-9754-2DD8-6848-539FD0A6A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C51EF-F733-29AF-6213-6D5376F5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1985-E897-4DDC-B8A6-37A32FD93ADA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306E6-BC15-410D-77F1-884138C3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F16A7-AAF4-93D2-FB4D-8FF99017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4B6D-CF7A-4603-8EA4-53971C1ECE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95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5595-6E3C-5E53-D4B3-4A62693B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C4B2F-FBF1-42C5-42DA-EF878D392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0B4A1-8D8B-B6F1-807D-0C832E953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CB723-B54F-0139-9A7D-B55DFA7D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1985-E897-4DDC-B8A6-37A32FD93ADA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0B7D2-3800-4A1B-74A5-6E9690FC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4B947-97F7-3F6B-D8C9-F6C54EC6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4B6D-CF7A-4603-8EA4-53971C1ECE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99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79FB39-C838-280F-DADE-A9CF6677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55FB3-95C2-F9DD-1EA6-FFCDA4F1E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B120A-F9FF-A0DB-5B5C-E2A3CA65C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41985-E897-4DDC-B8A6-37A32FD93ADA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4A2ED-49FA-190B-71DC-240D5424E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098E4-77C8-9573-7968-3C282EEF5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04B6D-CF7A-4603-8EA4-53971C1ECE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84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" descr="signature_1348126798">
            <a:extLst>
              <a:ext uri="{FF2B5EF4-FFF2-40B4-BE49-F238E27FC236}">
                <a16:creationId xmlns:a16="http://schemas.microsoft.com/office/drawing/2014/main" id="{5CA3793C-93E3-7F76-6326-D49074AC4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84" y="6190938"/>
            <a:ext cx="1722109" cy="45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B3C167-7ABF-816E-977A-6BC7EDB0A10C}"/>
              </a:ext>
            </a:extLst>
          </p:cNvPr>
          <p:cNvSpPr txBox="1"/>
          <p:nvPr/>
        </p:nvSpPr>
        <p:spPr>
          <a:xfrm>
            <a:off x="2148131" y="2485328"/>
            <a:ext cx="75959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latin typeface="Inter" panose="02000503000000020004" pitchFamily="2" charset="0"/>
              </a:rPr>
              <a:t>BUILDING A JUST TRANSITION TOWARDS A SMART AND SUSTAINABLE MOBILITY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180988-66AB-2529-632B-579225E4DEAE}"/>
              </a:ext>
            </a:extLst>
          </p:cNvPr>
          <p:cNvSpPr txBox="1"/>
          <p:nvPr/>
        </p:nvSpPr>
        <p:spPr>
          <a:xfrm>
            <a:off x="2148131" y="3965937"/>
            <a:ext cx="75959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i="1">
                <a:latin typeface="Inter" panose="02000503000000020004" pitchFamily="2" charset="0"/>
              </a:rPr>
              <a:t>Onsite Workshop – </a:t>
            </a:r>
            <a:r>
              <a:rPr lang="en-GB" sz="2400" b="1" i="1">
                <a:latin typeface="Inter" panose="02000503000000020004" pitchFamily="2" charset="0"/>
              </a:rPr>
              <a:t>AUTOMOTIVE SECTOR</a:t>
            </a:r>
            <a:endParaRPr lang="en-GB" sz="2400" b="1" i="1">
              <a:highlight>
                <a:srgbClr val="FFFF00"/>
              </a:highlight>
              <a:latin typeface="Inter" panose="02000503000000020004" pitchFamily="2" charset="0"/>
            </a:endParaRPr>
          </a:p>
          <a:p>
            <a:pPr algn="ctr"/>
            <a:r>
              <a:rPr lang="en-GB" sz="2400" i="1">
                <a:latin typeface="Inter" panose="02000503000000020004" pitchFamily="2" charset="0"/>
              </a:rPr>
              <a:t>Spin360 Team</a:t>
            </a:r>
          </a:p>
        </p:txBody>
      </p:sp>
      <p:pic>
        <p:nvPicPr>
          <p:cNvPr id="2" name="Picture 17" descr="logo">
            <a:extLst>
              <a:ext uri="{FF2B5EF4-FFF2-40B4-BE49-F238E27FC236}">
                <a16:creationId xmlns:a16="http://schemas.microsoft.com/office/drawing/2014/main" id="{2C5991FE-B23F-DD30-4A7C-F4D801820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039" y="94861"/>
            <a:ext cx="2174197" cy="9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348ECF8-3D7B-2D76-ECD5-2E243AF00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264" y="37193"/>
            <a:ext cx="1922801" cy="10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4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16BB4B5-20EF-4B09-8355-053C9677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72" y="107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Inter" panose="02000503000000020004"/>
              </a:rPr>
              <a:t>PROMOTING A JUST TRANSITION </a:t>
            </a:r>
            <a:endParaRPr lang="it-IT" b="1" dirty="0">
              <a:latin typeface="Inter" panose="020005030000000200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1918D-C4F6-6174-8E61-04C384E0768B}"/>
              </a:ext>
            </a:extLst>
          </p:cNvPr>
          <p:cNvSpPr txBox="1"/>
          <p:nvPr/>
        </p:nvSpPr>
        <p:spPr>
          <a:xfrm>
            <a:off x="0" y="1409309"/>
            <a:ext cx="9372600" cy="52322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EMPLOYMENT – RECOMMENDATIONS</a:t>
            </a:r>
          </a:p>
        </p:txBody>
      </p:sp>
      <p:sp>
        <p:nvSpPr>
          <p:cNvPr id="44" name="Arrow: Curved Right 43">
            <a:extLst>
              <a:ext uri="{FF2B5EF4-FFF2-40B4-BE49-F238E27FC236}">
                <a16:creationId xmlns:a16="http://schemas.microsoft.com/office/drawing/2014/main" id="{EC7BED5E-222D-A098-D16E-F7531666A303}"/>
              </a:ext>
            </a:extLst>
          </p:cNvPr>
          <p:cNvSpPr/>
          <p:nvPr/>
        </p:nvSpPr>
        <p:spPr>
          <a:xfrm>
            <a:off x="308172" y="2109132"/>
            <a:ext cx="1134866" cy="1319868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929498-602A-901E-232C-2AFC0EE58D8D}"/>
              </a:ext>
            </a:extLst>
          </p:cNvPr>
          <p:cNvSpPr txBox="1"/>
          <p:nvPr/>
        </p:nvSpPr>
        <p:spPr>
          <a:xfrm>
            <a:off x="1550504" y="2447075"/>
            <a:ext cx="90909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20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8B170-6D5C-5955-B69B-0A032077E607}"/>
              </a:ext>
            </a:extLst>
          </p:cNvPr>
          <p:cNvSpPr txBox="1"/>
          <p:nvPr/>
        </p:nvSpPr>
        <p:spPr>
          <a:xfrm>
            <a:off x="1443038" y="2734872"/>
            <a:ext cx="9772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NEED TO FOCUS ON THE </a:t>
            </a:r>
            <a:r>
              <a:rPr lang="it-IT" sz="2000" b="1" dirty="0"/>
              <a:t>QUALITY OF THE JOBS</a:t>
            </a:r>
            <a:r>
              <a:rPr lang="it-IT" sz="2000" dirty="0"/>
              <a:t>: QUALITY OVER QUANTITY.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NECESSITY TO CREATE A </a:t>
            </a:r>
            <a:r>
              <a:rPr lang="it-IT" sz="2000" b="1" dirty="0"/>
              <a:t>CONSTRUCTIVE DISCUSSION </a:t>
            </a:r>
            <a:r>
              <a:rPr lang="it-IT" sz="2000" dirty="0"/>
              <a:t>IN ORDER TO PINPOINT THE MAIN TRENDS ON THE EMPLOYMENT SIDE IN THE ROAD SECTOR (BOTH FROM THE MANUFACTURING AND TRANSPORT PERSPECTIVE); WORKSHOPS SHOULD HAPPEN AT A </a:t>
            </a:r>
            <a:r>
              <a:rPr lang="it-IT" sz="2000" b="1" dirty="0"/>
              <a:t>REGIONAL, NATIONAL AND EUROPEAN LEVEL </a:t>
            </a:r>
            <a:r>
              <a:rPr lang="it-IT" sz="2000" dirty="0"/>
              <a:t>TO ALIGN ON A </a:t>
            </a:r>
            <a:r>
              <a:rPr lang="it-IT" sz="2000" b="1" dirty="0"/>
              <a:t>SINGLE STRATEGY.</a:t>
            </a:r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EVALUATING THE FUTURE WORKING </a:t>
            </a:r>
            <a:r>
              <a:rPr lang="it-IT" sz="2000" b="1" dirty="0"/>
              <a:t>POSSIBILITIES FOR THE JOBS IN THE RESEARCH AND DEVELOPMENT DEPARTMENT </a:t>
            </a:r>
            <a:r>
              <a:rPr lang="it-IT" sz="2000" dirty="0"/>
              <a:t>IN THE ROAD SECTOR – ENHANCING OF R&amp;D PROGRAMS WILL BE ESSENTIAL. </a:t>
            </a:r>
          </a:p>
        </p:txBody>
      </p:sp>
      <p:pic>
        <p:nvPicPr>
          <p:cNvPr id="4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5C4B519E-7D47-D223-6A89-4A7563890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45" y="382289"/>
            <a:ext cx="967572" cy="9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16BB4B5-20EF-4B09-8355-053C9677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72" y="107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Inter" panose="02000503000000020004"/>
              </a:rPr>
              <a:t>PROMOTING A JUST TRANSITION </a:t>
            </a:r>
            <a:endParaRPr lang="it-IT" b="1" dirty="0">
              <a:latin typeface="Inter" panose="020005030000000200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1918D-C4F6-6174-8E61-04C384E0768B}"/>
              </a:ext>
            </a:extLst>
          </p:cNvPr>
          <p:cNvSpPr txBox="1"/>
          <p:nvPr/>
        </p:nvSpPr>
        <p:spPr>
          <a:xfrm>
            <a:off x="0" y="1335297"/>
            <a:ext cx="9372600" cy="52322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EMPLOYMENT – RECOMMENDATIONS (ONGOING) </a:t>
            </a:r>
          </a:p>
        </p:txBody>
      </p:sp>
      <p:sp>
        <p:nvSpPr>
          <p:cNvPr id="44" name="Arrow: Curved Right 43">
            <a:extLst>
              <a:ext uri="{FF2B5EF4-FFF2-40B4-BE49-F238E27FC236}">
                <a16:creationId xmlns:a16="http://schemas.microsoft.com/office/drawing/2014/main" id="{EC7BED5E-222D-A098-D16E-F7531666A303}"/>
              </a:ext>
            </a:extLst>
          </p:cNvPr>
          <p:cNvSpPr/>
          <p:nvPr/>
        </p:nvSpPr>
        <p:spPr>
          <a:xfrm>
            <a:off x="308172" y="2109132"/>
            <a:ext cx="1134866" cy="1319868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929498-602A-901E-232C-2AFC0EE58D8D}"/>
              </a:ext>
            </a:extLst>
          </p:cNvPr>
          <p:cNvSpPr txBox="1"/>
          <p:nvPr/>
        </p:nvSpPr>
        <p:spPr>
          <a:xfrm>
            <a:off x="1550504" y="2447075"/>
            <a:ext cx="90909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20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8B170-6D5C-5955-B69B-0A032077E607}"/>
              </a:ext>
            </a:extLst>
          </p:cNvPr>
          <p:cNvSpPr txBox="1"/>
          <p:nvPr/>
        </p:nvSpPr>
        <p:spPr>
          <a:xfrm>
            <a:off x="1616015" y="2493241"/>
            <a:ext cx="97728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UNDERSTANDING THE IMPACT THAT </a:t>
            </a:r>
            <a:r>
              <a:rPr lang="it-IT" sz="2000" b="1" dirty="0"/>
              <a:t>DIGITALIZATION WILL HAVE ON PUBLIC TRANSPORT</a:t>
            </a:r>
            <a:r>
              <a:rPr lang="it-IT" sz="2000" dirty="0"/>
              <a:t>, AND WHAT ROLE THE MASS MOBILITY WILL HAVE IN THE DIGITAL TRANSITION.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NEED FOR </a:t>
            </a:r>
            <a:r>
              <a:rPr lang="it-IT" sz="2000" b="1" dirty="0"/>
              <a:t>CONSISTENCY AT A EUROPEAN POLICY LEVEL </a:t>
            </a:r>
            <a:r>
              <a:rPr lang="it-IT" sz="2000" dirty="0"/>
              <a:t>TO CAREFULLY MANAGE THE TRANSITION IN THE </a:t>
            </a:r>
            <a:r>
              <a:rPr lang="it-IT" sz="2000" b="1" dirty="0"/>
              <a:t>MASS MOBILITY ECOSYSTEM</a:t>
            </a:r>
            <a:r>
              <a:rPr lang="it-IT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UNDERSTANDING THE </a:t>
            </a:r>
            <a:r>
              <a:rPr lang="it-IT" sz="2000" b="1" dirty="0"/>
              <a:t>FUTURE INDUSTRIAL RELATIONS AND FUTURE PARTNERS </a:t>
            </a:r>
            <a:r>
              <a:rPr lang="it-IT" sz="2000" dirty="0"/>
              <a:t>IN THE MOBILITY ECOSYSTEM  IN ORDER TO MAP A JUST TRANSITION PROPERLY FOR EMPLOYMENT.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NECESSITY TO </a:t>
            </a:r>
            <a:r>
              <a:rPr lang="it-IT" sz="2000" b="1" dirty="0"/>
              <a:t>MAP THE EMPLOYMENT IMPACT, AND TO UNDERSTAND HOW TO ANTICIPATE IT</a:t>
            </a:r>
            <a:r>
              <a:rPr lang="it-IT" sz="2000" dirty="0"/>
              <a:t>, BEING THE SECTOR DOMINATED BY MICRO COMPANIES.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u="sng" dirty="0"/>
          </a:p>
        </p:txBody>
      </p:sp>
      <p:pic>
        <p:nvPicPr>
          <p:cNvPr id="4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5C4B519E-7D47-D223-6A89-4A7563890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45" y="382289"/>
            <a:ext cx="967572" cy="9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4771D94-6AA8-45F9-5B7D-BC7BDD63620E}"/>
              </a:ext>
            </a:extLst>
          </p:cNvPr>
          <p:cNvSpPr txBox="1"/>
          <p:nvPr/>
        </p:nvSpPr>
        <p:spPr>
          <a:xfrm>
            <a:off x="890953" y="3319789"/>
            <a:ext cx="43422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it-IT" sz="2000" dirty="0"/>
              <a:t>NECESSITY FOR HIGHER EDUCATION/TRAINING</a:t>
            </a:r>
          </a:p>
          <a:p>
            <a:pPr marL="457200" lvl="0" indent="-457200">
              <a:buAutoNum type="arabicPeriod"/>
            </a:pPr>
            <a:endParaRPr lang="it-IT" sz="2000" dirty="0"/>
          </a:p>
          <a:p>
            <a:pPr marL="457200" indent="-457200">
              <a:buFont typeface="+mj-lt"/>
              <a:buAutoNum type="arabicPeriod"/>
            </a:pPr>
            <a:r>
              <a:rPr lang="it-IT" sz="2000" dirty="0"/>
              <a:t>MASSIVE TRAINING DEPENDING ON THE JOB TRANSITION/RELOCATION (ON THE JOB TRAINING, RETRAINING, REQUALIFICATION)</a:t>
            </a:r>
            <a:endParaRPr lang="en-GB" sz="2000" dirty="0"/>
          </a:p>
          <a:p>
            <a:pPr marL="457200" lvl="0" indent="-457200">
              <a:buAutoNum type="arabicPeriod"/>
            </a:pPr>
            <a:endParaRPr lang="it-IT" sz="2000" dirty="0">
              <a:latin typeface="Inter" panose="02000503000000020004"/>
            </a:endParaRPr>
          </a:p>
          <a:p>
            <a:endParaRPr lang="it-IT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97613C5-E709-C95D-808F-74B733A3A4A9}"/>
              </a:ext>
            </a:extLst>
          </p:cNvPr>
          <p:cNvSpPr/>
          <p:nvPr/>
        </p:nvSpPr>
        <p:spPr>
          <a:xfrm>
            <a:off x="5584875" y="3541961"/>
            <a:ext cx="1237954" cy="900332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9DC37-8504-296A-27C6-5CFCFAD2A550}"/>
              </a:ext>
            </a:extLst>
          </p:cNvPr>
          <p:cNvSpPr txBox="1"/>
          <p:nvPr/>
        </p:nvSpPr>
        <p:spPr>
          <a:xfrm>
            <a:off x="0" y="2221433"/>
            <a:ext cx="580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SKILLS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BCC8076-727C-AD53-7278-3D51D7FF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98" y="3822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Inter" panose="02000503000000020004"/>
              </a:rPr>
              <a:t>PROMOTING A JUST TRANSITION </a:t>
            </a:r>
            <a:endParaRPr lang="it-IT" b="1" dirty="0">
              <a:latin typeface="Inter" panose="020005030000000200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268F6-C2FC-E15F-E849-1A425949A627}"/>
              </a:ext>
            </a:extLst>
          </p:cNvPr>
          <p:cNvSpPr txBox="1"/>
          <p:nvPr/>
        </p:nvSpPr>
        <p:spPr>
          <a:xfrm>
            <a:off x="7174522" y="2484022"/>
            <a:ext cx="47220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it-IT" sz="200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endParaRPr lang="it-IT" sz="240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endParaRPr lang="it-IT" sz="240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2966C-C842-10D4-1355-E3E78F7F955D}"/>
              </a:ext>
            </a:extLst>
          </p:cNvPr>
          <p:cNvSpPr txBox="1"/>
          <p:nvPr/>
        </p:nvSpPr>
        <p:spPr>
          <a:xfrm>
            <a:off x="6970896" y="3238074"/>
            <a:ext cx="50641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it-IT" sz="1600" dirty="0">
              <a:latin typeface="Inter" panose="02000503000000020004"/>
            </a:endParaRPr>
          </a:p>
          <a:p>
            <a:pPr marL="342900" indent="-342900">
              <a:buAutoNum type="arabicPeriod"/>
            </a:pPr>
            <a:r>
              <a:rPr lang="it-IT" sz="1600" dirty="0"/>
              <a:t>NOT EVERY WORKER HAS THE POSSIBILITY OF BEING RESKILLED AND TRAINED (</a:t>
            </a:r>
            <a:r>
              <a:rPr lang="it-IT" sz="1600" dirty="0" err="1"/>
              <a:t>especially</a:t>
            </a:r>
            <a:r>
              <a:rPr lang="it-IT" sz="1600" dirty="0"/>
              <a:t> </a:t>
            </a:r>
            <a:r>
              <a:rPr lang="it-IT" sz="1600" dirty="0" err="1"/>
              <a:t>older</a:t>
            </a:r>
            <a:r>
              <a:rPr lang="it-IT" sz="1600" dirty="0"/>
              <a:t> </a:t>
            </a:r>
            <a:r>
              <a:rPr lang="it-IT" sz="1600" dirty="0" err="1"/>
              <a:t>ones</a:t>
            </a:r>
            <a:r>
              <a:rPr lang="it-IT" sz="1600" dirty="0"/>
              <a:t>). </a:t>
            </a:r>
          </a:p>
          <a:p>
            <a:pPr marL="342900" indent="-342900">
              <a:buAutoNum type="arabicPeriod"/>
            </a:pPr>
            <a:endParaRPr lang="it-IT" sz="1600" dirty="0"/>
          </a:p>
          <a:p>
            <a:pPr marL="342900" indent="-342900">
              <a:buAutoNum type="arabicPeriod"/>
            </a:pPr>
            <a:r>
              <a:rPr lang="en-US" sz="1600" dirty="0"/>
              <a:t>STRONG PRESSURE FROM THE EU IN MOVING FROM ROAD TO RAIL TRANSPORT – UP/RESKILLING NECESSITIES</a:t>
            </a:r>
          </a:p>
          <a:p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A94D3-3DBB-61CE-6CA7-ED31A6E61E6D}"/>
              </a:ext>
            </a:extLst>
          </p:cNvPr>
          <p:cNvSpPr txBox="1"/>
          <p:nvPr/>
        </p:nvSpPr>
        <p:spPr>
          <a:xfrm>
            <a:off x="6856570" y="2221433"/>
            <a:ext cx="5292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MAIN POINTS EMERGED </a:t>
            </a:r>
            <a:endParaRPr lang="it-IT" sz="3000" dirty="0">
              <a:solidFill>
                <a:schemeClr val="accent2"/>
              </a:solidFill>
            </a:endParaRPr>
          </a:p>
          <a:p>
            <a:endParaRPr lang="it-IT" dirty="0"/>
          </a:p>
        </p:txBody>
      </p:sp>
      <p:pic>
        <p:nvPicPr>
          <p:cNvPr id="7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FA3BB7D-A362-D7E0-DE43-E88A31845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45" y="382289"/>
            <a:ext cx="967572" cy="9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16BB4B5-20EF-4B09-8355-053C9677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72" y="107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Inter" panose="02000503000000020004"/>
              </a:rPr>
              <a:t>PROMOTING A JUST TRANSITION </a:t>
            </a:r>
            <a:endParaRPr lang="it-IT" b="1">
              <a:latin typeface="Inter" panose="020005030000000200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E74C57-BB5E-16C4-59B5-647F94D3ED51}"/>
              </a:ext>
            </a:extLst>
          </p:cNvPr>
          <p:cNvSpPr txBox="1"/>
          <p:nvPr/>
        </p:nvSpPr>
        <p:spPr>
          <a:xfrm>
            <a:off x="1736078" y="2445900"/>
            <a:ext cx="834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A7019-0BB2-1BDD-AF72-D98324C0325E}"/>
              </a:ext>
            </a:extLst>
          </p:cNvPr>
          <p:cNvSpPr txBox="1"/>
          <p:nvPr/>
        </p:nvSpPr>
        <p:spPr>
          <a:xfrm>
            <a:off x="1651744" y="2080083"/>
            <a:ext cx="888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669FA-37B0-8FD1-BAB4-AA5E2B2D722B}"/>
              </a:ext>
            </a:extLst>
          </p:cNvPr>
          <p:cNvSpPr txBox="1"/>
          <p:nvPr/>
        </p:nvSpPr>
        <p:spPr>
          <a:xfrm>
            <a:off x="0" y="1275914"/>
            <a:ext cx="9372600" cy="52322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SKILLS– RECOMMENDATIONS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ABCE5611-5C6E-750D-428D-4393DEAB4750}"/>
              </a:ext>
            </a:extLst>
          </p:cNvPr>
          <p:cNvSpPr/>
          <p:nvPr/>
        </p:nvSpPr>
        <p:spPr>
          <a:xfrm>
            <a:off x="308172" y="2109132"/>
            <a:ext cx="1134866" cy="1319868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67D3B-64E2-78E5-1FEB-7CB1AFA778CA}"/>
              </a:ext>
            </a:extLst>
          </p:cNvPr>
          <p:cNvSpPr txBox="1"/>
          <p:nvPr/>
        </p:nvSpPr>
        <p:spPr>
          <a:xfrm>
            <a:off x="1824677" y="2264749"/>
            <a:ext cx="93419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COMPANIES SHOULD PROVIDE </a:t>
            </a:r>
            <a:r>
              <a:rPr lang="it-IT" sz="2000" b="1" dirty="0"/>
              <a:t>LIFELONG TRAINING FOR WORKERS</a:t>
            </a:r>
            <a:r>
              <a:rPr lang="it-IT" sz="2000" dirty="0"/>
              <a:t>: THIS NEEDS TO BE A RECOMMENDATION AT REGIONAL AND NATIONAL LEVEL.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THERE NEEDS TO BE </a:t>
            </a:r>
            <a:r>
              <a:rPr lang="it-IT" sz="2000" b="1" dirty="0"/>
              <a:t>MORE PLANNING FOR FUTURE SKILLS NEEDED </a:t>
            </a:r>
            <a:r>
              <a:rPr lang="it-IT" sz="2000" dirty="0"/>
              <a:t>IN THE ROAD SECTOR, IN ORDER TO ANTICIPATE THE CHANGE.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NECESSITY OF </a:t>
            </a:r>
            <a:r>
              <a:rPr lang="it-IT" sz="2000" b="1" dirty="0"/>
              <a:t>TAKING INSPIRATION FROM BEST PRACTICES IN OTHER COUNTRIES </a:t>
            </a:r>
            <a:r>
              <a:rPr lang="it-IT" sz="2000" dirty="0"/>
              <a:t>FOR RESKILLING AND UPSKILLING.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TRANSITION FROM ROAD TO RAIL NEEDS TO BE </a:t>
            </a:r>
            <a:r>
              <a:rPr lang="it-IT" sz="2000" b="1" dirty="0"/>
              <a:t>CAREFULLY PLANNED </a:t>
            </a:r>
            <a:r>
              <a:rPr lang="it-IT" sz="2000" dirty="0"/>
              <a:t>AND STUDIED WITH THE </a:t>
            </a:r>
            <a:r>
              <a:rPr lang="it-IT" sz="2000" b="1" dirty="0"/>
              <a:t>HELP OF TRADE UNIONS</a:t>
            </a:r>
            <a:r>
              <a:rPr lang="it-IT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POLICY SUPPORT IS VITAL</a:t>
            </a:r>
            <a:r>
              <a:rPr lang="it-IT" sz="2000" dirty="0"/>
              <a:t> TO PROMOTE AN ADEQUATE RESKILLING AND UPSKILLING OF WORKERS </a:t>
            </a:r>
            <a:r>
              <a:rPr lang="it-IT" sz="2000" b="1" dirty="0"/>
              <a:t>– NEED FOR A COHERENT FRAMEWORK</a:t>
            </a:r>
            <a:r>
              <a:rPr lang="it-IT" sz="2000" dirty="0"/>
              <a:t>. </a:t>
            </a:r>
          </a:p>
        </p:txBody>
      </p:sp>
      <p:pic>
        <p:nvPicPr>
          <p:cNvPr id="8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F4D39A7E-AE0D-9ADC-95CD-B671C8B0E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45" y="382289"/>
            <a:ext cx="967572" cy="9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4771D94-6AA8-45F9-5B7D-BC7BDD63620E}"/>
              </a:ext>
            </a:extLst>
          </p:cNvPr>
          <p:cNvSpPr txBox="1"/>
          <p:nvPr/>
        </p:nvSpPr>
        <p:spPr>
          <a:xfrm>
            <a:off x="710786" y="3147193"/>
            <a:ext cx="42296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it-IT" sz="2000" dirty="0"/>
              <a:t>CONSEQUENCES OF PRODUCTION AND PRODUCTIVITY INCREASE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/>
              <a:t>HEALTH-AND SAFETY APPROACH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r>
              <a:rPr lang="it-IT" sz="2000" dirty="0"/>
              <a:t>INVESTMENTS IN SAFE INFRASTRUCTURE AND VEHICLES</a:t>
            </a: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97613C5-E709-C95D-808F-74B733A3A4A9}"/>
              </a:ext>
            </a:extLst>
          </p:cNvPr>
          <p:cNvSpPr/>
          <p:nvPr/>
        </p:nvSpPr>
        <p:spPr>
          <a:xfrm>
            <a:off x="5477023" y="3860257"/>
            <a:ext cx="1237954" cy="9003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9DC37-8504-296A-27C6-5CFCFAD2A550}"/>
              </a:ext>
            </a:extLst>
          </p:cNvPr>
          <p:cNvSpPr txBox="1"/>
          <p:nvPr/>
        </p:nvSpPr>
        <p:spPr>
          <a:xfrm>
            <a:off x="201641" y="1580136"/>
            <a:ext cx="5800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WORKING CONDITIONS</a:t>
            </a:r>
            <a:endParaRPr lang="en-GB" sz="3200" b="1" dirty="0"/>
          </a:p>
          <a:p>
            <a:pPr algn="ctr"/>
            <a:endParaRPr lang="it-IT" sz="3200" b="1" dirty="0">
              <a:solidFill>
                <a:schemeClr val="accent2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43CE15-EB50-BE86-DBE6-05BBEA866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98" y="3822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Inter" panose="02000503000000020004"/>
              </a:rPr>
              <a:t>PROMOTING A JUST TRANSITION </a:t>
            </a:r>
            <a:endParaRPr lang="it-IT" b="1" dirty="0">
              <a:latin typeface="Inter" panose="020005030000000200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9B080F-61CE-F3B4-A329-16530DBDFEDA}"/>
              </a:ext>
            </a:extLst>
          </p:cNvPr>
          <p:cNvSpPr txBox="1"/>
          <p:nvPr/>
        </p:nvSpPr>
        <p:spPr>
          <a:xfrm>
            <a:off x="7395652" y="3029706"/>
            <a:ext cx="4229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1. MORE ATTENTION TO LONGER SHIFTS FOR WORKERS AND LACK OF WORK-LIFE BALANCE AS A CONSEQUENCE TO THE HUGE INVESTMENTS THAT COMPANIES WILL MAKE IN ELECTRIFICATION </a:t>
            </a:r>
          </a:p>
          <a:p>
            <a:endParaRPr lang="it-IT" sz="1400" dirty="0">
              <a:highlight>
                <a:srgbClr val="FFFF00"/>
              </a:highlight>
            </a:endParaRPr>
          </a:p>
          <a:p>
            <a:r>
              <a:rPr lang="it-IT" sz="1400" dirty="0"/>
              <a:t>2. HOW TO COMPENSATE THE LACK OF WORK-LIFE BALANCE AND CHANGE PERCEPTION OF JOBS PERCEIVED AS NOT DIGNIFYING. </a:t>
            </a:r>
          </a:p>
          <a:p>
            <a:endParaRPr lang="it-IT" sz="1400" dirty="0"/>
          </a:p>
          <a:p>
            <a:r>
              <a:rPr lang="it-IT" sz="1400" dirty="0"/>
              <a:t>3. R&amp;D AND TECHNOLOGICAL INNOVATION WILL BE AFFECTED AS WELL, IN TERMS OF QUANTITY, QUALITY AND WELLBEING.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45BA8E-00B3-6713-2C5E-A0425B0EDF09}"/>
              </a:ext>
            </a:extLst>
          </p:cNvPr>
          <p:cNvSpPr txBox="1"/>
          <p:nvPr/>
        </p:nvSpPr>
        <p:spPr>
          <a:xfrm>
            <a:off x="6714977" y="1658470"/>
            <a:ext cx="5292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MAIN POINTS EMERGED </a:t>
            </a:r>
            <a:endParaRPr lang="it-IT" sz="3000" dirty="0">
              <a:solidFill>
                <a:schemeClr val="accent2"/>
              </a:solidFill>
            </a:endParaRPr>
          </a:p>
          <a:p>
            <a:endParaRPr lang="it-IT" dirty="0"/>
          </a:p>
        </p:txBody>
      </p:sp>
      <p:pic>
        <p:nvPicPr>
          <p:cNvPr id="6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66C6C5F-E6B6-698E-EC86-BF77FE1A3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45" y="382289"/>
            <a:ext cx="967572" cy="9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6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16BB4B5-20EF-4B09-8355-053C9677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72" y="107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Inter" panose="02000503000000020004"/>
              </a:rPr>
              <a:t>PROMOTING A JUST TRANSITION </a:t>
            </a:r>
            <a:endParaRPr lang="it-IT" b="1">
              <a:latin typeface="Inter" panose="020005030000000200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CD3E2-506D-A935-A1FE-23DB62780F30}"/>
              </a:ext>
            </a:extLst>
          </p:cNvPr>
          <p:cNvSpPr txBox="1"/>
          <p:nvPr/>
        </p:nvSpPr>
        <p:spPr>
          <a:xfrm>
            <a:off x="0" y="1275914"/>
            <a:ext cx="9372600" cy="52322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/>
              <a:t>WORKING CONDITIONS– RECOMMENDATIONS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95E77BA6-3C25-CFAB-A748-B9DB991485B6}"/>
              </a:ext>
            </a:extLst>
          </p:cNvPr>
          <p:cNvSpPr/>
          <p:nvPr/>
        </p:nvSpPr>
        <p:spPr>
          <a:xfrm>
            <a:off x="308172" y="2109132"/>
            <a:ext cx="1134866" cy="1319868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29E07D-B8B3-C836-B3A0-4DFE30C67CE9}"/>
              </a:ext>
            </a:extLst>
          </p:cNvPr>
          <p:cNvSpPr txBox="1"/>
          <p:nvPr/>
        </p:nvSpPr>
        <p:spPr>
          <a:xfrm>
            <a:off x="1545101" y="2119628"/>
            <a:ext cx="910179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WHETHER TO </a:t>
            </a:r>
            <a:r>
              <a:rPr lang="en-US" b="1" dirty="0"/>
              <a:t>REDUCE WORKING HOURS: EVALUATING</a:t>
            </a:r>
            <a:r>
              <a:rPr lang="en-US" dirty="0"/>
              <a:t> IF IT WOULD BE A GOOD POSSIBILITY FOR DRIVERS AND THE</a:t>
            </a:r>
            <a:r>
              <a:rPr lang="en-US" b="1" dirty="0"/>
              <a:t> IMPACT THAT THIS CHANGE COULD HAVE </a:t>
            </a:r>
            <a:r>
              <a:rPr lang="en-US" dirty="0"/>
              <a:t>ON WORKERS IN THE ROAD SECTOR - </a:t>
            </a:r>
            <a:r>
              <a:rPr lang="en-US" b="1" dirty="0"/>
              <a:t>PREFERRING QUALITY OVER QUANTITY.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GIVING THE RIGHT ATTENTION TO THE </a:t>
            </a:r>
            <a:r>
              <a:rPr lang="en-US" b="1" dirty="0"/>
              <a:t>TRAINING NEEDED FOR WORKERS TO WORK SAFELY WITH ELECTRICITY.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PUBLIC TRANSPORT DRIVERS </a:t>
            </a:r>
            <a:r>
              <a:rPr lang="en-US" dirty="0"/>
              <a:t>SHOULD BE </a:t>
            </a:r>
            <a:r>
              <a:rPr lang="en-US" b="1" dirty="0"/>
              <a:t>INCLUDED IN A PROPER SOCIAL DIALOGUE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SAFEGUARDING CONDITIONS</a:t>
            </a:r>
            <a:r>
              <a:rPr lang="en-US" dirty="0"/>
              <a:t> OF SALARIES AND WORKING HOURS</a:t>
            </a:r>
            <a:r>
              <a:rPr lang="en-US" b="1" dirty="0"/>
              <a:t> FOR WORKERS IN THE SECTOR</a:t>
            </a:r>
            <a:r>
              <a:rPr lang="en-US" dirty="0"/>
              <a:t> DURING THE TRANSITION.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900" dirty="0"/>
          </a:p>
        </p:txBody>
      </p:sp>
      <p:pic>
        <p:nvPicPr>
          <p:cNvPr id="6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F36351A-A296-A9D4-F632-9F04BF4DF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45" y="382289"/>
            <a:ext cx="967572" cy="9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9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174B93-1136-5304-E656-94324438CBF7}"/>
              </a:ext>
            </a:extLst>
          </p:cNvPr>
          <p:cNvSpPr txBox="1"/>
          <p:nvPr/>
        </p:nvSpPr>
        <p:spPr>
          <a:xfrm>
            <a:off x="522641" y="287600"/>
            <a:ext cx="835598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b="1">
                <a:latin typeface="Inter" panose="02000503000000020004" pitchFamily="2" charset="0"/>
              </a:rPr>
              <a:t>AGENDA OF TODAY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63CAC1C-EDF6-BE9F-50FD-415B7E76B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041304"/>
              </p:ext>
            </p:extLst>
          </p:nvPr>
        </p:nvGraphicFramePr>
        <p:xfrm>
          <a:off x="1491175" y="959451"/>
          <a:ext cx="9665959" cy="5792334"/>
        </p:xfrm>
        <a:graphic>
          <a:graphicData uri="http://schemas.openxmlformats.org/drawingml/2006/table">
            <a:tbl>
              <a:tblPr/>
              <a:tblGrid>
                <a:gridCol w="2464643">
                  <a:extLst>
                    <a:ext uri="{9D8B030D-6E8A-4147-A177-3AD203B41FA5}">
                      <a16:colId xmlns:a16="http://schemas.microsoft.com/office/drawing/2014/main" val="4283265477"/>
                    </a:ext>
                  </a:extLst>
                </a:gridCol>
                <a:gridCol w="7201316">
                  <a:extLst>
                    <a:ext uri="{9D8B030D-6E8A-4147-A177-3AD203B41FA5}">
                      <a16:colId xmlns:a16="http://schemas.microsoft.com/office/drawing/2014/main" val="73277270"/>
                    </a:ext>
                  </a:extLst>
                </a:gridCol>
              </a:tblGrid>
              <a:tr h="512242">
                <a:tc>
                  <a:txBody>
                    <a:bodyPr/>
                    <a:lstStyle/>
                    <a:p>
                      <a:pPr fontAlgn="ctr"/>
                      <a:endParaRPr lang="en-GB" sz="14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1" i="0" dirty="0">
                          <a:effectLst/>
                          <a:latin typeface="Calibri Light" panose="020F0302020204030204" pitchFamily="34" charset="0"/>
                        </a:rPr>
                        <a:t>TIME</a:t>
                      </a:r>
                      <a:r>
                        <a:rPr lang="en-GB" sz="1400" b="0" i="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>
                        <a:effectLst/>
                      </a:endParaRPr>
                    </a:p>
                    <a:p>
                      <a:pPr algn="ctr" rtl="0" fontAlgn="base"/>
                      <a:r>
                        <a:rPr lang="en-GB" sz="1400" b="1" i="0">
                          <a:effectLst/>
                          <a:latin typeface="Calibri Light" panose="020F0302020204030204" pitchFamily="34" charset="0"/>
                        </a:rPr>
                        <a:t>TOPIC</a:t>
                      </a:r>
                      <a:r>
                        <a:rPr lang="en-GB" sz="1400" b="0" i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GB" sz="1400" b="0" i="0">
                        <a:effectLst/>
                      </a:endParaRP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1549"/>
                  </a:ext>
                </a:extLst>
              </a:tr>
              <a:tr h="430337">
                <a:tc>
                  <a:txBody>
                    <a:bodyPr/>
                    <a:lstStyle/>
                    <a:p>
                      <a:pPr fontAlgn="ctr"/>
                      <a:r>
                        <a:rPr lang="en-GB" sz="1400">
                          <a:effectLst/>
                        </a:rPr>
                        <a:t>8:30 – 9: 00 </a:t>
                      </a: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sz="1400" dirty="0">
                          <a:effectLst/>
                        </a:rPr>
                        <a:t>Registration</a:t>
                      </a: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599594"/>
                  </a:ext>
                </a:extLst>
              </a:tr>
              <a:tr h="512242"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>
                          <a:effectLst/>
                          <a:latin typeface="Calibri" panose="020F0502020204030204" pitchFamily="34" charset="0"/>
                        </a:rPr>
                        <a:t>9:00 – 9:05 </a:t>
                      </a:r>
                      <a:endParaRPr lang="en-GB" sz="1400" b="0" i="0">
                        <a:effectLst/>
                      </a:endParaRP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 remarks by </a:t>
                      </a:r>
                      <a:r>
                        <a:rPr lang="en-GB" sz="1400" b="1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industriAll</a:t>
                      </a:r>
                      <a:r>
                        <a:rPr lang="en-GB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Europe and ETF project representatives </a:t>
                      </a:r>
                      <a:endParaRPr lang="it-IT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120572"/>
                  </a:ext>
                </a:extLst>
              </a:tr>
              <a:tr h="691749">
                <a:tc>
                  <a:txBody>
                    <a:bodyPr/>
                    <a:lstStyle/>
                    <a:p>
                      <a:pPr fontAlgn="ctr"/>
                      <a:endParaRPr lang="en-GB" sz="1400"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>
                          <a:effectLst/>
                          <a:latin typeface="Calibri" panose="020F0502020204030204" pitchFamily="34" charset="0"/>
                        </a:rPr>
                        <a:t>9:05 – 9:20 </a:t>
                      </a:r>
                      <a:endParaRPr lang="en-GB" sz="1400" b="0" i="0">
                        <a:effectLst/>
                      </a:endParaRP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sz="1400" b="1">
                          <a:effectLst/>
                        </a:rPr>
                        <a:t>Project presentation and in depth results </a:t>
                      </a:r>
                    </a:p>
                    <a:p>
                      <a:pPr fontAlgn="ctr"/>
                      <a:r>
                        <a:rPr lang="en-GB" sz="1400">
                          <a:effectLst/>
                        </a:rPr>
                        <a:t>Elisa Pagliaroli and Alice Rambaldi, consultants, SPIN360 </a:t>
                      </a: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173778"/>
                  </a:ext>
                </a:extLst>
              </a:tr>
              <a:tr h="743574">
                <a:tc>
                  <a:txBody>
                    <a:bodyPr/>
                    <a:lstStyle/>
                    <a:p>
                      <a:pPr fontAlgn="ctr"/>
                      <a:r>
                        <a:rPr lang="en-GB" sz="1400">
                          <a:effectLst/>
                        </a:rPr>
                        <a:t>9:20 – 10:00 </a:t>
                      </a: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 1 – Technologies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Options, feasibility, impact on workers</a:t>
                      </a:r>
                      <a:endParaRPr lang="it-IT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Perspectives from stakeholders</a:t>
                      </a:r>
                      <a:endParaRPr lang="it-IT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965316"/>
                  </a:ext>
                </a:extLst>
              </a:tr>
              <a:tr h="743574">
                <a:tc>
                  <a:txBody>
                    <a:bodyPr/>
                    <a:lstStyle/>
                    <a:p>
                      <a:pPr fontAlgn="ctr"/>
                      <a:r>
                        <a:rPr lang="en-GB" sz="1400" dirty="0">
                          <a:effectLst/>
                        </a:rPr>
                        <a:t>10:00 – 10:35 </a:t>
                      </a: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400" dirty="0"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Q&amp;A session and discussion moderated by Elisa Pagliaroli, Spin 360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base"/>
                      <a:endParaRPr lang="en-GB" sz="1400" b="0" i="0" dirty="0">
                        <a:effectLst/>
                      </a:endParaRP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460317"/>
                  </a:ext>
                </a:extLst>
              </a:tr>
              <a:tr h="339158">
                <a:tc>
                  <a:txBody>
                    <a:bodyPr/>
                    <a:lstStyle/>
                    <a:p>
                      <a:pPr fontAlgn="ctr"/>
                      <a:r>
                        <a:rPr lang="en-GB" sz="1400" dirty="0">
                          <a:effectLst/>
                        </a:rPr>
                        <a:t>11:05 – 11:45 </a:t>
                      </a: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 2 – Infrastructures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of play, targets, investment needs, workers’ perspectives</a:t>
                      </a:r>
                      <a:endParaRPr lang="it-IT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529239"/>
                  </a:ext>
                </a:extLst>
              </a:tr>
              <a:tr h="339158">
                <a:tc>
                  <a:txBody>
                    <a:bodyPr/>
                    <a:lstStyle/>
                    <a:p>
                      <a:pPr fontAlgn="ctr"/>
                      <a:r>
                        <a:rPr lang="en-GB" sz="1400" dirty="0">
                          <a:effectLst/>
                        </a:rPr>
                        <a:t>11:45 – 12:20</a:t>
                      </a: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Q&amp;A Session and </a:t>
                      </a:r>
                      <a:r>
                        <a:rPr lang="it-IT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</a:t>
                      </a:r>
                      <a:r>
                        <a:rPr lang="it-IT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moderated</a:t>
                      </a:r>
                      <a:r>
                        <a:rPr lang="it-IT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Elisa Pagliaroli, SPIN360. </a:t>
                      </a: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405293"/>
                  </a:ext>
                </a:extLst>
              </a:tr>
              <a:tr h="512242">
                <a:tc>
                  <a:txBody>
                    <a:bodyPr/>
                    <a:lstStyle/>
                    <a:p>
                      <a:pPr fontAlgn="ctr"/>
                      <a:endParaRPr lang="en-GB" sz="14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12.20 – 13:50  </a:t>
                      </a:r>
                      <a:endParaRPr lang="en-GB" sz="1400" b="0" i="0" dirty="0">
                        <a:effectLst/>
                      </a:endParaRP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sz="1400" b="1">
                          <a:effectLst/>
                        </a:rPr>
                        <a:t>Lunch</a:t>
                      </a:r>
                      <a:r>
                        <a:rPr lang="en-GB" sz="1400">
                          <a:effectLst/>
                        </a:rPr>
                        <a:t> (served in the hotel Mercure Stare Miasto) </a:t>
                      </a: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696073"/>
                  </a:ext>
                </a:extLst>
              </a:tr>
              <a:tr h="417386">
                <a:tc>
                  <a:txBody>
                    <a:bodyPr/>
                    <a:lstStyle/>
                    <a:p>
                      <a:pPr fontAlgn="ctr"/>
                      <a:r>
                        <a:rPr lang="en-GB" sz="1400">
                          <a:effectLst/>
                        </a:rPr>
                        <a:t>13:50 </a:t>
                      </a:r>
                      <a:r>
                        <a:rPr lang="en-GB" sz="1400" b="0" i="0">
                          <a:effectLst/>
                          <a:latin typeface="Calibri" panose="020F0502020204030204" pitchFamily="34" charset="0"/>
                        </a:rPr>
                        <a:t>– </a:t>
                      </a:r>
                      <a:r>
                        <a:rPr lang="en-GB" sz="1400">
                          <a:effectLst/>
                        </a:rPr>
                        <a:t> 14:50  </a:t>
                      </a: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sz="1400" b="0" u="sng">
                          <a:effectLst/>
                        </a:rPr>
                        <a:t>Roundtable</a:t>
                      </a:r>
                      <a:r>
                        <a:rPr lang="en-GB" sz="1400" b="0">
                          <a:effectLst/>
                        </a:rPr>
                        <a:t> </a:t>
                      </a:r>
                      <a:r>
                        <a:rPr lang="en-GB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Making the transition fair for workers manufacturing and driving heavy vehicles</a:t>
                      </a:r>
                      <a:endParaRPr lang="en-GB" sz="1400" b="0">
                        <a:effectLst/>
                      </a:endParaRP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818728"/>
                  </a:ext>
                </a:extLst>
              </a:tr>
              <a:tr h="417386">
                <a:tc>
                  <a:txBody>
                    <a:bodyPr/>
                    <a:lstStyle/>
                    <a:p>
                      <a:pPr fontAlgn="ctr"/>
                      <a:r>
                        <a:rPr lang="en-GB" sz="1400" dirty="0">
                          <a:effectLst/>
                        </a:rPr>
                        <a:t>14:50 </a:t>
                      </a:r>
                      <a:r>
                        <a:rPr lang="en-GB" sz="1400" b="0" i="0" dirty="0"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en-GB" sz="1400" dirty="0">
                          <a:effectLst/>
                        </a:rPr>
                        <a:t>15:00 </a:t>
                      </a: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Closing remarks, wrap-up and next steps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3" marR="45723" marT="22862" marB="228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8141"/>
                  </a:ext>
                </a:extLst>
              </a:tr>
            </a:tbl>
          </a:graphicData>
        </a:graphic>
      </p:graphicFrame>
      <p:sp>
        <p:nvSpPr>
          <p:cNvPr id="11" name="Arrow: Right 8">
            <a:extLst>
              <a:ext uri="{FF2B5EF4-FFF2-40B4-BE49-F238E27FC236}">
                <a16:creationId xmlns:a16="http://schemas.microsoft.com/office/drawing/2014/main" id="{441FFB51-3AAF-ECBA-305D-D33EC2E9DB1F}"/>
              </a:ext>
            </a:extLst>
          </p:cNvPr>
          <p:cNvSpPr/>
          <p:nvPr/>
        </p:nvSpPr>
        <p:spPr>
          <a:xfrm>
            <a:off x="357391" y="2593336"/>
            <a:ext cx="973817" cy="43882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277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12C77-A801-48F0-2C90-C7B0E157F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004531"/>
            <a:ext cx="12192000" cy="2503358"/>
          </a:xfrm>
          <a:solidFill>
            <a:schemeClr val="bg2">
              <a:lumMod val="50000"/>
              <a:alpha val="70000"/>
            </a:schemeClr>
          </a:solidFill>
        </p:spPr>
        <p:txBody>
          <a:bodyPr/>
          <a:lstStyle/>
          <a:p>
            <a:endParaRPr lang="it-IT"/>
          </a:p>
          <a:p>
            <a:endParaRPr lang="it-IT"/>
          </a:p>
        </p:txBody>
      </p:sp>
      <p:pic>
        <p:nvPicPr>
          <p:cNvPr id="16" name="Immagine 1" descr="signature_1348126798">
            <a:extLst>
              <a:ext uri="{FF2B5EF4-FFF2-40B4-BE49-F238E27FC236}">
                <a16:creationId xmlns:a16="http://schemas.microsoft.com/office/drawing/2014/main" id="{01C6C323-4B17-2B59-C096-D42DD6F73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407" y="6326612"/>
            <a:ext cx="1722109" cy="45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1C717DCF-8522-9CFE-A922-8D20B90F8722}"/>
              </a:ext>
            </a:extLst>
          </p:cNvPr>
          <p:cNvSpPr txBox="1"/>
          <p:nvPr/>
        </p:nvSpPr>
        <p:spPr>
          <a:xfrm>
            <a:off x="2708463" y="2594490"/>
            <a:ext cx="6775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>
                <a:latin typeface="Inter" panose="02000503000000020004"/>
              </a:rPr>
              <a:t>PROJECT PRESENTATION AND IN-DEPTH RESULTS</a:t>
            </a:r>
          </a:p>
        </p:txBody>
      </p:sp>
    </p:spTree>
    <p:extLst>
      <p:ext uri="{BB962C8B-B14F-4D97-AF65-F5344CB8AC3E}">
        <p14:creationId xmlns:p14="http://schemas.microsoft.com/office/powerpoint/2010/main" val="151998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174B93-1136-5304-E656-94324438CBF7}"/>
              </a:ext>
            </a:extLst>
          </p:cNvPr>
          <p:cNvSpPr txBox="1"/>
          <p:nvPr/>
        </p:nvSpPr>
        <p:spPr>
          <a:xfrm>
            <a:off x="537631" y="388795"/>
            <a:ext cx="835598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200" b="1">
                <a:latin typeface="Inter" panose="02000503000000020004" pitchFamily="2" charset="0"/>
              </a:rPr>
              <a:t>WHERE ARE WE NOW?</a:t>
            </a:r>
          </a:p>
        </p:txBody>
      </p:sp>
      <p:cxnSp>
        <p:nvCxnSpPr>
          <p:cNvPr id="7" name="Connettore 1 2">
            <a:extLst>
              <a:ext uri="{FF2B5EF4-FFF2-40B4-BE49-F238E27FC236}">
                <a16:creationId xmlns:a16="http://schemas.microsoft.com/office/drawing/2014/main" id="{2778983B-57FB-B4DA-1630-53E7A087C4D5}"/>
              </a:ext>
            </a:extLst>
          </p:cNvPr>
          <p:cNvCxnSpPr/>
          <p:nvPr/>
        </p:nvCxnSpPr>
        <p:spPr>
          <a:xfrm>
            <a:off x="0" y="1749287"/>
            <a:ext cx="12192000" cy="0"/>
          </a:xfrm>
          <a:prstGeom prst="line">
            <a:avLst/>
          </a:prstGeom>
          <a:ln w="9525">
            <a:solidFill>
              <a:srgbClr val="2D4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68AE05-98F7-1283-6296-5E421B58A4EA}"/>
              </a:ext>
            </a:extLst>
          </p:cNvPr>
          <p:cNvSpPr txBox="1"/>
          <p:nvPr/>
        </p:nvSpPr>
        <p:spPr>
          <a:xfrm>
            <a:off x="687782" y="1071076"/>
            <a:ext cx="10021902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b="1">
                <a:latin typeface="Inter" panose="02000503000000020004" pitchFamily="2" charset="0"/>
              </a:rPr>
              <a:t>PROJECT DEVELOPMENT - KEY STEPS</a:t>
            </a:r>
            <a:endParaRPr lang="en-GB" b="1">
              <a:latin typeface="Inter" panose="02000503000000020004" pitchFamily="2" charset="0"/>
            </a:endParaRPr>
          </a:p>
        </p:txBody>
      </p:sp>
      <p:pic>
        <p:nvPicPr>
          <p:cNvPr id="3" name="Immagine 1" descr="signature_1348126798">
            <a:extLst>
              <a:ext uri="{FF2B5EF4-FFF2-40B4-BE49-F238E27FC236}">
                <a16:creationId xmlns:a16="http://schemas.microsoft.com/office/drawing/2014/main" id="{6084C00C-DB79-94F5-D234-F5D330A57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84" y="6190938"/>
            <a:ext cx="1722109" cy="45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F072D2-B512-B50B-B4FC-5EE391834BCF}"/>
              </a:ext>
            </a:extLst>
          </p:cNvPr>
          <p:cNvSpPr txBox="1"/>
          <p:nvPr/>
        </p:nvSpPr>
        <p:spPr>
          <a:xfrm>
            <a:off x="687782" y="2206191"/>
            <a:ext cx="10999943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2000" dirty="0">
              <a:latin typeface="Inter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Inter" panose="02000503000000020004" pitchFamily="2" charset="0"/>
              </a:rPr>
              <a:t>Launch event</a:t>
            </a:r>
            <a:endParaRPr lang="en-GB" dirty="0">
              <a:latin typeface="Inter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b="1" dirty="0">
              <a:latin typeface="Inter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Inter" panose="02000503000000020004" pitchFamily="2" charset="0"/>
              </a:rPr>
              <a:t>Research activity</a:t>
            </a:r>
            <a:r>
              <a:rPr lang="en-GB" dirty="0">
                <a:latin typeface="Inter" panose="02000503000000020004" pitchFamily="2" charset="0"/>
              </a:rPr>
              <a:t>: mapping the impact on employment, skills and working conditions for building a Just Transition for mobility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latin typeface="Inter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Inter" panose="02000503000000020004" pitchFamily="2" charset="0"/>
              </a:rPr>
              <a:t>Validation</a:t>
            </a:r>
            <a:r>
              <a:rPr lang="en-GB" dirty="0">
                <a:latin typeface="Inter" panose="02000503000000020004" pitchFamily="2" charset="0"/>
              </a:rPr>
              <a:t>, collection of evidence and reality-checking through </a:t>
            </a:r>
            <a:r>
              <a:rPr lang="en-GB" b="1" dirty="0">
                <a:latin typeface="Inter" panose="02000503000000020004" pitchFamily="2" charset="0"/>
              </a:rPr>
              <a:t>workshops/roundtable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latin typeface="Inter" panose="02000503000000020004" pitchFamily="2" charset="0"/>
              </a:rPr>
              <a:t>First workshop (done 1</a:t>
            </a:r>
            <a:r>
              <a:rPr lang="en-GB" baseline="30000" dirty="0">
                <a:latin typeface="Inter" panose="02000503000000020004" pitchFamily="2" charset="0"/>
              </a:rPr>
              <a:t>st</a:t>
            </a:r>
            <a:r>
              <a:rPr lang="en-GB" dirty="0">
                <a:latin typeface="Inter" panose="02000503000000020004" pitchFamily="2" charset="0"/>
              </a:rPr>
              <a:t> of February 2023) </a:t>
            </a:r>
            <a:r>
              <a:rPr lang="en-GB" dirty="0">
                <a:latin typeface="Inter" panose="02000503000000020004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Inter" panose="02000503000000020004" pitchFamily="2" charset="0"/>
              </a:rPr>
              <a:t> discussion on what Just Transition means for road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latin typeface="Inter" panose="02000503000000020004" pitchFamily="2" charset="0"/>
              </a:rPr>
              <a:t>Second workshop onsite (present) </a:t>
            </a:r>
            <a:r>
              <a:rPr lang="en-GB" dirty="0">
                <a:latin typeface="Inter" panose="02000503000000020004" pitchFamily="2" charset="0"/>
                <a:sym typeface="Wingdings" panose="05000000000000000000" pitchFamily="2" charset="2"/>
              </a:rPr>
              <a:t> presentation of in-depth results and collection of sectoral expertise</a:t>
            </a:r>
            <a:endParaRPr lang="en-GB" dirty="0">
              <a:latin typeface="Inter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>
              <a:latin typeface="Inter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b="1" dirty="0">
              <a:latin typeface="Inter" panose="02000503000000020004" pitchFamily="2" charset="0"/>
            </a:endParaRPr>
          </a:p>
          <a:p>
            <a:r>
              <a:rPr lang="en-GB" b="1" dirty="0">
                <a:latin typeface="Inter" panose="02000503000000020004" pitchFamily="2" charset="0"/>
              </a:rPr>
              <a:t>4.    Final conference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44933C4-8CCA-6746-9395-7B119676A44D}"/>
              </a:ext>
            </a:extLst>
          </p:cNvPr>
          <p:cNvSpPr/>
          <p:nvPr/>
        </p:nvSpPr>
        <p:spPr>
          <a:xfrm>
            <a:off x="687782" y="3837482"/>
            <a:ext cx="11146411" cy="997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7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pentagono 3">
            <a:extLst>
              <a:ext uri="{FF2B5EF4-FFF2-40B4-BE49-F238E27FC236}">
                <a16:creationId xmlns:a16="http://schemas.microsoft.com/office/drawing/2014/main" id="{CC178208-D9B9-94A8-E68A-2BB5B9F54D90}"/>
              </a:ext>
            </a:extLst>
          </p:cNvPr>
          <p:cNvSpPr/>
          <p:nvPr/>
        </p:nvSpPr>
        <p:spPr>
          <a:xfrm>
            <a:off x="214572" y="2092711"/>
            <a:ext cx="11789330" cy="962660"/>
          </a:xfrm>
          <a:prstGeom prst="homePlate">
            <a:avLst>
              <a:gd name="adj" fmla="val 217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/>
            <a:r>
              <a:rPr lang="it-IT"/>
              <a:t>EMPLOYMENT</a:t>
            </a:r>
          </a:p>
        </p:txBody>
      </p:sp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F453FB41-C1A9-9E44-D9C1-77395F286FAC}"/>
              </a:ext>
            </a:extLst>
          </p:cNvPr>
          <p:cNvSpPr/>
          <p:nvPr/>
        </p:nvSpPr>
        <p:spPr>
          <a:xfrm>
            <a:off x="201334" y="3435983"/>
            <a:ext cx="11802567" cy="1062590"/>
          </a:xfrm>
          <a:prstGeom prst="homePlate">
            <a:avLst>
              <a:gd name="adj" fmla="val 217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/>
            <a:r>
              <a:rPr lang="it-IT"/>
              <a:t>  SKILLS</a:t>
            </a:r>
          </a:p>
        </p:txBody>
      </p:sp>
      <p:sp>
        <p:nvSpPr>
          <p:cNvPr id="6" name="Freccia a pentagono 5">
            <a:extLst>
              <a:ext uri="{FF2B5EF4-FFF2-40B4-BE49-F238E27FC236}">
                <a16:creationId xmlns:a16="http://schemas.microsoft.com/office/drawing/2014/main" id="{CFEF41F3-04AD-984D-9ADF-4CB6516F9820}"/>
              </a:ext>
            </a:extLst>
          </p:cNvPr>
          <p:cNvSpPr/>
          <p:nvPr/>
        </p:nvSpPr>
        <p:spPr>
          <a:xfrm>
            <a:off x="214572" y="4861475"/>
            <a:ext cx="11802568" cy="901611"/>
          </a:xfrm>
          <a:prstGeom prst="homePlate">
            <a:avLst>
              <a:gd name="adj" fmla="val 23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/>
            <a:r>
              <a:rPr lang="it-IT"/>
              <a:t>WORKING CONDITIONS</a:t>
            </a:r>
          </a:p>
        </p:txBody>
      </p:sp>
      <p:sp>
        <p:nvSpPr>
          <p:cNvPr id="3" name="Freccia a pentagono 2">
            <a:extLst>
              <a:ext uri="{FF2B5EF4-FFF2-40B4-BE49-F238E27FC236}">
                <a16:creationId xmlns:a16="http://schemas.microsoft.com/office/drawing/2014/main" id="{6CE0854C-CD94-24AF-E839-7D6DE70C6C56}"/>
              </a:ext>
            </a:extLst>
          </p:cNvPr>
          <p:cNvSpPr/>
          <p:nvPr/>
        </p:nvSpPr>
        <p:spPr>
          <a:xfrm>
            <a:off x="188098" y="2092711"/>
            <a:ext cx="1496324" cy="367037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2400" b="1">
                <a:latin typeface="Inter" panose="02000503000000020004"/>
              </a:rPr>
              <a:t>JUST TRANSITION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0D45F5-ED84-60FA-6E00-07381486CFEE}"/>
              </a:ext>
            </a:extLst>
          </p:cNvPr>
          <p:cNvSpPr txBox="1">
            <a:spLocks/>
          </p:cNvSpPr>
          <p:nvPr/>
        </p:nvSpPr>
        <p:spPr>
          <a:xfrm>
            <a:off x="4138864" y="1524541"/>
            <a:ext cx="1876987" cy="4556176"/>
          </a:xfrm>
          <a:prstGeom prst="roundRect">
            <a:avLst>
              <a:gd name="adj" fmla="val 6565"/>
            </a:avLst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wrap="square" anchor="t" anchorCtr="1">
            <a:noAutofit/>
          </a:bodyPr>
          <a:lstStyle/>
          <a:p>
            <a:pPr algn="ctr"/>
            <a:r>
              <a:rPr lang="en-GB" b="1" i="1">
                <a:solidFill>
                  <a:schemeClr val="bg1"/>
                </a:solidFill>
                <a:latin typeface="Inter" panose="02000503000000020004" pitchFamily="2" charset="0"/>
              </a:rPr>
              <a:t>MARITIME</a:t>
            </a:r>
            <a:endParaRPr lang="en-GB" b="1">
              <a:solidFill>
                <a:schemeClr val="bg1"/>
              </a:solidFill>
              <a:latin typeface="Inter" panose="02000503000000020004" pitchFamily="2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b="1">
              <a:solidFill>
                <a:schemeClr val="accent6">
                  <a:lumMod val="75000"/>
                </a:schemeClr>
              </a:solidFill>
              <a:latin typeface="Inter" panose="02000503000000020004" pitchFamily="2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D5EB43-CFA0-CABA-EEDA-DBDF67D7B846}"/>
              </a:ext>
            </a:extLst>
          </p:cNvPr>
          <p:cNvSpPr txBox="1"/>
          <p:nvPr/>
        </p:nvSpPr>
        <p:spPr>
          <a:xfrm>
            <a:off x="6068398" y="1524541"/>
            <a:ext cx="1816069" cy="4556176"/>
          </a:xfrm>
          <a:prstGeom prst="roundRect">
            <a:avLst>
              <a:gd name="adj" fmla="val 6084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txBody>
          <a:bodyPr wrap="square" anchor="t" anchorCtr="1">
            <a:noAutofit/>
          </a:bodyPr>
          <a:lstStyle/>
          <a:p>
            <a:pPr algn="ctr"/>
            <a:r>
              <a:rPr lang="it-IT" b="1" i="1">
                <a:solidFill>
                  <a:schemeClr val="bg1"/>
                </a:solidFill>
                <a:latin typeface="Inter" panose="02000503000000020004" pitchFamily="2" charset="0"/>
              </a:rPr>
              <a:t>AVIATION</a:t>
            </a:r>
          </a:p>
          <a:p>
            <a:pPr algn="ctr"/>
            <a:endParaRPr lang="en-GB" b="1">
              <a:solidFill>
                <a:schemeClr val="bg1"/>
              </a:solidFill>
              <a:latin typeface="Inter" panose="02000503000000020004" pitchFamily="2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7B7CB4-D528-176C-9FC5-42A5E7626AA2}"/>
              </a:ext>
            </a:extLst>
          </p:cNvPr>
          <p:cNvSpPr txBox="1">
            <a:spLocks/>
          </p:cNvSpPr>
          <p:nvPr/>
        </p:nvSpPr>
        <p:spPr>
          <a:xfrm>
            <a:off x="7937013" y="1524541"/>
            <a:ext cx="1816069" cy="4556176"/>
          </a:xfrm>
          <a:prstGeom prst="roundRect">
            <a:avLst>
              <a:gd name="adj" fmla="val 6565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wrap="square" anchor="t" anchorCtr="1">
            <a:noAutofit/>
          </a:bodyPr>
          <a:lstStyle/>
          <a:p>
            <a:pPr algn="ctr"/>
            <a:r>
              <a:rPr lang="en-GB" b="1" i="1">
                <a:solidFill>
                  <a:schemeClr val="bg1"/>
                </a:solidFill>
                <a:latin typeface="Inter" panose="02000503000000020004" pitchFamily="2" charset="0"/>
              </a:rPr>
              <a:t>RAIL</a:t>
            </a:r>
            <a:endParaRPr lang="en-GB" b="1">
              <a:solidFill>
                <a:schemeClr val="bg1"/>
              </a:solidFill>
              <a:latin typeface="Inter" panose="02000503000000020004" pitchFamily="2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b="1">
              <a:solidFill>
                <a:schemeClr val="accent6">
                  <a:lumMod val="75000"/>
                </a:schemeClr>
              </a:solidFill>
              <a:latin typeface="Inter" panose="02000503000000020004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5E1A9B9-B3B4-F7FE-2B4F-342B3AA125CC}"/>
              </a:ext>
            </a:extLst>
          </p:cNvPr>
          <p:cNvSpPr txBox="1"/>
          <p:nvPr/>
        </p:nvSpPr>
        <p:spPr>
          <a:xfrm>
            <a:off x="9805628" y="1524542"/>
            <a:ext cx="1816069" cy="4556176"/>
          </a:xfrm>
          <a:prstGeom prst="roundRect">
            <a:avLst>
              <a:gd name="adj" fmla="val 6084"/>
            </a:avLst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wrap="square" anchor="t" anchorCtr="1">
            <a:noAutofit/>
          </a:bodyPr>
          <a:lstStyle/>
          <a:p>
            <a:pPr algn="ctr"/>
            <a:r>
              <a:rPr lang="it-IT" b="1" i="1">
                <a:solidFill>
                  <a:schemeClr val="bg1"/>
                </a:solidFill>
                <a:latin typeface="Inter" panose="02000503000000020004" pitchFamily="2" charset="0"/>
              </a:rPr>
              <a:t>ROAD</a:t>
            </a:r>
          </a:p>
          <a:p>
            <a:pPr algn="ctr"/>
            <a:endParaRPr lang="en-GB" b="1">
              <a:solidFill>
                <a:schemeClr val="bg1"/>
              </a:solidFill>
              <a:latin typeface="Inter" panose="02000503000000020004" pitchFamily="2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E41E2C08-5EA0-8573-0E9F-FECCBAC1D995}"/>
              </a:ext>
            </a:extLst>
          </p:cNvPr>
          <p:cNvCxnSpPr>
            <a:cxnSpLocks/>
            <a:stCxn id="9" idx="2"/>
          </p:cNvCxnSpPr>
          <p:nvPr/>
        </p:nvCxnSpPr>
        <p:spPr>
          <a:xfrm flipV="1">
            <a:off x="5077358" y="2092711"/>
            <a:ext cx="0" cy="3988006"/>
          </a:xfrm>
          <a:prstGeom prst="line">
            <a:avLst/>
          </a:prstGeom>
          <a:ln>
            <a:solidFill>
              <a:schemeClr val="bg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E3EE937F-B3D9-4576-20CF-B6CF95586930}"/>
              </a:ext>
            </a:extLst>
          </p:cNvPr>
          <p:cNvCxnSpPr>
            <a:cxnSpLocks/>
          </p:cNvCxnSpPr>
          <p:nvPr/>
        </p:nvCxnSpPr>
        <p:spPr>
          <a:xfrm flipV="1">
            <a:off x="6968259" y="2092711"/>
            <a:ext cx="0" cy="3988006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4288C78-30D1-3DE9-668E-E2883CCC1171}"/>
              </a:ext>
            </a:extLst>
          </p:cNvPr>
          <p:cNvCxnSpPr>
            <a:cxnSpLocks/>
          </p:cNvCxnSpPr>
          <p:nvPr/>
        </p:nvCxnSpPr>
        <p:spPr>
          <a:xfrm flipV="1">
            <a:off x="8879357" y="2092711"/>
            <a:ext cx="0" cy="3988006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165F8346-205A-E26F-5F7B-D03FD079F44B}"/>
              </a:ext>
            </a:extLst>
          </p:cNvPr>
          <p:cNvCxnSpPr>
            <a:cxnSpLocks/>
          </p:cNvCxnSpPr>
          <p:nvPr/>
        </p:nvCxnSpPr>
        <p:spPr>
          <a:xfrm flipV="1">
            <a:off x="10712460" y="2092711"/>
            <a:ext cx="1202" cy="3988006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497AB60-8996-80B4-1077-E405BC1FDA40}"/>
              </a:ext>
            </a:extLst>
          </p:cNvPr>
          <p:cNvSpPr txBox="1"/>
          <p:nvPr/>
        </p:nvSpPr>
        <p:spPr>
          <a:xfrm>
            <a:off x="4462775" y="2476740"/>
            <a:ext cx="49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M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E5A3841-1B9B-4C9F-9691-D92BD4D8EF76}"/>
              </a:ext>
            </a:extLst>
          </p:cNvPr>
          <p:cNvSpPr txBox="1"/>
          <p:nvPr/>
        </p:nvSpPr>
        <p:spPr>
          <a:xfrm>
            <a:off x="10081604" y="5179642"/>
            <a:ext cx="49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M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7D5A170-C877-5B33-B6AD-E8DB48894954}"/>
              </a:ext>
            </a:extLst>
          </p:cNvPr>
          <p:cNvSpPr txBox="1"/>
          <p:nvPr/>
        </p:nvSpPr>
        <p:spPr>
          <a:xfrm>
            <a:off x="8248501" y="5153015"/>
            <a:ext cx="49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M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17E6AD4-4D05-F3B5-C5F5-7093D744229E}"/>
              </a:ext>
            </a:extLst>
          </p:cNvPr>
          <p:cNvSpPr txBox="1"/>
          <p:nvPr/>
        </p:nvSpPr>
        <p:spPr>
          <a:xfrm>
            <a:off x="6346823" y="5148793"/>
            <a:ext cx="49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M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80321295-4F20-27EA-952E-94FDE289BE04}"/>
              </a:ext>
            </a:extLst>
          </p:cNvPr>
          <p:cNvSpPr txBox="1"/>
          <p:nvPr/>
        </p:nvSpPr>
        <p:spPr>
          <a:xfrm>
            <a:off x="4449868" y="5179642"/>
            <a:ext cx="49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M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A489AE0-EF71-A290-AD04-8A03578324B2}"/>
              </a:ext>
            </a:extLst>
          </p:cNvPr>
          <p:cNvSpPr txBox="1"/>
          <p:nvPr/>
        </p:nvSpPr>
        <p:spPr>
          <a:xfrm>
            <a:off x="4467143" y="3823975"/>
            <a:ext cx="49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M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B4BA7A87-F195-B8A6-26F1-149010DFE7A7}"/>
              </a:ext>
            </a:extLst>
          </p:cNvPr>
          <p:cNvSpPr txBox="1"/>
          <p:nvPr/>
        </p:nvSpPr>
        <p:spPr>
          <a:xfrm>
            <a:off x="6336748" y="3773757"/>
            <a:ext cx="49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M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7FE1191A-5231-315C-C820-F1A43EA6174B}"/>
              </a:ext>
            </a:extLst>
          </p:cNvPr>
          <p:cNvSpPr txBox="1"/>
          <p:nvPr/>
        </p:nvSpPr>
        <p:spPr>
          <a:xfrm>
            <a:off x="8224219" y="3777720"/>
            <a:ext cx="49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M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057912D-E7EF-9422-659D-548CFDDFE894}"/>
              </a:ext>
            </a:extLst>
          </p:cNvPr>
          <p:cNvSpPr txBox="1"/>
          <p:nvPr/>
        </p:nvSpPr>
        <p:spPr>
          <a:xfrm>
            <a:off x="10081604" y="3806611"/>
            <a:ext cx="49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M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8353EF4E-DE92-E92D-3FC4-1B480DA71709}"/>
              </a:ext>
            </a:extLst>
          </p:cNvPr>
          <p:cNvSpPr txBox="1"/>
          <p:nvPr/>
        </p:nvSpPr>
        <p:spPr>
          <a:xfrm>
            <a:off x="6345389" y="2489810"/>
            <a:ext cx="49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M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923E37D-7D4A-0330-FA72-998592687664}"/>
              </a:ext>
            </a:extLst>
          </p:cNvPr>
          <p:cNvSpPr txBox="1"/>
          <p:nvPr/>
        </p:nvSpPr>
        <p:spPr>
          <a:xfrm>
            <a:off x="8251440" y="2489810"/>
            <a:ext cx="49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M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474494FA-7EBB-7946-8809-7F381B44BD3A}"/>
              </a:ext>
            </a:extLst>
          </p:cNvPr>
          <p:cNvSpPr txBox="1"/>
          <p:nvPr/>
        </p:nvSpPr>
        <p:spPr>
          <a:xfrm>
            <a:off x="10068366" y="2489810"/>
            <a:ext cx="49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M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A27DD545-CB05-4A90-A2DD-FAB60BF25479}"/>
              </a:ext>
            </a:extLst>
          </p:cNvPr>
          <p:cNvSpPr txBox="1"/>
          <p:nvPr/>
        </p:nvSpPr>
        <p:spPr>
          <a:xfrm>
            <a:off x="5340097" y="2476740"/>
            <a:ext cx="5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6E3A9F6F-9320-6B1C-C9D1-4962C34BF501}"/>
              </a:ext>
            </a:extLst>
          </p:cNvPr>
          <p:cNvSpPr txBox="1"/>
          <p:nvPr/>
        </p:nvSpPr>
        <p:spPr>
          <a:xfrm>
            <a:off x="7210472" y="2489810"/>
            <a:ext cx="5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652622C9-2ED3-00B3-46CF-7399D0E2D6E6}"/>
              </a:ext>
            </a:extLst>
          </p:cNvPr>
          <p:cNvSpPr txBox="1"/>
          <p:nvPr/>
        </p:nvSpPr>
        <p:spPr>
          <a:xfrm>
            <a:off x="9069923" y="2489810"/>
            <a:ext cx="5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0E1FABA5-9390-C163-AB58-C15693A9C00A}"/>
              </a:ext>
            </a:extLst>
          </p:cNvPr>
          <p:cNvSpPr txBox="1"/>
          <p:nvPr/>
        </p:nvSpPr>
        <p:spPr>
          <a:xfrm>
            <a:off x="10893954" y="2489810"/>
            <a:ext cx="5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E1B2FDAC-B4CD-CDBD-C25B-C3A061C2299E}"/>
              </a:ext>
            </a:extLst>
          </p:cNvPr>
          <p:cNvSpPr txBox="1"/>
          <p:nvPr/>
        </p:nvSpPr>
        <p:spPr>
          <a:xfrm>
            <a:off x="5332138" y="3801508"/>
            <a:ext cx="5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F5BCECB6-A3A6-FC72-D779-FFF2D2D28E66}"/>
              </a:ext>
            </a:extLst>
          </p:cNvPr>
          <p:cNvSpPr txBox="1"/>
          <p:nvPr/>
        </p:nvSpPr>
        <p:spPr>
          <a:xfrm>
            <a:off x="7210472" y="3773757"/>
            <a:ext cx="5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1C294628-4080-5346-A956-602036E4A72C}"/>
              </a:ext>
            </a:extLst>
          </p:cNvPr>
          <p:cNvSpPr txBox="1"/>
          <p:nvPr/>
        </p:nvSpPr>
        <p:spPr>
          <a:xfrm>
            <a:off x="9101541" y="3782612"/>
            <a:ext cx="5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5D22F90F-869B-2125-5882-28B50FAF180A}"/>
              </a:ext>
            </a:extLst>
          </p:cNvPr>
          <p:cNvSpPr txBox="1"/>
          <p:nvPr/>
        </p:nvSpPr>
        <p:spPr>
          <a:xfrm>
            <a:off x="10958333" y="3781887"/>
            <a:ext cx="5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5FD8C2E8-986A-17FE-278D-3994F44F60CA}"/>
              </a:ext>
            </a:extLst>
          </p:cNvPr>
          <p:cNvSpPr txBox="1"/>
          <p:nvPr/>
        </p:nvSpPr>
        <p:spPr>
          <a:xfrm>
            <a:off x="5299754" y="5179642"/>
            <a:ext cx="5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7F815518-3256-E753-73DD-BC018C8AA45A}"/>
              </a:ext>
            </a:extLst>
          </p:cNvPr>
          <p:cNvSpPr txBox="1"/>
          <p:nvPr/>
        </p:nvSpPr>
        <p:spPr>
          <a:xfrm>
            <a:off x="7210472" y="5146817"/>
            <a:ext cx="5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6B01E58D-D88D-404F-ACF9-ADC760D6118A}"/>
              </a:ext>
            </a:extLst>
          </p:cNvPr>
          <p:cNvSpPr txBox="1"/>
          <p:nvPr/>
        </p:nvSpPr>
        <p:spPr>
          <a:xfrm>
            <a:off x="9057291" y="5146817"/>
            <a:ext cx="5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2F6E1D81-CA61-BFE6-1F5E-A04F6BB95C00}"/>
              </a:ext>
            </a:extLst>
          </p:cNvPr>
          <p:cNvSpPr txBox="1"/>
          <p:nvPr/>
        </p:nvSpPr>
        <p:spPr>
          <a:xfrm>
            <a:off x="10878982" y="5179642"/>
            <a:ext cx="5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4A422C6D-5CB7-9CD2-3E08-5D94613406BE}"/>
              </a:ext>
            </a:extLst>
          </p:cNvPr>
          <p:cNvSpPr txBox="1"/>
          <p:nvPr/>
        </p:nvSpPr>
        <p:spPr>
          <a:xfrm>
            <a:off x="8075505" y="6158071"/>
            <a:ext cx="394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/>
              <a:t>*M= Manufacturing</a:t>
            </a:r>
          </a:p>
          <a:p>
            <a:pPr algn="r"/>
            <a:r>
              <a:rPr lang="it-IT" sz="1600"/>
              <a:t>*TS= </a:t>
            </a:r>
            <a:r>
              <a:rPr lang="it-IT" sz="1600" err="1"/>
              <a:t>Transport</a:t>
            </a:r>
            <a:r>
              <a:rPr lang="it-IT" sz="1600"/>
              <a:t> Service</a:t>
            </a:r>
            <a:endParaRPr lang="en-GB" sz="1600"/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AAF477B1-B85B-8369-AEEF-B67D931CA7BC}"/>
              </a:ext>
            </a:extLst>
          </p:cNvPr>
          <p:cNvSpPr txBox="1"/>
          <p:nvPr/>
        </p:nvSpPr>
        <p:spPr>
          <a:xfrm>
            <a:off x="636105" y="537690"/>
            <a:ext cx="835598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200" b="1">
                <a:latin typeface="Inter" panose="02000503000000020004" pitchFamily="2" charset="0"/>
              </a:rPr>
              <a:t>PROJECT DEVELOPMENT</a:t>
            </a:r>
          </a:p>
        </p:txBody>
      </p:sp>
      <p:cxnSp>
        <p:nvCxnSpPr>
          <p:cNvPr id="76" name="Connettore 1 2">
            <a:extLst>
              <a:ext uri="{FF2B5EF4-FFF2-40B4-BE49-F238E27FC236}">
                <a16:creationId xmlns:a16="http://schemas.microsoft.com/office/drawing/2014/main" id="{A83621AA-48DD-F006-AF7F-186590732001}"/>
              </a:ext>
            </a:extLst>
          </p:cNvPr>
          <p:cNvCxnSpPr/>
          <p:nvPr/>
        </p:nvCxnSpPr>
        <p:spPr>
          <a:xfrm>
            <a:off x="0" y="1293082"/>
            <a:ext cx="12192000" cy="0"/>
          </a:xfrm>
          <a:prstGeom prst="line">
            <a:avLst/>
          </a:prstGeom>
          <a:ln w="9525">
            <a:solidFill>
              <a:srgbClr val="2D4A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68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animBg="1"/>
      <p:bldP spid="9" grpId="0" animBg="1"/>
      <p:bldP spid="10" grpId="0" animBg="1"/>
      <p:bldP spid="11" grpId="0" animBg="1"/>
      <p:bldP spid="12" grpId="0" animBg="1"/>
      <p:bldP spid="28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12C77-A801-48F0-2C90-C7B0E157F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-19199"/>
            <a:ext cx="8553163" cy="6858001"/>
          </a:xfrm>
          <a:solidFill>
            <a:schemeClr val="bg2">
              <a:lumMod val="50000"/>
              <a:alpha val="50000"/>
            </a:schemeClr>
          </a:solidFill>
        </p:spPr>
        <p:txBody>
          <a:bodyPr/>
          <a:lstStyle/>
          <a:p>
            <a:endParaRPr lang="it-IT"/>
          </a:p>
          <a:p>
            <a:endParaRPr lang="it-IT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4C02D8-7CE7-3058-4638-E65889BEE182}"/>
              </a:ext>
            </a:extLst>
          </p:cNvPr>
          <p:cNvCxnSpPr>
            <a:cxnSpLocks/>
          </p:cNvCxnSpPr>
          <p:nvPr/>
        </p:nvCxnSpPr>
        <p:spPr>
          <a:xfrm flipV="1">
            <a:off x="-2" y="559369"/>
            <a:ext cx="8553158" cy="214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DEF341-43B9-FE66-A024-2FDD2F59E4CE}"/>
              </a:ext>
            </a:extLst>
          </p:cNvPr>
          <p:cNvCxnSpPr>
            <a:cxnSpLocks/>
          </p:cNvCxnSpPr>
          <p:nvPr/>
        </p:nvCxnSpPr>
        <p:spPr>
          <a:xfrm>
            <a:off x="-4" y="1695660"/>
            <a:ext cx="8553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49B8099-2FED-4E0A-EAC1-F6F962C62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36" y="580860"/>
            <a:ext cx="1162048" cy="11148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B39514BE-C520-B420-31B4-C1D22CC21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C21836D-8804-D8A2-4FB0-77EA3F315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94131-173F-4E1A-8BC6-F7B6815937E1}"/>
              </a:ext>
            </a:extLst>
          </p:cNvPr>
          <p:cNvSpPr txBox="1"/>
          <p:nvPr/>
        </p:nvSpPr>
        <p:spPr>
          <a:xfrm>
            <a:off x="533919" y="652218"/>
            <a:ext cx="513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Inter" panose="02000503000000020004"/>
                <a:cs typeface="Times New Roman" panose="02020603050405020304" pitchFamily="18" charset="0"/>
              </a:rPr>
              <a:t>WHAT WE DID UNTIL NOW…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CDAC14-8083-B86D-9246-7637AB654CCC}"/>
              </a:ext>
            </a:extLst>
          </p:cNvPr>
          <p:cNvSpPr txBox="1"/>
          <p:nvPr/>
        </p:nvSpPr>
        <p:spPr>
          <a:xfrm>
            <a:off x="1919658" y="2005540"/>
            <a:ext cx="58662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latin typeface="Inter" panose="02000503000000020004" pitchFamily="2" charset="0"/>
              </a:rPr>
              <a:t>UNDERLINED THE MAIN TRENDS OF THE SECTOR REGARDING EMPLOYMENT, WORKING CONDITIONS AND SKILLS AS BASIS FOR DISCUSSION </a:t>
            </a:r>
          </a:p>
        </p:txBody>
      </p:sp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322EEE8F-9538-2E61-8EC7-E85168091B0C}"/>
              </a:ext>
            </a:extLst>
          </p:cNvPr>
          <p:cNvSpPr/>
          <p:nvPr/>
        </p:nvSpPr>
        <p:spPr>
          <a:xfrm>
            <a:off x="1336008" y="2182835"/>
            <a:ext cx="534572" cy="1226967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E64DF2-C817-2E20-79DE-BEC491A5FD3D}"/>
              </a:ext>
            </a:extLst>
          </p:cNvPr>
          <p:cNvSpPr txBox="1"/>
          <p:nvPr/>
        </p:nvSpPr>
        <p:spPr>
          <a:xfrm>
            <a:off x="1919658" y="3225995"/>
            <a:ext cx="5866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latin typeface="Inter" panose="02000503000000020004" pitchFamily="2" charset="0"/>
              </a:rPr>
              <a:t>UNDERSTOOD SUCH SECTORAL BIG PICTURE IN THE FRAMEWORK OF THE JUST TRANSITION</a:t>
            </a: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1DB7CC3F-ADB0-59D7-E2D6-4359FB5D1C09}"/>
              </a:ext>
            </a:extLst>
          </p:cNvPr>
          <p:cNvSpPr/>
          <p:nvPr/>
        </p:nvSpPr>
        <p:spPr>
          <a:xfrm>
            <a:off x="1298190" y="4801865"/>
            <a:ext cx="534572" cy="1226967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F069D1-EA10-A36A-CBBD-B63DCF300AA8}"/>
              </a:ext>
            </a:extLst>
          </p:cNvPr>
          <p:cNvSpPr txBox="1"/>
          <p:nvPr/>
        </p:nvSpPr>
        <p:spPr>
          <a:xfrm>
            <a:off x="1919658" y="4362134"/>
            <a:ext cx="5219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latin typeface="Inter" panose="02000503000000020004" pitchFamily="2" charset="0"/>
              </a:rPr>
              <a:t>CONDUCTED A FIRST DISCUSSION AND VALIDATION OF RESULTS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6807B5-EC03-2BB6-E672-5E1685988561}"/>
              </a:ext>
            </a:extLst>
          </p:cNvPr>
          <p:cNvSpPr txBox="1"/>
          <p:nvPr/>
        </p:nvSpPr>
        <p:spPr>
          <a:xfrm>
            <a:off x="1832762" y="5531672"/>
            <a:ext cx="5752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>
                <a:latin typeface="Inter" panose="02000503000000020004"/>
              </a:rPr>
              <a:t>GATHERED NEW PIVOTAL POINTS ON SPECIFIC JUST TRANSITION IMPACTS, CHALLENGES AND STRATEGIES FOR THE SECTOR</a:t>
            </a:r>
          </a:p>
        </p:txBody>
      </p:sp>
      <p:sp>
        <p:nvSpPr>
          <p:cNvPr id="5" name="Arrow: Curved Right 16">
            <a:extLst>
              <a:ext uri="{FF2B5EF4-FFF2-40B4-BE49-F238E27FC236}">
                <a16:creationId xmlns:a16="http://schemas.microsoft.com/office/drawing/2014/main" id="{680C4279-27FD-368B-AEB3-BAC0FDAE067A}"/>
              </a:ext>
            </a:extLst>
          </p:cNvPr>
          <p:cNvSpPr/>
          <p:nvPr/>
        </p:nvSpPr>
        <p:spPr>
          <a:xfrm>
            <a:off x="1317099" y="3448198"/>
            <a:ext cx="534572" cy="1226967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9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23" grpId="0" animBg="1"/>
      <p:bldP spid="25" grpId="0"/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07D6-370D-A31E-B36B-D4FFF5774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2057400"/>
          </a:xfrm>
        </p:spPr>
        <p:txBody>
          <a:bodyPr/>
          <a:lstStyle/>
          <a:p>
            <a:br>
              <a:rPr lang="it-IT" sz="3200" b="1">
                <a:solidFill>
                  <a:srgbClr val="2D4A57"/>
                </a:solidFill>
                <a:latin typeface="Inter" panose="02000503000000020004" pitchFamily="2" charset="0"/>
              </a:rPr>
            </a:b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12C77-A801-48F0-2C90-C7B0E157F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8873" y="-1"/>
            <a:ext cx="8553163" cy="6858001"/>
          </a:xfrm>
          <a:solidFill>
            <a:schemeClr val="bg2">
              <a:lumMod val="50000"/>
              <a:alpha val="55000"/>
            </a:schemeClr>
          </a:solidFill>
        </p:spPr>
        <p:txBody>
          <a:bodyPr/>
          <a:lstStyle/>
          <a:p>
            <a:endParaRPr lang="it-IT"/>
          </a:p>
          <a:p>
            <a:endParaRPr lang="it-IT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4C02D8-7CE7-3058-4638-E65889BEE182}"/>
              </a:ext>
            </a:extLst>
          </p:cNvPr>
          <p:cNvCxnSpPr>
            <a:cxnSpLocks/>
          </p:cNvCxnSpPr>
          <p:nvPr/>
        </p:nvCxnSpPr>
        <p:spPr>
          <a:xfrm flipV="1">
            <a:off x="-2" y="559369"/>
            <a:ext cx="8553158" cy="214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DEF341-43B9-FE66-A024-2FDD2F59E4CE}"/>
              </a:ext>
            </a:extLst>
          </p:cNvPr>
          <p:cNvCxnSpPr>
            <a:cxnSpLocks/>
          </p:cNvCxnSpPr>
          <p:nvPr/>
        </p:nvCxnSpPr>
        <p:spPr>
          <a:xfrm>
            <a:off x="-4" y="1695660"/>
            <a:ext cx="8553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49B8099-2FED-4E0A-EAC1-F6F962C62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7" y="580860"/>
            <a:ext cx="1162048" cy="111480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B39514BE-C520-B420-31B4-C1D22CC21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C21836D-8804-D8A2-4FB0-77EA3F315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94131-173F-4E1A-8BC6-F7B6815937E1}"/>
              </a:ext>
            </a:extLst>
          </p:cNvPr>
          <p:cNvSpPr txBox="1"/>
          <p:nvPr/>
        </p:nvSpPr>
        <p:spPr>
          <a:xfrm>
            <a:off x="390296" y="691352"/>
            <a:ext cx="6419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Inter" panose="02000503000000020004" pitchFamily="2" charset="0"/>
              </a:rPr>
              <a:t>… AND WHAT WE WILL DO NEXT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CDAC14-8083-B86D-9246-7637AB654CCC}"/>
              </a:ext>
            </a:extLst>
          </p:cNvPr>
          <p:cNvSpPr txBox="1"/>
          <p:nvPr/>
        </p:nvSpPr>
        <p:spPr>
          <a:xfrm>
            <a:off x="1838911" y="1949953"/>
            <a:ext cx="58662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>
                <a:latin typeface="Inter" panose="02000503000000020004" pitchFamily="2" charset="0"/>
              </a:rPr>
              <a:t>PRESENTING THE PIVOTAL POINTS EMERGED DURING THE PREVIOUS INTERACTIVE DISCUSSION</a:t>
            </a:r>
            <a:r>
              <a:rPr lang="en-GB" sz="2400" b="1">
                <a:latin typeface="Inter" panose="02000503000000020004" pitchFamily="2" charset="0"/>
              </a:rPr>
              <a:t> </a:t>
            </a:r>
          </a:p>
        </p:txBody>
      </p:sp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322EEE8F-9538-2E61-8EC7-E85168091B0C}"/>
              </a:ext>
            </a:extLst>
          </p:cNvPr>
          <p:cNvSpPr/>
          <p:nvPr/>
        </p:nvSpPr>
        <p:spPr>
          <a:xfrm>
            <a:off x="1244452" y="2441778"/>
            <a:ext cx="534572" cy="1226967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E64DF2-C817-2E20-79DE-BEC491A5FD3D}"/>
              </a:ext>
            </a:extLst>
          </p:cNvPr>
          <p:cNvSpPr txBox="1"/>
          <p:nvPr/>
        </p:nvSpPr>
        <p:spPr>
          <a:xfrm>
            <a:off x="1779023" y="4518559"/>
            <a:ext cx="5866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ter" panose="02000503000000020004" pitchFamily="2" charset="0"/>
              </a:rPr>
              <a:t>STARTING DEFINING WHICH CONCLUSIONS AND RECOMMENDATIONS WE CAN DRAW TO ENSURE A JUST TRANSITION FOR THE SECTOR </a:t>
            </a:r>
            <a:r>
              <a:rPr lang="en-US" sz="2400" b="1" dirty="0">
                <a:latin typeface="Inter" panose="02000503000000020004" pitchFamily="2" charset="0"/>
                <a:sym typeface="Wingdings" panose="05000000000000000000" pitchFamily="2" charset="2"/>
              </a:rPr>
              <a:t> FINAL PROJECT REPORT</a:t>
            </a:r>
            <a:endParaRPr lang="it-IT" sz="2400" b="1" dirty="0">
              <a:latin typeface="Inter" panose="02000503000000020004" pitchFamily="2" charset="0"/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CCC34445-83BD-03CC-C415-D9D9310C4876}"/>
              </a:ext>
            </a:extLst>
          </p:cNvPr>
          <p:cNvSpPr txBox="1"/>
          <p:nvPr/>
        </p:nvSpPr>
        <p:spPr>
          <a:xfrm>
            <a:off x="1779024" y="3524266"/>
            <a:ext cx="58662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Inter" panose="02000503000000020004" pitchFamily="2" charset="0"/>
              </a:rPr>
              <a:t>COLLECTING FURTHER EXTERNAL EXPERTISE AND BEST PRACTICES </a:t>
            </a:r>
            <a:r>
              <a:rPr lang="en-GB" sz="2400" b="1" dirty="0">
                <a:latin typeface="Inter" panose="02000503000000020004" pitchFamily="2" charset="0"/>
              </a:rPr>
              <a:t> </a:t>
            </a:r>
          </a:p>
          <a:p>
            <a:endParaRPr lang="en-GB" sz="2400" b="1" dirty="0">
              <a:latin typeface="Inter" panose="02000503000000020004" pitchFamily="2" charset="0"/>
            </a:endParaRPr>
          </a:p>
        </p:txBody>
      </p:sp>
      <p:sp>
        <p:nvSpPr>
          <p:cNvPr id="5" name="Arrow: Curved Right 16">
            <a:extLst>
              <a:ext uri="{FF2B5EF4-FFF2-40B4-BE49-F238E27FC236}">
                <a16:creationId xmlns:a16="http://schemas.microsoft.com/office/drawing/2014/main" id="{6FAC8E75-8CBE-CEF9-337C-8E3AD275A798}"/>
              </a:ext>
            </a:extLst>
          </p:cNvPr>
          <p:cNvSpPr/>
          <p:nvPr/>
        </p:nvSpPr>
        <p:spPr>
          <a:xfrm>
            <a:off x="1215589" y="3753059"/>
            <a:ext cx="534572" cy="1226967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9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6">
            <a:extLst>
              <a:ext uri="{FF2B5EF4-FFF2-40B4-BE49-F238E27FC236}">
                <a16:creationId xmlns:a16="http://schemas.microsoft.com/office/drawing/2014/main" id="{58E6268A-7955-3391-A773-06AA6A272B1D}"/>
              </a:ext>
            </a:extLst>
          </p:cNvPr>
          <p:cNvSpPr txBox="1"/>
          <p:nvPr/>
        </p:nvSpPr>
        <p:spPr>
          <a:xfrm>
            <a:off x="2209690" y="2566296"/>
            <a:ext cx="777262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GB" sz="3600" b="1" dirty="0">
                <a:latin typeface="Inter" panose="02000503000000020004" pitchFamily="2" charset="0"/>
              </a:rPr>
              <a:t>PIVOTAL POINTS EMERGED DURING THE DISCUSSION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endParaRPr lang="en-GB" sz="3600" b="1" dirty="0">
              <a:latin typeface="Inter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08437-91C2-DF13-A23C-A44339135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70" y="3893235"/>
            <a:ext cx="725660" cy="7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7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C78025-9312-7505-864F-01C0B1DF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98" y="3822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Inter" panose="02000503000000020004"/>
              </a:rPr>
              <a:t>PROMOTING A JUST TRANSITION </a:t>
            </a:r>
            <a:endParaRPr lang="it-IT" b="1" dirty="0">
              <a:latin typeface="Inter" panose="020005030000000200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771D94-6AA8-45F9-5B7D-BC7BDD63620E}"/>
              </a:ext>
            </a:extLst>
          </p:cNvPr>
          <p:cNvSpPr txBox="1"/>
          <p:nvPr/>
        </p:nvSpPr>
        <p:spPr>
          <a:xfrm>
            <a:off x="187573" y="3052430"/>
            <a:ext cx="460579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solidFill>
                <a:schemeClr val="tx2"/>
              </a:solidFill>
              <a:latin typeface="Inter" panose="02000503000000020004"/>
            </a:endParaRPr>
          </a:p>
          <a:p>
            <a:pPr marL="457200" lvl="0" indent="-457200">
              <a:buAutoNum type="arabicPeriod"/>
            </a:pPr>
            <a:r>
              <a:rPr lang="it-IT" dirty="0"/>
              <a:t>THE PATH TOWARDS </a:t>
            </a:r>
            <a:r>
              <a:rPr lang="it-IT" i="1" dirty="0"/>
              <a:t>DECARBONIZATION-AUTOMATION-DIGITALIZATION, ROBOTIZATION</a:t>
            </a:r>
            <a:r>
              <a:rPr lang="it-IT" dirty="0"/>
              <a:t>: JOB LOSSES VS NEW OPPORTUNITIES WITHIN THE SECTOR, BUT HOW TO COMPENSATE?</a:t>
            </a:r>
          </a:p>
          <a:p>
            <a:pPr marL="457200" lvl="0" indent="-457200">
              <a:buAutoNum type="arabicPeriod"/>
            </a:pP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it-IT" dirty="0"/>
              <a:t>CHANGES BETWEEN INDUSTRIES AND JOB FAMILIES: HOW TO CREATE NEW JOBS?</a:t>
            </a:r>
            <a:endParaRPr lang="en-GB" dirty="0"/>
          </a:p>
          <a:p>
            <a:endParaRPr lang="it-IT" sz="2000" dirty="0">
              <a:latin typeface="Inter" panose="02000503000000020004"/>
            </a:endParaRPr>
          </a:p>
          <a:p>
            <a:endParaRPr lang="it-IT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97613C5-E709-C95D-808F-74B733A3A4A9}"/>
              </a:ext>
            </a:extLst>
          </p:cNvPr>
          <p:cNvSpPr/>
          <p:nvPr/>
        </p:nvSpPr>
        <p:spPr>
          <a:xfrm>
            <a:off x="5233220" y="4041624"/>
            <a:ext cx="1237954" cy="900332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F4E0EDF5-5326-EE14-06B3-9115F3B6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45" y="382289"/>
            <a:ext cx="967572" cy="9675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3FFE8C-77FF-A251-9A2D-61B23C096D46}"/>
              </a:ext>
            </a:extLst>
          </p:cNvPr>
          <p:cNvSpPr txBox="1"/>
          <p:nvPr/>
        </p:nvSpPr>
        <p:spPr>
          <a:xfrm>
            <a:off x="6856570" y="2221433"/>
            <a:ext cx="5292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MAIN POINTS EMERGED </a:t>
            </a:r>
            <a:endParaRPr lang="it-IT" sz="3000" dirty="0">
              <a:solidFill>
                <a:schemeClr val="accent2"/>
              </a:solidFill>
            </a:endParaRPr>
          </a:p>
          <a:p>
            <a:endParaRPr lang="it-IT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6393E2-0F1F-1A9B-675C-915F81C0E590}"/>
              </a:ext>
            </a:extLst>
          </p:cNvPr>
          <p:cNvSpPr txBox="1"/>
          <p:nvPr/>
        </p:nvSpPr>
        <p:spPr>
          <a:xfrm>
            <a:off x="6790557" y="2990875"/>
            <a:ext cx="54014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it-IT" sz="1600" dirty="0"/>
              <a:t>CHANGE IN PEOPLE’S HABITS WILL HAVE AN IMPACT ON THE ROAD SECTOR: VEHICLES ARE NOT AS USED AS THEY WERE BEFORE. </a:t>
            </a:r>
          </a:p>
          <a:p>
            <a:pPr marL="457200" indent="-457200">
              <a:buAutoNum type="arabicPeriod"/>
            </a:pPr>
            <a:endParaRPr lang="it-IT" sz="1600" dirty="0"/>
          </a:p>
          <a:p>
            <a:pPr marL="457200" indent="-457200">
              <a:buAutoNum type="arabicPeriod"/>
            </a:pPr>
            <a:r>
              <a:rPr lang="en-US" sz="1600" dirty="0"/>
              <a:t>FOR URBAN AND PASSENGER TRANSPORT, DIGITALIZATION IS A CHALLENGE: </a:t>
            </a:r>
            <a:r>
              <a:rPr lang="it-IT" sz="1600" dirty="0"/>
              <a:t>GUARANTEEING AN INCLUSIVE APPROACH FOR WORKERS</a:t>
            </a:r>
          </a:p>
          <a:p>
            <a:pPr marL="457200" indent="-457200">
              <a:buAutoNum type="arabicPeriod"/>
            </a:pPr>
            <a:endParaRPr lang="it-IT" sz="1600" dirty="0"/>
          </a:p>
          <a:p>
            <a:pPr marL="457200" indent="-457200">
              <a:buAutoNum type="arabicPeriod"/>
            </a:pPr>
            <a:r>
              <a:rPr lang="en-US" sz="1600" dirty="0"/>
              <a:t>EVEN WHEN NEW JOBS ARE CREATED, THEY ARE NOT EASILY INTERCHANGEABLE AS THEY CAN BE LOCATED IN DIFFERENT PLACES AND MAY REQUIRE DIFFERENT SKILLS SET</a:t>
            </a:r>
            <a:r>
              <a:rPr lang="en-US" sz="1600" dirty="0">
                <a:latin typeface="Inter" panose="02000503000000020004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9DC37-8504-296A-27C6-5CFCFAD2A550}"/>
              </a:ext>
            </a:extLst>
          </p:cNvPr>
          <p:cNvSpPr txBox="1"/>
          <p:nvPr/>
        </p:nvSpPr>
        <p:spPr>
          <a:xfrm>
            <a:off x="187573" y="2221433"/>
            <a:ext cx="580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EMPLOYMENT</a:t>
            </a:r>
          </a:p>
        </p:txBody>
      </p:sp>
    </p:spTree>
    <p:extLst>
      <p:ext uri="{BB962C8B-B14F-4D97-AF65-F5344CB8AC3E}">
        <p14:creationId xmlns:p14="http://schemas.microsoft.com/office/powerpoint/2010/main" val="378467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9C1BB2C01F464F8EB142BAB059A89E" ma:contentTypeVersion="16" ma:contentTypeDescription="Creare un nuovo documento." ma:contentTypeScope="" ma:versionID="bc115e430482e760823143cf4fbb4a21">
  <xsd:schema xmlns:xsd="http://www.w3.org/2001/XMLSchema" xmlns:xs="http://www.w3.org/2001/XMLSchema" xmlns:p="http://schemas.microsoft.com/office/2006/metadata/properties" xmlns:ns2="5cd069cf-350b-4847-a8c6-781bc6c2e38e" xmlns:ns3="97feb5da-a3a4-4708-be5e-f67c394e5044" targetNamespace="http://schemas.microsoft.com/office/2006/metadata/properties" ma:root="true" ma:fieldsID="ee75e750bf92e351fff4c70ea8ceb109" ns2:_="" ns3:_="">
    <xsd:import namespace="5cd069cf-350b-4847-a8c6-781bc6c2e38e"/>
    <xsd:import namespace="97feb5da-a3a4-4708-be5e-f67c394e5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069cf-350b-4847-a8c6-781bc6c2e3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31e4b106-0c29-49b8-a713-d7be041e4d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eb5da-a3a4-4708-be5e-f67c394e504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d306119-45ba-457e-888f-f016ec58640c}" ma:internalName="TaxCatchAll" ma:showField="CatchAllData" ma:web="97feb5da-a3a4-4708-be5e-f67c394e5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d069cf-350b-4847-a8c6-781bc6c2e38e">
      <Terms xmlns="http://schemas.microsoft.com/office/infopath/2007/PartnerControls"/>
    </lcf76f155ced4ddcb4097134ff3c332f>
    <TaxCatchAll xmlns="97feb5da-a3a4-4708-be5e-f67c394e5044" xsi:nil="true"/>
  </documentManagement>
</p:properties>
</file>

<file path=customXml/itemProps1.xml><?xml version="1.0" encoding="utf-8"?>
<ds:datastoreItem xmlns:ds="http://schemas.openxmlformats.org/officeDocument/2006/customXml" ds:itemID="{CA948431-D2FD-4E4A-B2F8-5E7AE412E4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B79431-E8DE-4223-914F-4A466A92E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d069cf-350b-4847-a8c6-781bc6c2e38e"/>
    <ds:schemaRef ds:uri="97feb5da-a3a4-4708-be5e-f67c394e5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39DAE8-9392-4220-9899-AB9208E31E00}">
  <ds:schemaRefs>
    <ds:schemaRef ds:uri="5cd069cf-350b-4847-a8c6-781bc6c2e38e"/>
    <ds:schemaRef ds:uri="97feb5da-a3a4-4708-be5e-f67c394e504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1403</Words>
  <Application>Microsoft Office PowerPoint</Application>
  <PresentationFormat>Widescreen</PresentationFormat>
  <Paragraphs>212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Inter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PROMOTING A JUST TRANSITION </vt:lpstr>
      <vt:lpstr>PROMOTING A JUST TRANSITION </vt:lpstr>
      <vt:lpstr>PROMOTING A JUST TRANSITION </vt:lpstr>
      <vt:lpstr>PROMOTING A JUST TRANSITION </vt:lpstr>
      <vt:lpstr>PROMOTING A JUST TRANSITION </vt:lpstr>
      <vt:lpstr>PROMOTING A JUST TRANSITION </vt:lpstr>
      <vt:lpstr>PROMOTING A JUST TRANSITION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Rambaldi</dc:creator>
  <cp:lastModifiedBy>Celia McClements</cp:lastModifiedBy>
  <cp:revision>5</cp:revision>
  <dcterms:created xsi:type="dcterms:W3CDTF">2023-03-15T12:40:22Z</dcterms:created>
  <dcterms:modified xsi:type="dcterms:W3CDTF">2023-05-10T09:55:37Z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0x010100509C1BB2C01F464F8EB142BAB059A89E</vt:lpwstr>
  </property>
  <property fmtid="{D5CDD505-2E9C-101B-9397-08002B2CF9AE}" pid="3" name="MediaServiceImageTags">
    <vt:lpwstr/>
  </property>
</Properties>
</file>