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12"/>
  </p:notesMasterIdLst>
  <p:sldIdLst>
    <p:sldId id="333" r:id="rId4"/>
    <p:sldId id="346" r:id="rId5"/>
    <p:sldId id="347" r:id="rId6"/>
    <p:sldId id="261" r:id="rId7"/>
    <p:sldId id="260" r:id="rId8"/>
    <p:sldId id="257" r:id="rId9"/>
    <p:sldId id="259" r:id="rId10"/>
    <p:sldId id="25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46647-F90B-4B8E-8C51-5DD885E7D8EC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CADDA-B5A5-4F9C-94A1-1123104C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	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9012">
              <a:defRPr/>
            </a:pPr>
            <a:fld id="{5CEA0B10-FC02-44D1-AF0B-9867B7120207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99012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960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A0B10-FC02-44D1-AF0B-9867B7120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16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A0B10-FC02-44D1-AF0B-9867B712020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62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55152-A9F3-4C25-B64C-B0F562EEDD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FCF750-3DCF-40CE-BFA9-D3190DDAE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B302E-2C08-4326-826E-86B65586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D2461-2458-4187-9C12-31F89D06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CAFA8-6BD5-4FC9-99EB-5D078D9B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9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A7473-E8BA-4ED1-A1B2-3E020BC0F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540E3-5B18-4684-9D5F-D71480372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19401-D707-4901-A1A1-C66AF4EE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13D06-6D15-4678-824D-88C2380A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47678-DB6A-4048-B0E9-906700C5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85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A617B-8EDF-43F8-A5F6-CD3C9A840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9BDD7-199A-4ED0-8843-065EF76D9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FE380-C026-4C9A-89CF-32FCB8B5E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2DCA-EBF0-45C1-A473-7216C8C1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7EC0-529D-4C54-8E8E-881CF715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37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icture Placeholder 85">
            <a:extLst>
              <a:ext uri="{FF2B5EF4-FFF2-40B4-BE49-F238E27FC236}">
                <a16:creationId xmlns:a16="http://schemas.microsoft.com/office/drawing/2014/main" id="{27C8F013-58D5-4ABD-B2CB-0431FD14933E}"/>
              </a:ext>
            </a:extLst>
          </p:cNvPr>
          <p:cNvSpPr>
            <a:spLocks noGrp="1"/>
          </p:cNvSpPr>
          <p:nvPr userDrawn="1">
            <p:ph type="pic" sz="quarter" idx="29"/>
          </p:nvPr>
        </p:nvSpPr>
        <p:spPr>
          <a:xfrm>
            <a:off x="884309" y="918636"/>
            <a:ext cx="950400" cy="6876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257CB-11D8-4D35-A676-05EDEFAA2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1590" y="595088"/>
            <a:ext cx="8617176" cy="793932"/>
          </a:xfrm>
        </p:spPr>
        <p:txBody>
          <a:bodyPr anchor="b">
            <a:normAutofit/>
          </a:bodyPr>
          <a:lstStyle>
            <a:lvl1pPr algn="r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622EE-EB76-4F63-BF73-21A4E7D3C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1590" y="1404941"/>
            <a:ext cx="8617176" cy="481916"/>
          </a:xfrm>
        </p:spPr>
        <p:txBody>
          <a:bodyPr>
            <a:noAutofit/>
          </a:bodyPr>
          <a:lstStyle>
            <a:lvl1pPr marL="0" indent="0" algn="r">
              <a:buNone/>
              <a:defRPr sz="2800" i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D56C11-4279-4A7A-8ED5-B3CC4B49EBCE}"/>
              </a:ext>
            </a:extLst>
          </p:cNvPr>
          <p:cNvSpPr/>
          <p:nvPr userDrawn="1"/>
        </p:nvSpPr>
        <p:spPr>
          <a:xfrm>
            <a:off x="874714" y="2404913"/>
            <a:ext cx="11317286" cy="630936"/>
          </a:xfrm>
          <a:prstGeom prst="rect">
            <a:avLst/>
          </a:prstGeom>
          <a:solidFill>
            <a:srgbClr val="DEE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1448BB1C-FCE0-4368-9454-1C343179F82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99868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5" name="Text Placeholder 67">
            <a:extLst>
              <a:ext uri="{FF2B5EF4-FFF2-40B4-BE49-F238E27FC236}">
                <a16:creationId xmlns:a16="http://schemas.microsoft.com/office/drawing/2014/main" id="{0F809E17-A64D-4926-86F9-F23BA9D4337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2003" y="3176106"/>
            <a:ext cx="1697037" cy="36894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Step 1</a:t>
            </a:r>
            <a:endParaRPr lang="ru-RU" dirty="0"/>
          </a:p>
        </p:txBody>
      </p:sp>
      <p:sp>
        <p:nvSpPr>
          <p:cNvPr id="80" name="Text Placeholder 67">
            <a:extLst>
              <a:ext uri="{FF2B5EF4-FFF2-40B4-BE49-F238E27FC236}">
                <a16:creationId xmlns:a16="http://schemas.microsoft.com/office/drawing/2014/main" id="{CEAEBD1B-4DD3-4194-BDB3-E70AEE2E0CDB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999868" y="3580663"/>
            <a:ext cx="1697037" cy="1414919"/>
          </a:xfrm>
        </p:spPr>
        <p:txBody>
          <a:bodyPr>
            <a:noAutofit/>
          </a:bodyPr>
          <a:lstStyle>
            <a:lvl1pPr marL="0" indent="0">
              <a:buNone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D78D23EB-5D9F-4540-94A3-08DBF7B8B91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76929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6" name="Text Placeholder 67">
            <a:extLst>
              <a:ext uri="{FF2B5EF4-FFF2-40B4-BE49-F238E27FC236}">
                <a16:creationId xmlns:a16="http://schemas.microsoft.com/office/drawing/2014/main" id="{52C8DAAC-AC34-4ADE-B88F-1C9288A5AEAB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079064" y="3176106"/>
            <a:ext cx="1697037" cy="368946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Step 2</a:t>
            </a:r>
            <a:endParaRPr lang="ru-RU" dirty="0"/>
          </a:p>
        </p:txBody>
      </p:sp>
      <p:sp>
        <p:nvSpPr>
          <p:cNvPr id="81" name="Text Placeholder 67">
            <a:extLst>
              <a:ext uri="{FF2B5EF4-FFF2-40B4-BE49-F238E27FC236}">
                <a16:creationId xmlns:a16="http://schemas.microsoft.com/office/drawing/2014/main" id="{11C83BFB-0EB8-4D80-943B-BA7A252D4DFE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3076929" y="3580663"/>
            <a:ext cx="1697037" cy="1414919"/>
          </a:xfrm>
        </p:spPr>
        <p:txBody>
          <a:bodyPr>
            <a:noAutofit/>
          </a:bodyPr>
          <a:lstStyle>
            <a:lvl1pPr marL="0" indent="0">
              <a:buNone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Text Placeholder 67">
            <a:extLst>
              <a:ext uri="{FF2B5EF4-FFF2-40B4-BE49-F238E27FC236}">
                <a16:creationId xmlns:a16="http://schemas.microsoft.com/office/drawing/2014/main" id="{4ED1DE17-B2BC-417B-BFB0-D3CDF720973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53990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7" name="Text Placeholder 67">
            <a:extLst>
              <a:ext uri="{FF2B5EF4-FFF2-40B4-BE49-F238E27FC236}">
                <a16:creationId xmlns:a16="http://schemas.microsoft.com/office/drawing/2014/main" id="{2406C601-7B6F-4E9D-A973-B2CC92C0DDA5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56125" y="3176106"/>
            <a:ext cx="1697037" cy="3689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Step 3</a:t>
            </a:r>
            <a:endParaRPr lang="ru-RU" dirty="0"/>
          </a:p>
        </p:txBody>
      </p:sp>
      <p:sp>
        <p:nvSpPr>
          <p:cNvPr id="82" name="Text Placeholder 67">
            <a:extLst>
              <a:ext uri="{FF2B5EF4-FFF2-40B4-BE49-F238E27FC236}">
                <a16:creationId xmlns:a16="http://schemas.microsoft.com/office/drawing/2014/main" id="{1863E5AC-A2CE-4EFB-9433-5F599B2B061F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5153990" y="3580663"/>
            <a:ext cx="1697037" cy="141491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1" name="Text Placeholder 67">
            <a:extLst>
              <a:ext uri="{FF2B5EF4-FFF2-40B4-BE49-F238E27FC236}">
                <a16:creationId xmlns:a16="http://schemas.microsoft.com/office/drawing/2014/main" id="{166A426C-5268-45E2-8D57-A0DC553E018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231051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8" name="Text Placeholder 67">
            <a:extLst>
              <a:ext uri="{FF2B5EF4-FFF2-40B4-BE49-F238E27FC236}">
                <a16:creationId xmlns:a16="http://schemas.microsoft.com/office/drawing/2014/main" id="{84AA07B3-267A-4EF3-884B-C7811E2A82E2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233186" y="3176106"/>
            <a:ext cx="1697037" cy="3689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Step 4</a:t>
            </a:r>
            <a:endParaRPr lang="ru-RU" dirty="0"/>
          </a:p>
        </p:txBody>
      </p:sp>
      <p:sp>
        <p:nvSpPr>
          <p:cNvPr id="83" name="Text Placeholder 67">
            <a:extLst>
              <a:ext uri="{FF2B5EF4-FFF2-40B4-BE49-F238E27FC236}">
                <a16:creationId xmlns:a16="http://schemas.microsoft.com/office/drawing/2014/main" id="{8200DF41-88E6-45EF-AE9D-B56233AD17E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7231051" y="3580663"/>
            <a:ext cx="1697037" cy="141491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2" name="Text Placeholder 67">
            <a:extLst>
              <a:ext uri="{FF2B5EF4-FFF2-40B4-BE49-F238E27FC236}">
                <a16:creationId xmlns:a16="http://schemas.microsoft.com/office/drawing/2014/main" id="{27F6FCF2-4954-4E07-BD4A-54040E16988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308112" y="2489256"/>
            <a:ext cx="1697037" cy="450850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79" name="Text Placeholder 67">
            <a:extLst>
              <a:ext uri="{FF2B5EF4-FFF2-40B4-BE49-F238E27FC236}">
                <a16:creationId xmlns:a16="http://schemas.microsoft.com/office/drawing/2014/main" id="{9752F311-54E4-4A2F-A676-CE541AC3AF2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310247" y="3176106"/>
            <a:ext cx="1697037" cy="36894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accent3"/>
                </a:solidFill>
                <a:latin typeface="+mj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Step 5</a:t>
            </a:r>
            <a:endParaRPr lang="ru-RU" dirty="0"/>
          </a:p>
        </p:txBody>
      </p:sp>
      <p:sp>
        <p:nvSpPr>
          <p:cNvPr id="84" name="Text Placeholder 67">
            <a:extLst>
              <a:ext uri="{FF2B5EF4-FFF2-40B4-BE49-F238E27FC236}">
                <a16:creationId xmlns:a16="http://schemas.microsoft.com/office/drawing/2014/main" id="{293395E1-4412-462F-9A23-3BEF7CCC2498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308112" y="3580663"/>
            <a:ext cx="1697037" cy="141491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 i="1">
                <a:solidFill>
                  <a:schemeClr val="accent3"/>
                </a:solidFill>
                <a:latin typeface="+mn-lt"/>
              </a:defRPr>
            </a:lvl1pPr>
            <a:lvl2pPr>
              <a:defRPr sz="2800" b="1">
                <a:solidFill>
                  <a:srgbClr val="B4001B"/>
                </a:solidFill>
                <a:latin typeface="+mj-lt"/>
              </a:defRPr>
            </a:lvl2pPr>
            <a:lvl3pPr>
              <a:defRPr sz="2800" b="1">
                <a:solidFill>
                  <a:srgbClr val="B4001B"/>
                </a:solidFill>
                <a:latin typeface="+mj-lt"/>
              </a:defRPr>
            </a:lvl3pPr>
            <a:lvl4pPr>
              <a:defRPr sz="2800" b="1">
                <a:solidFill>
                  <a:srgbClr val="B4001B"/>
                </a:solidFill>
                <a:latin typeface="+mj-lt"/>
              </a:defRPr>
            </a:lvl4pPr>
            <a:lvl5pPr>
              <a:defRPr sz="2800" b="1">
                <a:solidFill>
                  <a:srgbClr val="B4001B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A423E63-093D-4A99-8C31-28E180F8111E}"/>
              </a:ext>
            </a:extLst>
          </p:cNvPr>
          <p:cNvCxnSpPr>
            <a:cxnSpLocks/>
          </p:cNvCxnSpPr>
          <p:nvPr userDrawn="1"/>
        </p:nvCxnSpPr>
        <p:spPr>
          <a:xfrm>
            <a:off x="919331" y="2404913"/>
            <a:ext cx="11304000" cy="0"/>
          </a:xfrm>
          <a:prstGeom prst="line">
            <a:avLst/>
          </a:prstGeom>
          <a:ln w="19050">
            <a:solidFill>
              <a:srgbClr val="939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79A9D-F468-4B5C-9092-EE37C9E34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13CFEE6-155F-4C22-BFC9-BDED101F64A3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50B2E-E157-4C0C-94EB-9A67DEC0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0389-9377-4F66-90DE-3BF0280F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E0FEE-E42D-435A-A441-DBC63D7AFC28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5D4B62-FDA7-488E-8EA0-68805217F9F0}"/>
              </a:ext>
            </a:extLst>
          </p:cNvPr>
          <p:cNvGrpSpPr/>
          <p:nvPr userDrawn="1"/>
        </p:nvGrpSpPr>
        <p:grpSpPr>
          <a:xfrm>
            <a:off x="9128023" y="2331516"/>
            <a:ext cx="137160" cy="2999323"/>
            <a:chOff x="882917" y="2474883"/>
            <a:chExt cx="137160" cy="299932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E9FF919-D5B6-40BE-8340-99395C67A80B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744F83E-0A7E-487F-94AD-18862D8C1DA5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604EFAD-8591-44A8-B023-93F6CBAA8FBB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CC36F7E-FD23-48F3-A09A-9CC43031B561}"/>
              </a:ext>
            </a:extLst>
          </p:cNvPr>
          <p:cNvCxnSpPr>
            <a:cxnSpLocks/>
          </p:cNvCxnSpPr>
          <p:nvPr userDrawn="1"/>
        </p:nvCxnSpPr>
        <p:spPr>
          <a:xfrm>
            <a:off x="951496" y="3032671"/>
            <a:ext cx="11240503" cy="0"/>
          </a:xfrm>
          <a:prstGeom prst="line">
            <a:avLst/>
          </a:prstGeom>
          <a:ln w="7239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1B849D-4DD4-48E2-919C-6D027EBF0C55}"/>
              </a:ext>
            </a:extLst>
          </p:cNvPr>
          <p:cNvGrpSpPr/>
          <p:nvPr userDrawn="1"/>
        </p:nvGrpSpPr>
        <p:grpSpPr>
          <a:xfrm>
            <a:off x="813989" y="2331516"/>
            <a:ext cx="137162" cy="2999323"/>
            <a:chOff x="882915" y="2453736"/>
            <a:chExt cx="137162" cy="299932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735FDD3-D29F-4144-B941-C78FD2EDEC8F}"/>
                </a:ext>
              </a:extLst>
            </p:cNvPr>
            <p:cNvCxnSpPr/>
            <p:nvPr userDrawn="1"/>
          </p:nvCxnSpPr>
          <p:spPr>
            <a:xfrm>
              <a:off x="951497" y="2522316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CCA69E7-7E62-48D3-BECA-3195D6013009}"/>
                </a:ext>
              </a:extLst>
            </p:cNvPr>
            <p:cNvSpPr/>
            <p:nvPr userDrawn="1"/>
          </p:nvSpPr>
          <p:spPr>
            <a:xfrm>
              <a:off x="882915" y="245373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372AC68-B45F-427C-BCD5-D1C11A81DEFD}"/>
                </a:ext>
              </a:extLst>
            </p:cNvPr>
            <p:cNvSpPr/>
            <p:nvPr userDrawn="1"/>
          </p:nvSpPr>
          <p:spPr>
            <a:xfrm>
              <a:off x="882917" y="5315899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3908B3-7B94-471C-A3B6-4DD1BAD057EC}"/>
              </a:ext>
            </a:extLst>
          </p:cNvPr>
          <p:cNvGrpSpPr/>
          <p:nvPr userDrawn="1"/>
        </p:nvGrpSpPr>
        <p:grpSpPr>
          <a:xfrm>
            <a:off x="750918" y="2898634"/>
            <a:ext cx="265176" cy="265176"/>
            <a:chOff x="818907" y="3062958"/>
            <a:chExt cx="265176" cy="2651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EBB9D0A-1778-4373-AD41-62E890959DCF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3271EA-E74D-4A74-B991-5C50166C37A5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A6FF48-4AA4-4CD2-B31D-B7049F9C4092}"/>
              </a:ext>
            </a:extLst>
          </p:cNvPr>
          <p:cNvGrpSpPr/>
          <p:nvPr userDrawn="1"/>
        </p:nvGrpSpPr>
        <p:grpSpPr>
          <a:xfrm>
            <a:off x="2908500" y="2331516"/>
            <a:ext cx="137160" cy="2999323"/>
            <a:chOff x="882917" y="2474883"/>
            <a:chExt cx="137160" cy="299932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7874F7-CC98-4D64-8517-87F53501C42F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453AEA-ACAA-4861-B099-D90257B9BAF8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A8484F9-DBBB-48DB-8CBC-A0E91BBD8207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87AB91B-1402-478A-9277-84A12987C1FE}"/>
              </a:ext>
            </a:extLst>
          </p:cNvPr>
          <p:cNvGrpSpPr/>
          <p:nvPr userDrawn="1"/>
        </p:nvGrpSpPr>
        <p:grpSpPr>
          <a:xfrm>
            <a:off x="2847246" y="2898634"/>
            <a:ext cx="265176" cy="265176"/>
            <a:chOff x="818907" y="3062958"/>
            <a:chExt cx="265176" cy="26517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EFCF036-CEA4-48A8-A00F-9F64AE548ED0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EE24256-9159-4D60-B60A-3498FC98CD09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8C6DB1-44F7-483A-950F-B873D1D5B8D3}"/>
              </a:ext>
            </a:extLst>
          </p:cNvPr>
          <p:cNvGrpSpPr/>
          <p:nvPr userDrawn="1"/>
        </p:nvGrpSpPr>
        <p:grpSpPr>
          <a:xfrm>
            <a:off x="9064951" y="2898634"/>
            <a:ext cx="265176" cy="265176"/>
            <a:chOff x="818907" y="3062958"/>
            <a:chExt cx="265176" cy="26517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71AB570-1EDA-457E-B564-1F63367035D0}"/>
                </a:ext>
              </a:extLst>
            </p:cNvPr>
            <p:cNvSpPr/>
            <p:nvPr userDrawn="1"/>
          </p:nvSpPr>
          <p:spPr>
            <a:xfrm>
              <a:off x="818907" y="3062958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1CF7F51-5306-450B-9581-297B7DA95359}"/>
                </a:ext>
              </a:extLst>
            </p:cNvPr>
            <p:cNvSpPr/>
            <p:nvPr userDrawn="1"/>
          </p:nvSpPr>
          <p:spPr>
            <a:xfrm>
              <a:off x="882915" y="3126966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8F938B-6889-476B-9F04-50877A3FFB94}"/>
              </a:ext>
            </a:extLst>
          </p:cNvPr>
          <p:cNvGrpSpPr/>
          <p:nvPr userDrawn="1"/>
        </p:nvGrpSpPr>
        <p:grpSpPr>
          <a:xfrm>
            <a:off x="5003010" y="2331516"/>
            <a:ext cx="137160" cy="2999323"/>
            <a:chOff x="882917" y="2474883"/>
            <a:chExt cx="137160" cy="299932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79342DA-D3C1-4717-B6CC-2654C333D29D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CB6D1AF-ADDB-42D5-BEB9-99A7EE070255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986ED45-F31E-4EB9-BB0F-3079602EB4A2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923CFC93-94E9-4366-8810-F0ACAFD54CFD}"/>
              </a:ext>
            </a:extLst>
          </p:cNvPr>
          <p:cNvSpPr/>
          <p:nvPr userDrawn="1"/>
        </p:nvSpPr>
        <p:spPr>
          <a:xfrm>
            <a:off x="4938426" y="2898634"/>
            <a:ext cx="265176" cy="265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D6790E5-47B0-4794-ADB1-4FC8402D665C}"/>
              </a:ext>
            </a:extLst>
          </p:cNvPr>
          <p:cNvSpPr/>
          <p:nvPr userDrawn="1"/>
        </p:nvSpPr>
        <p:spPr>
          <a:xfrm>
            <a:off x="5002434" y="2962642"/>
            <a:ext cx="137160" cy="137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96C3237-54C9-480C-AABB-5A95AB84DF38}"/>
              </a:ext>
            </a:extLst>
          </p:cNvPr>
          <p:cNvGrpSpPr/>
          <p:nvPr userDrawn="1"/>
        </p:nvGrpSpPr>
        <p:grpSpPr>
          <a:xfrm>
            <a:off x="7097520" y="2331516"/>
            <a:ext cx="137160" cy="2999323"/>
            <a:chOff x="882917" y="2474883"/>
            <a:chExt cx="137160" cy="2999323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B1C5BC3-88E2-4319-B05B-55A77D959B8C}"/>
                </a:ext>
              </a:extLst>
            </p:cNvPr>
            <p:cNvCxnSpPr/>
            <p:nvPr userDrawn="1"/>
          </p:nvCxnSpPr>
          <p:spPr>
            <a:xfrm>
              <a:off x="951497" y="2543463"/>
              <a:ext cx="0" cy="289864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5AD3DDE-89C5-4CB3-A7C4-52A77D798D0A}"/>
                </a:ext>
              </a:extLst>
            </p:cNvPr>
            <p:cNvSpPr/>
            <p:nvPr userDrawn="1"/>
          </p:nvSpPr>
          <p:spPr>
            <a:xfrm>
              <a:off x="882917" y="2474883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492ADD7-891E-47B3-B12A-0B729BD59B7C}"/>
                </a:ext>
              </a:extLst>
            </p:cNvPr>
            <p:cNvSpPr/>
            <p:nvPr userDrawn="1"/>
          </p:nvSpPr>
          <p:spPr>
            <a:xfrm>
              <a:off x="882917" y="5337046"/>
              <a:ext cx="137160" cy="137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6626098-B638-41DE-A19F-347385124AF0}"/>
              </a:ext>
            </a:extLst>
          </p:cNvPr>
          <p:cNvGrpSpPr/>
          <p:nvPr userDrawn="1"/>
        </p:nvGrpSpPr>
        <p:grpSpPr>
          <a:xfrm>
            <a:off x="7036590" y="2898634"/>
            <a:ext cx="265176" cy="265176"/>
            <a:chOff x="821985" y="3062284"/>
            <a:chExt cx="265176" cy="26517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FDD77FF-4A87-4A8F-9110-8D6977A8ED44}"/>
                </a:ext>
              </a:extLst>
            </p:cNvPr>
            <p:cNvSpPr/>
            <p:nvPr userDrawn="1"/>
          </p:nvSpPr>
          <p:spPr>
            <a:xfrm>
              <a:off x="821985" y="3062284"/>
              <a:ext cx="265176" cy="2651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6ECC322-F330-4C26-AC6A-506672D90A6F}"/>
                </a:ext>
              </a:extLst>
            </p:cNvPr>
            <p:cNvSpPr/>
            <p:nvPr userDrawn="1"/>
          </p:nvSpPr>
          <p:spPr>
            <a:xfrm>
              <a:off x="885993" y="3126292"/>
              <a:ext cx="137160" cy="1371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140283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551">
          <p15:clr>
            <a:srgbClr val="FBAE40"/>
          </p15:clr>
        </p15:guide>
        <p15:guide id="3" pos="7080">
          <p15:clr>
            <a:srgbClr val="FBAE40"/>
          </p15:clr>
        </p15:guide>
        <p15:guide id="4" orient="horz" pos="37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8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46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9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39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7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6A29-FB93-4135-B4AB-2AD2CFCFC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C2924-8089-437C-9F61-82DA9CAB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9CBFB-1B97-437E-9BD2-3DF5B2CC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9F0BA-A988-4ECB-9BB7-18D3F919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3ECE0-6EFE-48AE-9BDC-F90008B6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49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1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47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2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5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F752-7FCA-4A79-A224-7A2EDD054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2A9D5-50F1-4F7A-A717-2456EBE0E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D0D2D-6B63-4F39-9C69-83D4316A1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F83AB-158E-4E30-8287-232817AD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DF979-415C-480C-82AD-7AF74F16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8970-F21B-454F-9665-9BFD6308A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F83C6-E2EA-4EA5-B26F-A94F47BFC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B70BD-F71D-44F3-BF38-F50F0075E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6C62E-D1DA-4F2F-AA27-3D8E141F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35D13-0C9C-4B2D-B249-D47E1197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4D375-FB0A-42CB-86B9-F1BF02C5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5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8B10-289C-448F-BE58-B2549B75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6B4F0-1945-44B6-BAC2-D57EDAE5F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DF3DE-FEFF-4C79-B510-F80093E85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04013-7170-4E1B-953A-DE8F00996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6721EA-E9B7-410A-A1AE-92AE594FB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5C0DB-AA84-41E8-A47E-EC7ACF71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092460-99A6-4D9A-9E5D-98053F08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EF40B9-AC37-4E0F-A7CA-5661FDD3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4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87EF-A550-4C1C-993D-D49C4CEF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BADAE-812A-4F0B-B87A-4EBD37A7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B8221-4672-4703-8506-B1E74BEB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4075F-7ABB-4D46-A03B-1A55F230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0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05F46-231E-4DEF-A313-E300C7007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ADA9E-2A71-4F05-B030-B71DEA04B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1EA2B-D7AC-44A1-826C-A5D00968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6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2D74-F9DC-4FD8-B285-09E3D3A5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BD7A3-7C1C-4A0B-8102-F5BF4AD84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F8E60-9C17-4DDC-A740-C6F291EB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66F6A-65DC-4628-AE41-8A088B47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E4509-6C76-45D4-90F4-2AD957D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AC3E-A8FD-40BB-A58B-851F0D8D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0FCC-A132-49C8-950E-970183D8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FDFFC8-8014-4FAD-8168-4F9EB6056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B6171-4C6D-4B27-9CB9-B1218EF09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EC6EE-320B-41FB-B8D0-218AB26F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AB7E1-BBE3-4360-9589-A70C6B54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9C61D-11A9-48CC-9022-72942D96E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8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FDA7B3-4B3C-4921-BE64-1ADF16277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8EE8A-BAAB-4F80-B607-C8A6A02AD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AA133-5FF3-4210-8231-7C8E4908E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BA2B-D452-475B-9F8F-5253CE33C28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739FC-1FFF-4821-BD3B-D03468C61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516EE-72A8-4196-A042-0C7C00319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897EB-5681-4C74-9B75-C10D4524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FE583A-448B-424C-9B6C-980A58B939A8}"/>
              </a:ext>
            </a:extLst>
          </p:cNvPr>
          <p:cNvCxnSpPr>
            <a:cxnSpLocks/>
            <a:stCxn id="8" idx="6"/>
            <a:endCxn id="10" idx="6"/>
          </p:cNvCxnSpPr>
          <p:nvPr userDrawn="1"/>
        </p:nvCxnSpPr>
        <p:spPr>
          <a:xfrm flipV="1">
            <a:off x="1070213" y="6081964"/>
            <a:ext cx="10174050" cy="1"/>
          </a:xfrm>
          <a:prstGeom prst="line">
            <a:avLst/>
          </a:prstGeom>
          <a:ln w="889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F4F28C2-CC34-4947-B0FE-B44514C5BFC8}"/>
              </a:ext>
            </a:extLst>
          </p:cNvPr>
          <p:cNvSpPr/>
          <p:nvPr userDrawn="1"/>
        </p:nvSpPr>
        <p:spPr>
          <a:xfrm>
            <a:off x="11107103" y="6013384"/>
            <a:ext cx="137160" cy="1371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423FD6-47FA-40FA-AC79-BC9F7AE1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E562E-0BAA-491E-B8FD-1A05C9CA6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2BA95-4805-4B42-9280-BD99DBEAF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3765" y="6088551"/>
            <a:ext cx="274320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rgbClr val="3B4D55"/>
                </a:solidFill>
              </a:defRPr>
            </a:lvl1pPr>
          </a:lstStyle>
          <a:p>
            <a:r>
              <a:rPr lang="en-US" dirty="0"/>
              <a:t>MM.DD.20XX</a:t>
            </a:r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772EE-4DFE-49F7-BB57-F122C643F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03765" y="5829266"/>
            <a:ext cx="2743200" cy="252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rgbClr val="B4001B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F2AD18-5088-44AE-A929-D2B09BDCBE5A}"/>
              </a:ext>
            </a:extLst>
          </p:cNvPr>
          <p:cNvSpPr/>
          <p:nvPr userDrawn="1"/>
        </p:nvSpPr>
        <p:spPr>
          <a:xfrm>
            <a:off x="805037" y="5949377"/>
            <a:ext cx="265176" cy="2651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5A4A8-6013-489C-BF67-FC05831CE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7915" y="5899402"/>
            <a:ext cx="3210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bg1"/>
                </a:solidFill>
              </a:defRPr>
            </a:lvl1pPr>
          </a:lstStyle>
          <a:p>
            <a:fld id="{4F4E0FEE-E42D-435A-A441-DBC63D7AFC2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96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rgbClr val="3B4D5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BD10-AB05-43DD-ADC7-0EECE20C8325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49B3E-F5F7-4CE1-B4C7-78613D4F6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CEF3C62-164D-4469-9E4D-6722AEE85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6" y="-1"/>
            <a:ext cx="6537840" cy="367124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3439" y="573576"/>
            <a:ext cx="7224346" cy="8394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65733" y="3890871"/>
            <a:ext cx="8323987" cy="2687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83" y="-53698"/>
            <a:ext cx="4926099" cy="47970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5400000">
            <a:off x="-3283928" y="3283926"/>
            <a:ext cx="6858002" cy="2901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23439" y="2257552"/>
            <a:ext cx="7370800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en-US" sz="4400" b="1" dirty="0">
              <a:solidFill>
                <a:srgbClr val="0000FF"/>
              </a:solidFill>
            </a:endParaRPr>
          </a:p>
          <a:p>
            <a:pPr lvl="0">
              <a:defRPr/>
            </a:pPr>
            <a:endParaRPr lang="en-US" sz="4400" b="1" dirty="0">
              <a:solidFill>
                <a:srgbClr val="0000FF"/>
              </a:solidFill>
            </a:endParaRPr>
          </a:p>
          <a:p>
            <a:pPr lvl="0">
              <a:defRPr/>
            </a:pPr>
            <a:endParaRPr lang="en-US" sz="4400" b="1" dirty="0">
              <a:solidFill>
                <a:srgbClr val="0000FF"/>
              </a:solidFill>
            </a:endParaRPr>
          </a:p>
          <a:p>
            <a:pPr lvl="0" algn="ctr">
              <a:defRPr/>
            </a:pPr>
            <a:r>
              <a:rPr lang="en-US" sz="4400" b="1" dirty="0" err="1">
                <a:solidFill>
                  <a:srgbClr val="0000FF"/>
                </a:solidFill>
              </a:rPr>
              <a:t>IndustriAll</a:t>
            </a:r>
            <a:r>
              <a:rPr lang="en-US" sz="4400" b="1" dirty="0">
                <a:solidFill>
                  <a:srgbClr val="0000FF"/>
                </a:solidFill>
              </a:rPr>
              <a:t> Europe Campaign: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0000FF"/>
                </a:solidFill>
              </a:rPr>
              <a:t>For More Collective Bargaining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0000FF"/>
                </a:solidFill>
              </a:rPr>
              <a:t> in Europe </a:t>
            </a:r>
          </a:p>
          <a:p>
            <a:pPr lvl="0">
              <a:defRPr/>
            </a:pP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group of people posing for a photo in front of a crowd&#10;&#10;Description automatically generated">
            <a:extLst>
              <a:ext uri="{FF2B5EF4-FFF2-40B4-BE49-F238E27FC236}">
                <a16:creationId xmlns:a16="http://schemas.microsoft.com/office/drawing/2014/main" id="{59747837-3922-42F9-AAC2-431F257E5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5" y="-263862"/>
            <a:ext cx="12067085" cy="7513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589F1-01D9-47E4-AFB2-5421C059AD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16" y="16668"/>
            <a:ext cx="2336940" cy="556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33A8B-18B6-4F87-BCF2-852DBB5E500F}"/>
              </a:ext>
            </a:extLst>
          </p:cNvPr>
          <p:cNvSpPr txBox="1"/>
          <p:nvPr/>
        </p:nvSpPr>
        <p:spPr>
          <a:xfrm>
            <a:off x="7077431" y="3354469"/>
            <a:ext cx="32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Europe Affiliates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3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4E23-F409-4691-84CD-C0C52AD3F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717" y="264566"/>
            <a:ext cx="10786704" cy="7939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Timeline CB Campaign: Together at Work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6B88A-CA53-4491-9D51-BD04EBF2F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9120" y="1041909"/>
            <a:ext cx="8617176" cy="481916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September – January 2019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04035-833F-47A3-9B42-8D3A786CD6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9868" y="2489256"/>
            <a:ext cx="1955983" cy="45085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September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27327C-3A41-4D1E-A5CE-D0A5F32812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003" y="3176106"/>
            <a:ext cx="1697037" cy="36894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Launch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E904312-F9B9-4F27-8665-50D0641FBE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9868" y="3545052"/>
            <a:ext cx="1857632" cy="2528577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i="0" dirty="0"/>
              <a:t>-Event in the EP at the end of September</a:t>
            </a:r>
          </a:p>
          <a:p>
            <a:r>
              <a:rPr lang="en-US" sz="1800" b="1" i="0" dirty="0">
                <a:solidFill>
                  <a:schemeClr val="accent3"/>
                </a:solidFill>
              </a:rPr>
              <a:t>- Link between the erosion of CB and increase in low paid and precarious work</a:t>
            </a:r>
          </a:p>
          <a:p>
            <a:r>
              <a:rPr lang="nl-BE" sz="1800" b="1" i="0" dirty="0">
                <a:solidFill>
                  <a:schemeClr val="accent3"/>
                </a:solidFill>
              </a:rPr>
              <a:t>Obstacles to CB and how to remove them </a:t>
            </a:r>
            <a:endParaRPr lang="ru-RU" sz="1800" b="1" i="0" dirty="0">
              <a:solidFill>
                <a:schemeClr val="accent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69FF3-8FFE-4E02-8E2A-BEDDF8690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6929" y="2489256"/>
            <a:ext cx="1876071" cy="450850"/>
          </a:xfrm>
        </p:spPr>
        <p:txBody>
          <a:bodyPr/>
          <a:lstStyle/>
          <a:p>
            <a:r>
              <a:rPr lang="en-US" sz="2400" dirty="0">
                <a:solidFill>
                  <a:srgbClr val="B4001B"/>
                </a:solidFill>
              </a:rPr>
              <a:t>October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850A20-E11B-4BD8-8CD9-BF9B430BE6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064" y="3176106"/>
            <a:ext cx="1697037" cy="36894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Workers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EF11A1D-EB73-4B08-8ADD-1B50D40FC1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76929" y="3545052"/>
            <a:ext cx="1697037" cy="1997965"/>
          </a:xfrm>
        </p:spPr>
        <p:txBody>
          <a:bodyPr/>
          <a:lstStyle/>
          <a:p>
            <a:pPr marL="285750" indent="-285750">
              <a:buFontTx/>
              <a:buChar char="-"/>
            </a:pPr>
            <a:endParaRPr lang="en-US" sz="1800" b="1" i="0" dirty="0"/>
          </a:p>
          <a:p>
            <a:pPr marL="285750" indent="-285750">
              <a:buFontTx/>
              <a:buChar char="-"/>
            </a:pPr>
            <a:r>
              <a:rPr lang="en-US" sz="1800" b="1" i="0" dirty="0"/>
              <a:t>CB/TU make the difference for workers </a:t>
            </a:r>
          </a:p>
          <a:p>
            <a:pPr marL="285750" indent="-285750">
              <a:buFontTx/>
              <a:buChar char="-"/>
            </a:pPr>
            <a:endParaRPr lang="ru-RU" sz="1800" b="1" i="0" dirty="0">
              <a:solidFill>
                <a:schemeClr val="accent3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B50FA0-8BDD-46C8-99F1-A2927A8655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3990" y="2489256"/>
            <a:ext cx="1798649" cy="450850"/>
          </a:xfrm>
        </p:spPr>
        <p:txBody>
          <a:bodyPr/>
          <a:lstStyle/>
          <a:p>
            <a:r>
              <a:rPr lang="en-US" sz="2400" dirty="0">
                <a:solidFill>
                  <a:srgbClr val="B4001B"/>
                </a:solidFill>
              </a:rPr>
              <a:t>November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E427F9-9DA3-442F-9E6F-54A21B401D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6125" y="3176106"/>
            <a:ext cx="1697037" cy="36894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Employers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E9DC07-6080-4AF6-8CFB-03465BE57D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53990" y="3567085"/>
            <a:ext cx="1697037" cy="2258567"/>
          </a:xfrm>
        </p:spPr>
        <p:txBody>
          <a:bodyPr/>
          <a:lstStyle/>
          <a:p>
            <a:r>
              <a:rPr lang="en-US" sz="1800" b="1" i="0" dirty="0"/>
              <a:t>- Collective Bargaining benefits companies and society as a whole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D9E183-E0BA-4EFB-909C-B21CDB3298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31051" y="2489256"/>
            <a:ext cx="1798649" cy="450850"/>
          </a:xfrm>
        </p:spPr>
        <p:txBody>
          <a:bodyPr/>
          <a:lstStyle/>
          <a:p>
            <a:r>
              <a:rPr lang="en-US" sz="2400" dirty="0">
                <a:solidFill>
                  <a:srgbClr val="B4001B"/>
                </a:solidFill>
              </a:rPr>
              <a:t>January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5462CD-F97C-4BB7-AF35-E94CC36595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86759" y="3176106"/>
            <a:ext cx="2221353" cy="412118"/>
          </a:xfrm>
        </p:spPr>
        <p:txBody>
          <a:bodyPr/>
          <a:lstStyle/>
          <a:p>
            <a:pPr lvl="0" algn="ctr"/>
            <a:r>
              <a:rPr lang="en-US" dirty="0">
                <a:solidFill>
                  <a:srgbClr val="0000FF"/>
                </a:solidFill>
              </a:rPr>
              <a:t>Young Workers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398F53-954F-4FC0-88A5-32A456A33D3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31051" y="3545052"/>
            <a:ext cx="1697037" cy="2134296"/>
          </a:xfrm>
        </p:spPr>
        <p:txBody>
          <a:bodyPr/>
          <a:lstStyle/>
          <a:p>
            <a:pPr lvl="0"/>
            <a:r>
              <a:rPr lang="en-US" sz="1800" b="1" i="0" dirty="0">
                <a:solidFill>
                  <a:srgbClr val="3B4D55"/>
                </a:solidFill>
              </a:rPr>
              <a:t>- Benefits of CB for young workers and </a:t>
            </a:r>
            <a:r>
              <a:rPr lang="en-US" sz="1700" b="1" i="0" dirty="0">
                <a:solidFill>
                  <a:srgbClr val="3B4D55"/>
                </a:solidFill>
              </a:rPr>
              <a:t>apprentices </a:t>
            </a:r>
          </a:p>
          <a:p>
            <a:pPr marL="285750" lvl="0" indent="-285750">
              <a:buFontTx/>
              <a:buChar char="-"/>
            </a:pPr>
            <a:endParaRPr lang="en-US" sz="1700" b="1" i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2C7FD2-2A48-41BD-B107-E8DDA37CB1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08112" y="2489256"/>
            <a:ext cx="2040654" cy="450850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B4001B"/>
                </a:solidFill>
              </a:rPr>
              <a:t>February </a:t>
            </a:r>
            <a:endParaRPr lang="ru-RU" sz="2400" dirty="0">
              <a:solidFill>
                <a:srgbClr val="B4001B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F78730-06AC-4CBB-B56A-013A42F5F6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10246" y="3176106"/>
            <a:ext cx="2828785" cy="252894"/>
          </a:xfrm>
        </p:spPr>
        <p:txBody>
          <a:bodyPr/>
          <a:lstStyle/>
          <a:p>
            <a:pPr lvl="0" algn="ctr"/>
            <a:r>
              <a:rPr lang="de-DE" dirty="0">
                <a:solidFill>
                  <a:srgbClr val="0000FF"/>
                </a:solidFill>
              </a:rPr>
              <a:t>W</a:t>
            </a:r>
            <a:r>
              <a:rPr lang="en-US" dirty="0">
                <a:solidFill>
                  <a:srgbClr val="0000FF"/>
                </a:solidFill>
              </a:rPr>
              <a:t>omen Workers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D7473F-5C97-4494-8F24-D313570F36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410954" y="3618524"/>
            <a:ext cx="2417523" cy="2570754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800" b="1" i="0" dirty="0">
                <a:solidFill>
                  <a:srgbClr val="3B4D55"/>
                </a:solidFill>
              </a:rPr>
              <a:t>CB for Equal Opportunities btw men &amp; women </a:t>
            </a:r>
          </a:p>
          <a:p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888DC6A-B73D-407F-A6AD-C17137CB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915" y="5899402"/>
            <a:ext cx="32103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</a:t>
            </a:r>
            <a:fld id="{4F4E0FEE-E42D-435A-A441-DBC63D7AFC28}" type="slidenum">
              <a:rPr kumimoji="0" lang="ru-RU" sz="9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9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46D51FA5-610E-4D8B-A137-A8BA4566A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6221741"/>
            <a:ext cx="2034797" cy="48490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A6504F2-64EE-4116-BEE3-30FCE5D9C2A6}"/>
              </a:ext>
            </a:extLst>
          </p:cNvPr>
          <p:cNvSpPr/>
          <p:nvPr/>
        </p:nvSpPr>
        <p:spPr>
          <a:xfrm>
            <a:off x="2157485" y="5626935"/>
            <a:ext cx="2637493" cy="10842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FFFF"/>
                </a:solidFill>
                <a:latin typeface="Times New Roman"/>
              </a:rPr>
              <a:t>Workers fighting/winning together at work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7775791-7977-48B8-8A1D-34FD6346CF29}"/>
              </a:ext>
            </a:extLst>
          </p:cNvPr>
          <p:cNvSpPr/>
          <p:nvPr/>
        </p:nvSpPr>
        <p:spPr>
          <a:xfrm>
            <a:off x="4842379" y="5812914"/>
            <a:ext cx="2554645" cy="9830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Workers &amp; Employers together at work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9DC8E6-CD02-4F9D-A627-9A2F45043050}"/>
              </a:ext>
            </a:extLst>
          </p:cNvPr>
          <p:cNvSpPr/>
          <p:nvPr/>
        </p:nvSpPr>
        <p:spPr>
          <a:xfrm>
            <a:off x="7473846" y="5868872"/>
            <a:ext cx="2317232" cy="9378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Young people together at work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23510A-34DC-451A-8277-7DBD597032E8}"/>
              </a:ext>
            </a:extLst>
          </p:cNvPr>
          <p:cNvSpPr/>
          <p:nvPr/>
        </p:nvSpPr>
        <p:spPr>
          <a:xfrm>
            <a:off x="9464455" y="4454209"/>
            <a:ext cx="2575145" cy="7665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Women together at work</a:t>
            </a:r>
          </a:p>
        </p:txBody>
      </p:sp>
    </p:spTree>
    <p:extLst>
      <p:ext uri="{BB962C8B-B14F-4D97-AF65-F5344CB8AC3E}">
        <p14:creationId xmlns:p14="http://schemas.microsoft.com/office/powerpoint/2010/main" val="68204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4E23-F409-4691-84CD-C0C52AD3F0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Timeline CB Campaign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6B88A-CA53-4491-9D51-BD04EBF2F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1590" y="1349521"/>
            <a:ext cx="8617176" cy="481916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February – </a:t>
            </a:r>
            <a:r>
              <a:rPr lang="en-US" dirty="0"/>
              <a:t>May</a:t>
            </a:r>
            <a:r>
              <a:rPr lang="en-US" dirty="0">
                <a:solidFill>
                  <a:schemeClr val="accent3"/>
                </a:solidFill>
              </a:rPr>
              <a:t> 2020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04035-833F-47A3-9B42-8D3A786CD6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srgbClr val="B4001B"/>
                </a:solidFill>
              </a:rPr>
              <a:t>March</a:t>
            </a:r>
            <a:endParaRPr lang="ru-RU" sz="2400" dirty="0">
              <a:solidFill>
                <a:srgbClr val="B4001B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27327C-3A41-4D1E-A5CE-D0A5F32812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9000" y="3176106"/>
            <a:ext cx="2187930" cy="368946"/>
          </a:xfrm>
        </p:spPr>
        <p:txBody>
          <a:bodyPr/>
          <a:lstStyle/>
          <a:p>
            <a:pPr lvl="0" algn="ctr"/>
            <a:r>
              <a:rPr lang="en-US" dirty="0">
                <a:solidFill>
                  <a:srgbClr val="0000FF"/>
                </a:solidFill>
              </a:rPr>
              <a:t>European Action Week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E904312-F9B9-4F27-8665-50D0641FBE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2433" y="3743370"/>
            <a:ext cx="2187930" cy="2237665"/>
          </a:xfrm>
        </p:spPr>
        <p:txBody>
          <a:bodyPr/>
          <a:lstStyle/>
          <a:p>
            <a:pPr marL="285750" lvl="0" indent="-285750">
              <a:buFontTx/>
              <a:buChar char="-"/>
            </a:pPr>
            <a:r>
              <a:rPr lang="en-US" sz="1800" b="1" i="0" dirty="0">
                <a:solidFill>
                  <a:srgbClr val="3B4D55"/>
                </a:solidFill>
              </a:rPr>
              <a:t>All affiliates do an action in the same time (week)</a:t>
            </a:r>
          </a:p>
          <a:p>
            <a:pPr marL="285750" lvl="0" indent="-285750">
              <a:buFontTx/>
              <a:buChar char="-"/>
            </a:pPr>
            <a:r>
              <a:rPr lang="en-US" sz="1800" b="1" i="0" dirty="0">
                <a:solidFill>
                  <a:srgbClr val="3B4D55"/>
                </a:solidFill>
              </a:rPr>
              <a:t>We highlight the common action taking place all over Europe</a:t>
            </a:r>
            <a:endParaRPr lang="en-US" sz="1800" b="1" i="0" dirty="0">
              <a:solidFill>
                <a:srgbClr val="000000"/>
              </a:solidFill>
            </a:endParaRPr>
          </a:p>
          <a:p>
            <a:pPr lvl="0"/>
            <a:endParaRPr lang="ru-RU" sz="1800" b="1" i="0" dirty="0">
              <a:solidFill>
                <a:schemeClr val="accent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69FF3-8FFE-4E02-8E2A-BEDDF86909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srgbClr val="B4001B"/>
                </a:solidFill>
              </a:rPr>
              <a:t>April</a:t>
            </a:r>
            <a:endParaRPr lang="ru-RU" sz="2400" dirty="0">
              <a:solidFill>
                <a:srgbClr val="B4001B"/>
              </a:solidFill>
            </a:endParaRPr>
          </a:p>
          <a:p>
            <a:pPr lvl="0"/>
            <a:endParaRPr lang="ru-RU" sz="2400" dirty="0">
              <a:solidFill>
                <a:srgbClr val="B4001B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850A20-E11B-4BD8-8CD9-BF9B430BE6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9064" y="3176106"/>
            <a:ext cx="1918238" cy="368946"/>
          </a:xfrm>
        </p:spPr>
        <p:txBody>
          <a:bodyPr/>
          <a:lstStyle/>
          <a:p>
            <a:pPr lvl="0" algn="ctr"/>
            <a:r>
              <a:rPr lang="en-US" dirty="0">
                <a:solidFill>
                  <a:srgbClr val="0000FF"/>
                </a:solidFill>
              </a:rPr>
              <a:t>End of Campaign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EF11A1D-EB73-4B08-8ADD-1B50D40FC1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199338" y="3781052"/>
            <a:ext cx="1697037" cy="1414919"/>
          </a:xfrm>
        </p:spPr>
        <p:txBody>
          <a:bodyPr/>
          <a:lstStyle/>
          <a:p>
            <a:pPr lvl="0"/>
            <a:r>
              <a:rPr lang="en-US" sz="1800" b="1" i="0" dirty="0">
                <a:solidFill>
                  <a:srgbClr val="002060"/>
                </a:solidFill>
              </a:rPr>
              <a:t>-To be finetuned we will look back to the past months</a:t>
            </a:r>
          </a:p>
          <a:p>
            <a:pPr lvl="0"/>
            <a:endParaRPr lang="en-US" sz="1800" b="1" i="0" dirty="0">
              <a:solidFill>
                <a:srgbClr val="00206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B50FA0-8BDD-46C8-99F1-A2927A8655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srgbClr val="B4001B"/>
                </a:solidFill>
              </a:rPr>
              <a:t>May</a:t>
            </a:r>
            <a:endParaRPr lang="ru-RU" sz="2400" dirty="0">
              <a:solidFill>
                <a:srgbClr val="B4001B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E427F9-9DA3-442F-9E6F-54A21B401D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6125" y="3176106"/>
            <a:ext cx="1816175" cy="368946"/>
          </a:xfrm>
        </p:spPr>
        <p:txBody>
          <a:bodyPr/>
          <a:lstStyle/>
          <a:p>
            <a:pPr lvl="0" algn="ctr"/>
            <a:r>
              <a:rPr lang="en-US" dirty="0">
                <a:solidFill>
                  <a:srgbClr val="0000FF"/>
                </a:solidFill>
              </a:rPr>
              <a:t>Congress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E9DC07-6080-4AF6-8CFB-03465BE57D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53990" y="3640835"/>
            <a:ext cx="2011796" cy="141491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800" b="1" i="0" dirty="0">
                <a:solidFill>
                  <a:schemeClr val="accent3"/>
                </a:solidFill>
              </a:rPr>
              <a:t>Overview of the campaign at the Congress</a:t>
            </a:r>
          </a:p>
          <a:p>
            <a:endParaRPr lang="ru-RU" sz="1800" b="1" i="0" dirty="0">
              <a:solidFill>
                <a:schemeClr val="accent3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D9E183-E0BA-4EFB-909C-B21CDB3298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0"/>
            <a:r>
              <a:rPr lang="en-US" sz="2400" dirty="0">
                <a:solidFill>
                  <a:srgbClr val="B4001B"/>
                </a:solidFill>
              </a:rPr>
              <a:t>June</a:t>
            </a:r>
            <a:endParaRPr lang="ru-RU" sz="2400" dirty="0">
              <a:solidFill>
                <a:srgbClr val="B4001B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5462CD-F97C-4BB7-AF35-E94CC36595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Evaluation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398F53-954F-4FC0-88A5-32A456A33D3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31051" y="3640835"/>
            <a:ext cx="1697037" cy="1414919"/>
          </a:xfrm>
        </p:spPr>
        <p:txBody>
          <a:bodyPr/>
          <a:lstStyle/>
          <a:p>
            <a:pPr lvl="0"/>
            <a:r>
              <a:rPr lang="en-US" sz="1800" b="1" i="0" dirty="0">
                <a:solidFill>
                  <a:srgbClr val="3B4D55"/>
                </a:solidFill>
              </a:rPr>
              <a:t>- Starting the process of evaluating the impacts of the campaign </a:t>
            </a:r>
            <a:endParaRPr lang="ru-RU" sz="1800" b="1" i="0" dirty="0">
              <a:solidFill>
                <a:srgbClr val="3B4D55"/>
              </a:solidFill>
            </a:endParaRPr>
          </a:p>
          <a:p>
            <a:endParaRPr lang="ru-RU" sz="1800" b="1" i="0" dirty="0">
              <a:solidFill>
                <a:schemeClr val="accent3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2C7FD2-2A48-41BD-B107-E8DDA37CB1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08112" y="2489256"/>
            <a:ext cx="2132521" cy="45085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Aftermath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D7473F-5C97-4494-8F24-D313570F36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78054" y="3314218"/>
            <a:ext cx="2339025" cy="1331599"/>
          </a:xfrm>
        </p:spPr>
        <p:txBody>
          <a:bodyPr/>
          <a:lstStyle/>
          <a:p>
            <a:pPr algn="ctr"/>
            <a:r>
              <a:rPr lang="en-US" sz="2400" b="1" i="0" dirty="0">
                <a:solidFill>
                  <a:srgbClr val="0000FF"/>
                </a:solidFill>
              </a:rPr>
              <a:t>What next?</a:t>
            </a:r>
            <a:endParaRPr lang="ru-RU" sz="2400" b="1" i="0" dirty="0">
              <a:solidFill>
                <a:srgbClr val="0000FF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888DC6A-B73D-407F-A6AD-C17137CBA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0</a:t>
            </a:r>
            <a:fld id="{4F4E0FEE-E42D-435A-A441-DBC63D7AFC28}" type="slidenum">
              <a:rPr kumimoji="0" lang="ru-RU" sz="9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9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2" name="Picture 21" descr="A picture containing object&#10;&#10;Description automatically generated">
            <a:extLst>
              <a:ext uri="{FF2B5EF4-FFF2-40B4-BE49-F238E27FC236}">
                <a16:creationId xmlns:a16="http://schemas.microsoft.com/office/drawing/2014/main" id="{FC07CAD9-5346-4C65-8C51-7C0ABB0B2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6221742"/>
            <a:ext cx="2425082" cy="57791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DCCB23B-98C1-4BA4-BE8C-9A08C1AA6842}"/>
              </a:ext>
            </a:extLst>
          </p:cNvPr>
          <p:cNvSpPr/>
          <p:nvPr/>
        </p:nvSpPr>
        <p:spPr>
          <a:xfrm>
            <a:off x="9378054" y="3839061"/>
            <a:ext cx="2683526" cy="13539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</a:t>
            </a:r>
            <a:r>
              <a:rPr lang="en-US" dirty="0" err="1"/>
              <a:t>TogetherAtWork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04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36AF8E5-E0D3-4A20-88F8-E770F7C1F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6" r="-1" b="1210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CB2FE9AA-DDE1-4C4F-942E-A068C143B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037" y="6247311"/>
            <a:ext cx="2425082" cy="5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6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D1B7C700-E1E8-49F7-A098-8BACEE3FC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29" y="0"/>
            <a:ext cx="9724342" cy="6877907"/>
          </a:xfrm>
        </p:spPr>
      </p:pic>
    </p:spTree>
    <p:extLst>
      <p:ext uri="{BB962C8B-B14F-4D97-AF65-F5344CB8AC3E}">
        <p14:creationId xmlns:p14="http://schemas.microsoft.com/office/powerpoint/2010/main" val="425386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39BE426D-14D4-44CA-A8CC-09C333B62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19" y="0"/>
            <a:ext cx="9701561" cy="6861794"/>
          </a:xfrm>
        </p:spPr>
      </p:pic>
    </p:spTree>
    <p:extLst>
      <p:ext uri="{BB962C8B-B14F-4D97-AF65-F5344CB8AC3E}">
        <p14:creationId xmlns:p14="http://schemas.microsoft.com/office/powerpoint/2010/main" val="415729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406BF9-D102-4C2E-8BDD-20F1CABD1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44" y="0"/>
            <a:ext cx="9689310" cy="6853129"/>
          </a:xfrm>
        </p:spPr>
      </p:pic>
    </p:spTree>
    <p:extLst>
      <p:ext uri="{BB962C8B-B14F-4D97-AF65-F5344CB8AC3E}">
        <p14:creationId xmlns:p14="http://schemas.microsoft.com/office/powerpoint/2010/main" val="2645798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64632C0-9E1C-458E-90E2-6532E4500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6FE14F-BB46-430A-B90D-AD6176901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330" y="23141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 dirty="0">
                <a:solidFill>
                  <a:srgbClr val="FFFFFF"/>
                </a:solidFill>
              </a:rPr>
              <a:t>What do we expect from you?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01F6C-7DB5-4EE6-990F-3B2562B89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330" y="1625374"/>
            <a:ext cx="10515600" cy="500120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</a:rPr>
              <a:t>Open Campaign to be multiplied and further developed at national level</a:t>
            </a:r>
          </a:p>
          <a:p>
            <a:pPr algn="l"/>
            <a:r>
              <a:rPr lang="en-US" sz="2800" b="1" dirty="0">
                <a:solidFill>
                  <a:srgbClr val="FFFFFF"/>
                </a:solidFill>
              </a:rPr>
              <a:t>Need your support and commitment </a:t>
            </a:r>
          </a:p>
          <a:p>
            <a:pPr algn="l"/>
            <a:r>
              <a:rPr lang="en-US" sz="2800" b="1" dirty="0">
                <a:solidFill>
                  <a:srgbClr val="FFFFFF"/>
                </a:solidFill>
              </a:rPr>
              <a:t>Best case example from OZ KOVO Slovakia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OZ KOVO sent us their own timeline based on the one we have proposed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They Identified the obstacles to CB they are faced in Slovakia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</a:rPr>
              <a:t>OZ KOVO’s timeline highlights how they will contribute to the campaign by: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Distributing </a:t>
            </a:r>
            <a:r>
              <a:rPr lang="en-US" sz="1600" b="1" dirty="0" err="1">
                <a:solidFill>
                  <a:srgbClr val="FFFFFF"/>
                </a:solidFill>
              </a:rPr>
              <a:t>IAll</a:t>
            </a:r>
            <a:r>
              <a:rPr lang="en-US" sz="1600" b="1" dirty="0">
                <a:solidFill>
                  <a:srgbClr val="FFFFFF"/>
                </a:solidFill>
              </a:rPr>
              <a:t> Europe campaign materials to all affiliates via web and social media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Press release for the campaign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Banner with campaign logo  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Testimonial videos of their members about the benefits of CB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Photos and interview with employers supporting CB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Videos of young members about their conditions</a:t>
            </a:r>
          </a:p>
          <a:p>
            <a:pPr marL="1143000" lvl="1" indent="-457200" algn="l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</a:rPr>
              <a:t>Activity during the European Action Week (video of it to be distributed)</a:t>
            </a:r>
          </a:p>
        </p:txBody>
      </p:sp>
    </p:spTree>
    <p:extLst>
      <p:ext uri="{BB962C8B-B14F-4D97-AF65-F5344CB8AC3E}">
        <p14:creationId xmlns:p14="http://schemas.microsoft.com/office/powerpoint/2010/main" val="239951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2">
      <a:dk1>
        <a:srgbClr val="B4001B"/>
      </a:dk1>
      <a:lt1>
        <a:srgbClr val="FFFFFF"/>
      </a:lt1>
      <a:dk2>
        <a:srgbClr val="3B4D55"/>
      </a:dk2>
      <a:lt2>
        <a:srgbClr val="DEE6EE"/>
      </a:lt2>
      <a:accent1>
        <a:srgbClr val="B4001B"/>
      </a:accent1>
      <a:accent2>
        <a:srgbClr val="9399A1"/>
      </a:accent2>
      <a:accent3>
        <a:srgbClr val="3B4D55"/>
      </a:accent3>
      <a:accent4>
        <a:srgbClr val="000000"/>
      </a:accent4>
      <a:accent5>
        <a:srgbClr val="425537"/>
      </a:accent5>
      <a:accent6>
        <a:srgbClr val="FF0000"/>
      </a:accent6>
      <a:hlink>
        <a:srgbClr val="3B4D55"/>
      </a:hlink>
      <a:folHlink>
        <a:srgbClr val="3B4D55"/>
      </a:folHlink>
    </a:clrScheme>
    <a:fontScheme name="Custom 6">
      <a:majorFont>
        <a:latin typeface="Tahom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istory_Timeline_05_MO - v3" id="{7FF5D5DD-C278-4CE6-8439-473DA481B1BB}" vid="{5298D311-D36A-4BC6-B02B-DC4D295524F4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340</Words>
  <Application>Microsoft Office PowerPoint</Application>
  <PresentationFormat>Widescreen</PresentationFormat>
  <Paragraphs>69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Office Theme</vt:lpstr>
      <vt:lpstr>2_Office Theme</vt:lpstr>
      <vt:lpstr>1_Office Theme</vt:lpstr>
      <vt:lpstr>PowerPoint Presentation</vt:lpstr>
      <vt:lpstr>Timeline CB Campaign: Together at Work</vt:lpstr>
      <vt:lpstr>Timeline CB Campaign</vt:lpstr>
      <vt:lpstr>PowerPoint Presentation</vt:lpstr>
      <vt:lpstr>PowerPoint Presentation</vt:lpstr>
      <vt:lpstr>PowerPoint Presentation</vt:lpstr>
      <vt:lpstr>PowerPoint Presentation</vt:lpstr>
      <vt:lpstr>What do we expect from you?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Velicu</dc:creator>
  <cp:lastModifiedBy>Patricia Velicu</cp:lastModifiedBy>
  <cp:revision>15</cp:revision>
  <dcterms:created xsi:type="dcterms:W3CDTF">2019-04-25T15:30:47Z</dcterms:created>
  <dcterms:modified xsi:type="dcterms:W3CDTF">2019-05-20T14:37:21Z</dcterms:modified>
</cp:coreProperties>
</file>