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2"/>
  </p:notesMasterIdLst>
  <p:sldIdLst>
    <p:sldId id="333" r:id="rId4"/>
    <p:sldId id="346" r:id="rId5"/>
    <p:sldId id="347" r:id="rId6"/>
    <p:sldId id="261" r:id="rId7"/>
    <p:sldId id="260" r:id="rId8"/>
    <p:sldId id="257" r:id="rId9"/>
    <p:sldId id="259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5" d="100"/>
          <a:sy n="85" d="100"/>
        </p:scale>
        <p:origin x="150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46647-F90B-4B8E-8C51-5DD885E7D8E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CADDA-B5A5-4F9C-94A1-1123104C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	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012">
              <a:defRPr/>
            </a:pPr>
            <a:fld id="{5CEA0B10-FC02-44D1-AF0B-9867B7120207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99012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960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A0B10-FC02-44D1-AF0B-9867B7120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6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A0B10-FC02-44D1-AF0B-9867B712020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2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5152-A9F3-4C25-B64C-B0F562EED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CF750-3DCF-40CE-BFA9-D3190DDAE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B302E-2C08-4326-826E-86B65586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D2461-2458-4187-9C12-31F89D06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AFA8-6BD5-4FC9-99EB-5D078D9B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9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A7473-E8BA-4ED1-A1B2-3E020BC0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540E3-5B18-4684-9D5F-D71480372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9401-D707-4901-A1A1-C66AF4EE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13D06-6D15-4678-824D-88C2380A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47678-DB6A-4048-B0E9-906700C5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A617B-8EDF-43F8-A5F6-CD3C9A840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9BDD7-199A-4ED0-8843-065EF76D9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FE380-C026-4C9A-89CF-32FCB8B5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2DCA-EBF0-45C1-A473-7216C8C1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7EC0-529D-4C54-8E8E-881CF715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37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85">
            <a:extLst>
              <a:ext uri="{FF2B5EF4-FFF2-40B4-BE49-F238E27FC236}">
                <a16:creationId xmlns:a16="http://schemas.microsoft.com/office/drawing/2014/main" id="{27C8F013-58D5-4ABD-B2CB-0431FD14933E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884309" y="918636"/>
            <a:ext cx="950400" cy="6876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257CB-11D8-4D35-A676-05EDEFAA2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590" y="595088"/>
            <a:ext cx="8617176" cy="793932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622EE-EB76-4F63-BF73-21A4E7D3C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590" y="1404941"/>
            <a:ext cx="8617176" cy="481916"/>
          </a:xfrm>
        </p:spPr>
        <p:txBody>
          <a:bodyPr>
            <a:noAutofit/>
          </a:bodyPr>
          <a:lstStyle>
            <a:lvl1pPr marL="0" indent="0" algn="r">
              <a:buNone/>
              <a:defRPr sz="2800" i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56C11-4279-4A7A-8ED5-B3CC4B49EBCE}"/>
              </a:ext>
            </a:extLst>
          </p:cNvPr>
          <p:cNvSpPr/>
          <p:nvPr userDrawn="1"/>
        </p:nvSpPr>
        <p:spPr>
          <a:xfrm>
            <a:off x="874714" y="2404913"/>
            <a:ext cx="11317286" cy="630936"/>
          </a:xfrm>
          <a:prstGeom prst="rect">
            <a:avLst/>
          </a:prstGeom>
          <a:solidFill>
            <a:srgbClr val="DEE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1448BB1C-FCE0-4368-9454-1C343179F82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9868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5" name="Text Placeholder 67">
            <a:extLst>
              <a:ext uri="{FF2B5EF4-FFF2-40B4-BE49-F238E27FC236}">
                <a16:creationId xmlns:a16="http://schemas.microsoft.com/office/drawing/2014/main" id="{0F809E17-A64D-4926-86F9-F23BA9D433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2003" y="3176106"/>
            <a:ext cx="1697037" cy="36894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Step 1</a:t>
            </a:r>
            <a:endParaRPr lang="ru-RU" dirty="0"/>
          </a:p>
        </p:txBody>
      </p:sp>
      <p:sp>
        <p:nvSpPr>
          <p:cNvPr id="80" name="Text Placeholder 67">
            <a:extLst>
              <a:ext uri="{FF2B5EF4-FFF2-40B4-BE49-F238E27FC236}">
                <a16:creationId xmlns:a16="http://schemas.microsoft.com/office/drawing/2014/main" id="{CEAEBD1B-4DD3-4194-BDB3-E70AEE2E0CDB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999868" y="3580663"/>
            <a:ext cx="1697037" cy="1414919"/>
          </a:xfr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78D23EB-5D9F-4540-94A3-08DBF7B8B91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76929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52C8DAAC-AC34-4ADE-B88F-1C9288A5AEA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079064" y="3176106"/>
            <a:ext cx="1697037" cy="36894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Step 2</a:t>
            </a:r>
            <a:endParaRPr lang="ru-RU" dirty="0"/>
          </a:p>
        </p:txBody>
      </p:sp>
      <p:sp>
        <p:nvSpPr>
          <p:cNvPr id="81" name="Text Placeholder 67">
            <a:extLst>
              <a:ext uri="{FF2B5EF4-FFF2-40B4-BE49-F238E27FC236}">
                <a16:creationId xmlns:a16="http://schemas.microsoft.com/office/drawing/2014/main" id="{11C83BFB-0EB8-4D80-943B-BA7A252D4DFE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3076929" y="3580663"/>
            <a:ext cx="1697037" cy="1414919"/>
          </a:xfr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4ED1DE17-B2BC-417B-BFB0-D3CDF720973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53990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7" name="Text Placeholder 67">
            <a:extLst>
              <a:ext uri="{FF2B5EF4-FFF2-40B4-BE49-F238E27FC236}">
                <a16:creationId xmlns:a16="http://schemas.microsoft.com/office/drawing/2014/main" id="{2406C601-7B6F-4E9D-A973-B2CC92C0DDA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56125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3</a:t>
            </a:r>
            <a:endParaRPr lang="ru-RU" dirty="0"/>
          </a:p>
        </p:txBody>
      </p:sp>
      <p:sp>
        <p:nvSpPr>
          <p:cNvPr id="82" name="Text Placeholder 67">
            <a:extLst>
              <a:ext uri="{FF2B5EF4-FFF2-40B4-BE49-F238E27FC236}">
                <a16:creationId xmlns:a16="http://schemas.microsoft.com/office/drawing/2014/main" id="{1863E5AC-A2CE-4EFB-9433-5F599B2B061F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5153990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166A426C-5268-45E2-8D57-A0DC553E018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231051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84AA07B3-267A-4EF3-884B-C7811E2A82E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233186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4</a:t>
            </a:r>
            <a:endParaRPr lang="ru-RU" dirty="0"/>
          </a:p>
        </p:txBody>
      </p:sp>
      <p:sp>
        <p:nvSpPr>
          <p:cNvPr id="83" name="Text Placeholder 67">
            <a:extLst>
              <a:ext uri="{FF2B5EF4-FFF2-40B4-BE49-F238E27FC236}">
                <a16:creationId xmlns:a16="http://schemas.microsoft.com/office/drawing/2014/main" id="{8200DF41-88E6-45EF-AE9D-B56233AD17E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7231051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2" name="Text Placeholder 67">
            <a:extLst>
              <a:ext uri="{FF2B5EF4-FFF2-40B4-BE49-F238E27FC236}">
                <a16:creationId xmlns:a16="http://schemas.microsoft.com/office/drawing/2014/main" id="{27F6FCF2-4954-4E07-BD4A-54040E16988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308112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9" name="Text Placeholder 67">
            <a:extLst>
              <a:ext uri="{FF2B5EF4-FFF2-40B4-BE49-F238E27FC236}">
                <a16:creationId xmlns:a16="http://schemas.microsoft.com/office/drawing/2014/main" id="{9752F311-54E4-4A2F-A676-CE541AC3AF2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310247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5</a:t>
            </a:r>
            <a:endParaRPr lang="ru-RU" dirty="0"/>
          </a:p>
        </p:txBody>
      </p:sp>
      <p:sp>
        <p:nvSpPr>
          <p:cNvPr id="84" name="Text Placeholder 67">
            <a:extLst>
              <a:ext uri="{FF2B5EF4-FFF2-40B4-BE49-F238E27FC236}">
                <a16:creationId xmlns:a16="http://schemas.microsoft.com/office/drawing/2014/main" id="{293395E1-4412-462F-9A23-3BEF7CCC2498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308112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423E63-093D-4A99-8C31-28E180F8111E}"/>
              </a:ext>
            </a:extLst>
          </p:cNvPr>
          <p:cNvCxnSpPr>
            <a:cxnSpLocks/>
          </p:cNvCxnSpPr>
          <p:nvPr userDrawn="1"/>
        </p:nvCxnSpPr>
        <p:spPr>
          <a:xfrm>
            <a:off x="919331" y="2404913"/>
            <a:ext cx="11304000" cy="0"/>
          </a:xfrm>
          <a:prstGeom prst="line">
            <a:avLst/>
          </a:prstGeom>
          <a:ln w="19050">
            <a:solidFill>
              <a:srgbClr val="939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79A9D-F468-4B5C-9092-EE37C9E3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13CFEE6-155F-4C22-BFC9-BDED101F64A3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50B2E-E157-4C0C-94EB-9A67DEC0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0389-9377-4F66-90DE-3BF0280F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0FEE-E42D-435A-A441-DBC63D7AFC28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5D4B62-FDA7-488E-8EA0-68805217F9F0}"/>
              </a:ext>
            </a:extLst>
          </p:cNvPr>
          <p:cNvGrpSpPr/>
          <p:nvPr userDrawn="1"/>
        </p:nvGrpSpPr>
        <p:grpSpPr>
          <a:xfrm>
            <a:off x="9128023" y="2331516"/>
            <a:ext cx="137160" cy="2999323"/>
            <a:chOff x="882917" y="2474883"/>
            <a:chExt cx="137160" cy="299932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9FF919-D5B6-40BE-8340-99395C67A80B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44F83E-0A7E-487F-94AD-18862D8C1DA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604EFAD-8591-44A8-B023-93F6CBAA8FBB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C36F7E-FD23-48F3-A09A-9CC43031B561}"/>
              </a:ext>
            </a:extLst>
          </p:cNvPr>
          <p:cNvCxnSpPr>
            <a:cxnSpLocks/>
          </p:cNvCxnSpPr>
          <p:nvPr userDrawn="1"/>
        </p:nvCxnSpPr>
        <p:spPr>
          <a:xfrm>
            <a:off x="951496" y="3032671"/>
            <a:ext cx="11240503" cy="0"/>
          </a:xfrm>
          <a:prstGeom prst="line">
            <a:avLst/>
          </a:prstGeom>
          <a:ln w="7239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1B849D-4DD4-48E2-919C-6D027EBF0C55}"/>
              </a:ext>
            </a:extLst>
          </p:cNvPr>
          <p:cNvGrpSpPr/>
          <p:nvPr userDrawn="1"/>
        </p:nvGrpSpPr>
        <p:grpSpPr>
          <a:xfrm>
            <a:off x="813989" y="2331516"/>
            <a:ext cx="137162" cy="2999323"/>
            <a:chOff x="882915" y="2453736"/>
            <a:chExt cx="137162" cy="299932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5FDD3-D29F-4144-B941-C78FD2EDEC8F}"/>
                </a:ext>
              </a:extLst>
            </p:cNvPr>
            <p:cNvCxnSpPr/>
            <p:nvPr userDrawn="1"/>
          </p:nvCxnSpPr>
          <p:spPr>
            <a:xfrm>
              <a:off x="951497" y="2522316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CCA69E7-7E62-48D3-BECA-3195D6013009}"/>
                </a:ext>
              </a:extLst>
            </p:cNvPr>
            <p:cNvSpPr/>
            <p:nvPr userDrawn="1"/>
          </p:nvSpPr>
          <p:spPr>
            <a:xfrm>
              <a:off x="882915" y="245373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372AC68-B45F-427C-BCD5-D1C11A81DEFD}"/>
                </a:ext>
              </a:extLst>
            </p:cNvPr>
            <p:cNvSpPr/>
            <p:nvPr userDrawn="1"/>
          </p:nvSpPr>
          <p:spPr>
            <a:xfrm>
              <a:off x="882917" y="5315899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3908B3-7B94-471C-A3B6-4DD1BAD057EC}"/>
              </a:ext>
            </a:extLst>
          </p:cNvPr>
          <p:cNvGrpSpPr/>
          <p:nvPr userDrawn="1"/>
        </p:nvGrpSpPr>
        <p:grpSpPr>
          <a:xfrm>
            <a:off x="750918" y="2898634"/>
            <a:ext cx="265176" cy="265176"/>
            <a:chOff x="818907" y="3062958"/>
            <a:chExt cx="265176" cy="265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EBB9D0A-1778-4373-AD41-62E890959DCF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3271EA-E74D-4A74-B991-5C50166C37A5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A6FF48-4AA4-4CD2-B31D-B7049F9C4092}"/>
              </a:ext>
            </a:extLst>
          </p:cNvPr>
          <p:cNvGrpSpPr/>
          <p:nvPr userDrawn="1"/>
        </p:nvGrpSpPr>
        <p:grpSpPr>
          <a:xfrm>
            <a:off x="2908500" y="2331516"/>
            <a:ext cx="137160" cy="2999323"/>
            <a:chOff x="882917" y="2474883"/>
            <a:chExt cx="137160" cy="299932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7874F7-CC98-4D64-8517-87F53501C42F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453AEA-ACAA-4861-B099-D90257B9BAF8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8484F9-DBBB-48DB-8CBC-A0E91BBD8207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7AB91B-1402-478A-9277-84A12987C1FE}"/>
              </a:ext>
            </a:extLst>
          </p:cNvPr>
          <p:cNvGrpSpPr/>
          <p:nvPr userDrawn="1"/>
        </p:nvGrpSpPr>
        <p:grpSpPr>
          <a:xfrm>
            <a:off x="2847246" y="2898634"/>
            <a:ext cx="265176" cy="265176"/>
            <a:chOff x="818907" y="3062958"/>
            <a:chExt cx="265176" cy="26517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EFCF036-CEA4-48A8-A00F-9F64AE548E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EE24256-9159-4D60-B60A-3498FC98CD0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8C6DB1-44F7-483A-950F-B873D1D5B8D3}"/>
              </a:ext>
            </a:extLst>
          </p:cNvPr>
          <p:cNvGrpSpPr/>
          <p:nvPr userDrawn="1"/>
        </p:nvGrpSpPr>
        <p:grpSpPr>
          <a:xfrm>
            <a:off x="9064951" y="2898634"/>
            <a:ext cx="265176" cy="265176"/>
            <a:chOff x="818907" y="3062958"/>
            <a:chExt cx="265176" cy="26517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71AB570-1EDA-457E-B564-1F63367035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1CF7F51-5306-450B-9581-297B7DA9535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8F938B-6889-476B-9F04-50877A3FFB94}"/>
              </a:ext>
            </a:extLst>
          </p:cNvPr>
          <p:cNvGrpSpPr/>
          <p:nvPr userDrawn="1"/>
        </p:nvGrpSpPr>
        <p:grpSpPr>
          <a:xfrm>
            <a:off x="5003010" y="2331516"/>
            <a:ext cx="137160" cy="2999323"/>
            <a:chOff x="882917" y="2474883"/>
            <a:chExt cx="137160" cy="299932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9342DA-D3C1-4717-B6CC-2654C333D29D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B6D1AF-ADDB-42D5-BEB9-99A7EE07025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86ED45-F31E-4EB9-BB0F-3079602EB4A2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923CFC93-94E9-4366-8810-F0ACAFD54CFD}"/>
              </a:ext>
            </a:extLst>
          </p:cNvPr>
          <p:cNvSpPr/>
          <p:nvPr userDrawn="1"/>
        </p:nvSpPr>
        <p:spPr>
          <a:xfrm>
            <a:off x="4938426" y="2898634"/>
            <a:ext cx="265176" cy="2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D6790E5-47B0-4794-ADB1-4FC8402D665C}"/>
              </a:ext>
            </a:extLst>
          </p:cNvPr>
          <p:cNvSpPr/>
          <p:nvPr userDrawn="1"/>
        </p:nvSpPr>
        <p:spPr>
          <a:xfrm>
            <a:off x="5002434" y="296264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6C3237-54C9-480C-AABB-5A95AB84DF38}"/>
              </a:ext>
            </a:extLst>
          </p:cNvPr>
          <p:cNvGrpSpPr/>
          <p:nvPr userDrawn="1"/>
        </p:nvGrpSpPr>
        <p:grpSpPr>
          <a:xfrm>
            <a:off x="7097520" y="2331516"/>
            <a:ext cx="137160" cy="2999323"/>
            <a:chOff x="882917" y="2474883"/>
            <a:chExt cx="137160" cy="2999323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1C5BC3-88E2-4319-B05B-55A77D959B8C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5AD3DDE-89C5-4CB3-A7C4-52A77D798D0A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92ADD7-891E-47B3-B12A-0B729BD59B7C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626098-B638-41DE-A19F-347385124AF0}"/>
              </a:ext>
            </a:extLst>
          </p:cNvPr>
          <p:cNvGrpSpPr/>
          <p:nvPr userDrawn="1"/>
        </p:nvGrpSpPr>
        <p:grpSpPr>
          <a:xfrm>
            <a:off x="7036590" y="2898634"/>
            <a:ext cx="265176" cy="265176"/>
            <a:chOff x="821985" y="3062284"/>
            <a:chExt cx="265176" cy="26517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FDD77FF-4A87-4A8F-9110-8D6977A8ED44}"/>
                </a:ext>
              </a:extLst>
            </p:cNvPr>
            <p:cNvSpPr/>
            <p:nvPr userDrawn="1"/>
          </p:nvSpPr>
          <p:spPr>
            <a:xfrm>
              <a:off x="821985" y="3062284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ECC322-F330-4C26-AC6A-506672D90A6F}"/>
                </a:ext>
              </a:extLst>
            </p:cNvPr>
            <p:cNvSpPr/>
            <p:nvPr userDrawn="1"/>
          </p:nvSpPr>
          <p:spPr>
            <a:xfrm>
              <a:off x="885993" y="3126292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40283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551">
          <p15:clr>
            <a:srgbClr val="FBAE40"/>
          </p15:clr>
        </p15:guide>
        <p15:guide id="3" pos="7080">
          <p15:clr>
            <a:srgbClr val="FBAE40"/>
          </p15:clr>
        </p15:guide>
        <p15:guide id="4" orient="horz" pos="37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4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6A29-FB93-4135-B4AB-2AD2CFCF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C2924-8089-437C-9F61-82DA9CAB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9CBFB-1B97-437E-9BD2-3DF5B2CC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F0BA-A988-4ECB-9BB7-18D3F919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ECE0-6EFE-48AE-9BDC-F90008B6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49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1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2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5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F752-7FCA-4A79-A224-7A2EDD05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2A9D5-50F1-4F7A-A717-2456EBE0E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0D2D-6B63-4F39-9C69-83D4316A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83AB-158E-4E30-8287-232817AD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DF979-415C-480C-82AD-7AF74F16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8970-F21B-454F-9665-9BFD6308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F83C6-E2EA-4EA5-B26F-A94F47BFC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B70BD-F71D-44F3-BF38-F50F0075E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6C62E-D1DA-4F2F-AA27-3D8E141F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35D13-0C9C-4B2D-B249-D47E1197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4D375-FB0A-42CB-86B9-F1BF02C5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8B10-289C-448F-BE58-B2549B75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6B4F0-1945-44B6-BAC2-D57EDAE5F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DF3DE-FEFF-4C79-B510-F80093E85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04013-7170-4E1B-953A-DE8F00996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721EA-E9B7-410A-A1AE-92AE594FB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5C0DB-AA84-41E8-A47E-EC7ACF71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92460-99A6-4D9A-9E5D-98053F08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EF40B9-AC37-4E0F-A7CA-5661FDD3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87EF-A550-4C1C-993D-D49C4CEF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BADAE-812A-4F0B-B87A-4EBD37A7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8221-4672-4703-8506-B1E74BEB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4075F-7ABB-4D46-A03B-1A55F230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05F46-231E-4DEF-A313-E300C700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ADA9E-2A71-4F05-B030-B71DEA04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1EA2B-D7AC-44A1-826C-A5D00968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2D74-F9DC-4FD8-B285-09E3D3A5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BD7A3-7C1C-4A0B-8102-F5BF4AD84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F8E60-9C17-4DDC-A740-C6F291EB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66F6A-65DC-4628-AE41-8A088B47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E4509-6C76-45D4-90F4-2AD957D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AC3E-A8FD-40BB-A58B-851F0D8D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0FCC-A132-49C8-950E-970183D8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DFFC8-8014-4FAD-8168-4F9EB6056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B6171-4C6D-4B27-9CB9-B1218EF09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EC6EE-320B-41FB-B8D0-218AB26F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AB7E1-BBE3-4360-9589-A70C6B54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9C61D-11A9-48CC-9022-72942D96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DA7B3-4B3C-4921-BE64-1ADF1627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8EE8A-BAAB-4F80-B607-C8A6A02A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A133-5FF3-4210-8231-7C8E4908E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BA2B-D452-475B-9F8F-5253CE33C28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39FC-1FFF-4821-BD3B-D03468C61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516EE-72A8-4196-A042-0C7C00319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FE583A-448B-424C-9B6C-980A58B939A8}"/>
              </a:ext>
            </a:extLst>
          </p:cNvPr>
          <p:cNvCxnSpPr>
            <a:cxnSpLocks/>
            <a:stCxn id="8" idx="6"/>
            <a:endCxn id="10" idx="6"/>
          </p:cNvCxnSpPr>
          <p:nvPr userDrawn="1"/>
        </p:nvCxnSpPr>
        <p:spPr>
          <a:xfrm flipV="1">
            <a:off x="1070213" y="6081964"/>
            <a:ext cx="10174050" cy="1"/>
          </a:xfrm>
          <a:prstGeom prst="line">
            <a:avLst/>
          </a:prstGeom>
          <a:ln w="889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F4F28C2-CC34-4947-B0FE-B44514C5BFC8}"/>
              </a:ext>
            </a:extLst>
          </p:cNvPr>
          <p:cNvSpPr/>
          <p:nvPr userDrawn="1"/>
        </p:nvSpPr>
        <p:spPr>
          <a:xfrm>
            <a:off x="11107103" y="601338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423FD6-47FA-40FA-AC79-BC9F7AE1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E562E-0BAA-491E-B8FD-1A05C9CA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2BA95-4805-4B42-9280-BD99DBEAF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3765" y="6088551"/>
            <a:ext cx="27432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rgbClr val="3B4D55"/>
                </a:solidFill>
              </a:defRPr>
            </a:lvl1pPr>
          </a:lstStyle>
          <a:p>
            <a:r>
              <a:rPr lang="en-US" dirty="0"/>
              <a:t>MM.DD.20XX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72EE-4DFE-49F7-BB57-F122C643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03765" y="5829266"/>
            <a:ext cx="2743200" cy="252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rgbClr val="B4001B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F2AD18-5088-44AE-A929-D2B09BDCBE5A}"/>
              </a:ext>
            </a:extLst>
          </p:cNvPr>
          <p:cNvSpPr/>
          <p:nvPr userDrawn="1"/>
        </p:nvSpPr>
        <p:spPr>
          <a:xfrm>
            <a:off x="805037" y="5949377"/>
            <a:ext cx="265176" cy="2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5A4A8-6013-489C-BF67-FC05831CE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915" y="5899402"/>
            <a:ext cx="3210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bg1"/>
                </a:solidFill>
              </a:defRPr>
            </a:lvl1pPr>
          </a:lstStyle>
          <a:p>
            <a:fld id="{4F4E0FEE-E42D-435A-A441-DBC63D7AFC2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96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BD10-AB05-43DD-ADC7-0EECE20C832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CEF3C62-164D-4469-9E4D-6722AEE85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6" y="-1"/>
            <a:ext cx="6537840" cy="36712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3439" y="573576"/>
            <a:ext cx="7224346" cy="839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5733" y="3890871"/>
            <a:ext cx="8323987" cy="2687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83" y="-53698"/>
            <a:ext cx="4926099" cy="47970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5400000">
            <a:off x="-3283928" y="3283926"/>
            <a:ext cx="6858002" cy="2901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23439" y="2257552"/>
            <a:ext cx="7370800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 algn="ctr">
              <a:defRPr/>
            </a:pPr>
            <a:r>
              <a:rPr lang="en-US" sz="4400" b="1" dirty="0" err="1">
                <a:solidFill>
                  <a:srgbClr val="0000FF"/>
                </a:solidFill>
              </a:rPr>
              <a:t>IndustriAll</a:t>
            </a:r>
            <a:r>
              <a:rPr lang="en-US" sz="4400" b="1" dirty="0">
                <a:solidFill>
                  <a:srgbClr val="0000FF"/>
                </a:solidFill>
              </a:rPr>
              <a:t> Europe Campaign: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</a:rPr>
              <a:t>For More Collective Bargaining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</a:rPr>
              <a:t> in Europe </a:t>
            </a: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group of people posing for a photo in front of a crowd&#10;&#10;Description automatically generated">
            <a:extLst>
              <a:ext uri="{FF2B5EF4-FFF2-40B4-BE49-F238E27FC236}">
                <a16:creationId xmlns:a16="http://schemas.microsoft.com/office/drawing/2014/main" id="{59747837-3922-42F9-AAC2-431F257E5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" y="-263862"/>
            <a:ext cx="12067085" cy="7513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589F1-01D9-47E4-AFB2-5421C059A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16" y="16668"/>
            <a:ext cx="2336940" cy="556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33A8B-18B6-4F87-BCF2-852DBB5E500F}"/>
              </a:ext>
            </a:extLst>
          </p:cNvPr>
          <p:cNvSpPr txBox="1"/>
          <p:nvPr/>
        </p:nvSpPr>
        <p:spPr>
          <a:xfrm>
            <a:off x="7077431" y="3354469"/>
            <a:ext cx="32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Europe Affiliates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3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4E23-F409-4691-84CD-C0C52AD3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717" y="264566"/>
            <a:ext cx="10786704" cy="7939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Zeitplan</a:t>
            </a:r>
            <a:r>
              <a:rPr lang="en-US" dirty="0"/>
              <a:t> </a:t>
            </a:r>
            <a:r>
              <a:rPr lang="en-US" dirty="0" err="1"/>
              <a:t>Kampagne</a:t>
            </a:r>
            <a:r>
              <a:rPr lang="en-US" dirty="0"/>
              <a:t>: Together at Work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6B88A-CA53-4491-9D51-BD04EBF2F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120" y="1041909"/>
            <a:ext cx="8617176" cy="481916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September – </a:t>
            </a:r>
            <a:r>
              <a:rPr lang="en-US" dirty="0" err="1">
                <a:solidFill>
                  <a:schemeClr val="accent3"/>
                </a:solidFill>
              </a:rPr>
              <a:t>Januar</a:t>
            </a:r>
            <a:r>
              <a:rPr lang="en-US" dirty="0">
                <a:solidFill>
                  <a:schemeClr val="accent3"/>
                </a:solidFill>
              </a:rPr>
              <a:t> 2019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4035-833F-47A3-9B42-8D3A786CD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868" y="2489256"/>
            <a:ext cx="1955983" cy="4508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September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27327C-3A41-4D1E-A5CE-D0A5F32812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003" y="3176106"/>
            <a:ext cx="1697037" cy="36894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Auftakt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904312-F9B9-4F27-8665-50D0641FBE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9868" y="3545052"/>
            <a:ext cx="1857632" cy="2528577"/>
          </a:xfrm>
        </p:spPr>
        <p:txBody>
          <a:bodyPr>
            <a:normAutofit fontScale="77500" lnSpcReduction="20000"/>
          </a:bodyPr>
          <a:lstStyle/>
          <a:p>
            <a:r>
              <a:rPr lang="en-US" sz="1800" b="1" i="0" dirty="0"/>
              <a:t>-</a:t>
            </a:r>
            <a:r>
              <a:rPr lang="en-US" sz="1800" b="1" i="0" dirty="0" err="1"/>
              <a:t>Veranstaltung</a:t>
            </a:r>
            <a:r>
              <a:rPr lang="en-US" sz="1800" b="1" i="0" dirty="0"/>
              <a:t> </a:t>
            </a:r>
            <a:r>
              <a:rPr lang="en-US" sz="1800" b="1" i="0" dirty="0" err="1"/>
              <a:t>im</a:t>
            </a:r>
            <a:r>
              <a:rPr lang="en-US" sz="1800" b="1" i="0" dirty="0"/>
              <a:t> EP Ende September</a:t>
            </a:r>
          </a:p>
          <a:p>
            <a:r>
              <a:rPr lang="en-US" sz="1800" b="1" i="0" dirty="0">
                <a:solidFill>
                  <a:schemeClr val="accent3"/>
                </a:solidFill>
              </a:rPr>
              <a:t>- </a:t>
            </a:r>
            <a:r>
              <a:rPr lang="en-US" sz="1800" b="1" i="0" dirty="0" err="1">
                <a:solidFill>
                  <a:schemeClr val="accent3"/>
                </a:solidFill>
              </a:rPr>
              <a:t>Zusammenhang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zwischen</a:t>
            </a:r>
            <a:r>
              <a:rPr lang="en-US" sz="1800" b="1" i="0" dirty="0">
                <a:solidFill>
                  <a:schemeClr val="accent3"/>
                </a:solidFill>
              </a:rPr>
              <a:t> dem </a:t>
            </a:r>
            <a:r>
              <a:rPr lang="en-US" sz="1800" b="1" i="0" dirty="0" err="1">
                <a:solidFill>
                  <a:schemeClr val="accent3"/>
                </a:solidFill>
              </a:rPr>
              <a:t>Abbau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vom</a:t>
            </a:r>
            <a:r>
              <a:rPr lang="en-US" sz="1800" b="1" i="0" dirty="0">
                <a:solidFill>
                  <a:schemeClr val="accent3"/>
                </a:solidFill>
              </a:rPr>
              <a:t> TV-</a:t>
            </a:r>
            <a:r>
              <a:rPr lang="en-US" sz="1800" b="1" i="0" dirty="0" err="1">
                <a:solidFill>
                  <a:schemeClr val="accent3"/>
                </a:solidFill>
              </a:rPr>
              <a:t>Strukturen</a:t>
            </a:r>
            <a:r>
              <a:rPr lang="en-US" sz="1800" b="1" i="0" dirty="0">
                <a:solidFill>
                  <a:schemeClr val="accent3"/>
                </a:solidFill>
              </a:rPr>
              <a:t> und dem </a:t>
            </a:r>
            <a:r>
              <a:rPr lang="en-US" sz="1800" b="1" i="0" dirty="0" err="1">
                <a:solidFill>
                  <a:schemeClr val="accent3"/>
                </a:solidFill>
              </a:rPr>
              <a:t>Anstieg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schlecht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bezahlter</a:t>
            </a:r>
            <a:r>
              <a:rPr lang="en-US" sz="1800" b="1" i="0" dirty="0">
                <a:solidFill>
                  <a:schemeClr val="accent3"/>
                </a:solidFill>
              </a:rPr>
              <a:t> und </a:t>
            </a:r>
            <a:r>
              <a:rPr lang="en-US" sz="1800" b="1" i="0" dirty="0" err="1">
                <a:solidFill>
                  <a:schemeClr val="accent3"/>
                </a:solidFill>
              </a:rPr>
              <a:t>prekärer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Beschäftigung</a:t>
            </a:r>
            <a:endParaRPr lang="en-US" sz="1800" b="1" i="0" dirty="0">
              <a:solidFill>
                <a:schemeClr val="accent3"/>
              </a:solidFill>
            </a:endParaRPr>
          </a:p>
          <a:p>
            <a:r>
              <a:rPr lang="nl-BE" sz="1800" b="1" i="0" dirty="0">
                <a:solidFill>
                  <a:schemeClr val="accent3"/>
                </a:solidFill>
              </a:rPr>
              <a:t>- Hindernisse für TV und wie sie beseitigt werden können </a:t>
            </a:r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9FF3-8FFE-4E02-8E2A-BEDDF869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6929" y="2489256"/>
            <a:ext cx="1876071" cy="450850"/>
          </a:xfrm>
        </p:spPr>
        <p:txBody>
          <a:bodyPr/>
          <a:lstStyle/>
          <a:p>
            <a:r>
              <a:rPr lang="en-US" sz="2400" dirty="0" err="1">
                <a:solidFill>
                  <a:srgbClr val="B4001B"/>
                </a:solidFill>
              </a:rPr>
              <a:t>Oktober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850A20-E11B-4BD8-8CD9-BF9B430BE6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064" y="3176106"/>
            <a:ext cx="1697037" cy="36894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Beschäftigte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EF11A1D-EB73-4B08-8ADD-1B50D40FC1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76929" y="3545052"/>
            <a:ext cx="1697037" cy="1997965"/>
          </a:xfrm>
        </p:spPr>
        <p:txBody>
          <a:bodyPr/>
          <a:lstStyle/>
          <a:p>
            <a:r>
              <a:rPr lang="en-US" sz="1800" b="1" i="0" dirty="0"/>
              <a:t>- TV/</a:t>
            </a:r>
            <a:r>
              <a:rPr lang="en-US" sz="1800" b="1" i="0" dirty="0" err="1"/>
              <a:t>Gewerk-schaften</a:t>
            </a:r>
            <a:r>
              <a:rPr lang="en-US" sz="1800" b="1" i="0" dirty="0"/>
              <a:t> </a:t>
            </a:r>
            <a:r>
              <a:rPr lang="en-US" sz="1800" b="1" i="0" dirty="0" err="1"/>
              <a:t>bewirken</a:t>
            </a:r>
            <a:r>
              <a:rPr lang="en-US" sz="1800" b="1" i="0" dirty="0"/>
              <a:t> </a:t>
            </a:r>
            <a:r>
              <a:rPr lang="en-US" sz="1800" b="1" i="0" dirty="0" err="1"/>
              <a:t>einen</a:t>
            </a:r>
            <a:r>
              <a:rPr lang="en-US" sz="1800" b="1" i="0" dirty="0"/>
              <a:t> </a:t>
            </a:r>
            <a:r>
              <a:rPr lang="en-US" sz="1800" b="1" i="0" dirty="0" err="1"/>
              <a:t>Unterschied</a:t>
            </a:r>
            <a:r>
              <a:rPr lang="en-US" sz="1800" b="1" i="0" dirty="0"/>
              <a:t> </a:t>
            </a:r>
            <a:r>
              <a:rPr lang="en-US" sz="1800" b="1" i="0" dirty="0" err="1"/>
              <a:t>für</a:t>
            </a:r>
            <a:r>
              <a:rPr lang="en-US" sz="1800" b="1" i="0" dirty="0"/>
              <a:t> die </a:t>
            </a:r>
            <a:r>
              <a:rPr lang="en-US" sz="1800" b="1" i="0" dirty="0" err="1"/>
              <a:t>Beschäftigten</a:t>
            </a:r>
            <a:r>
              <a:rPr lang="en-US" sz="1800" b="1" i="0" dirty="0"/>
              <a:t>    </a:t>
            </a:r>
          </a:p>
          <a:p>
            <a:pPr marL="285750" indent="-285750">
              <a:buFontTx/>
              <a:buChar char="-"/>
            </a:pPr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50FA0-8BDD-46C8-99F1-A2927A86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3990" y="2489256"/>
            <a:ext cx="1798649" cy="450850"/>
          </a:xfrm>
        </p:spPr>
        <p:txBody>
          <a:bodyPr/>
          <a:lstStyle/>
          <a:p>
            <a:r>
              <a:rPr lang="en-US" sz="2400" dirty="0">
                <a:solidFill>
                  <a:srgbClr val="B4001B"/>
                </a:solidFill>
              </a:rPr>
              <a:t>November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E427F9-9DA3-442F-9E6F-54A21B401D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6125" y="3176106"/>
            <a:ext cx="1697037" cy="36894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Arbeitgeber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9DC07-6080-4AF6-8CFB-03465BE57D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3990" y="3567085"/>
            <a:ext cx="1697037" cy="2258567"/>
          </a:xfrm>
        </p:spPr>
        <p:txBody>
          <a:bodyPr/>
          <a:lstStyle/>
          <a:p>
            <a:r>
              <a:rPr lang="en-US" sz="1800" b="1" i="0" dirty="0"/>
              <a:t>- TV </a:t>
            </a:r>
            <a:r>
              <a:rPr lang="en-US" sz="1800" b="1" i="0" dirty="0" err="1"/>
              <a:t>bringen</a:t>
            </a:r>
            <a:r>
              <a:rPr lang="en-US" sz="1800" b="1" i="0" dirty="0"/>
              <a:t> </a:t>
            </a:r>
            <a:r>
              <a:rPr lang="en-US" sz="1800" b="1" i="0" dirty="0" err="1"/>
              <a:t>Vorteile</a:t>
            </a:r>
            <a:r>
              <a:rPr lang="en-US" sz="1800" b="1" i="0" dirty="0"/>
              <a:t> </a:t>
            </a:r>
            <a:r>
              <a:rPr lang="en-US" sz="1800" b="1" i="0" dirty="0" err="1"/>
              <a:t>für</a:t>
            </a:r>
            <a:r>
              <a:rPr lang="en-US" sz="1800" b="1" i="0" dirty="0"/>
              <a:t> </a:t>
            </a:r>
            <a:r>
              <a:rPr lang="en-US" sz="1800" b="1" i="0" dirty="0" err="1"/>
              <a:t>Unternehmen</a:t>
            </a:r>
            <a:r>
              <a:rPr lang="en-US" sz="1800" b="1" i="0" dirty="0"/>
              <a:t> und die Gesellschaft </a:t>
            </a:r>
            <a:r>
              <a:rPr lang="en-US" sz="1800" b="1" i="0" dirty="0" err="1"/>
              <a:t>insgesamt</a:t>
            </a:r>
            <a:endParaRPr lang="en-US" sz="1800" b="1" i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9E183-E0BA-4EFB-909C-B21CDB32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1051" y="2489256"/>
            <a:ext cx="1798649" cy="450850"/>
          </a:xfrm>
        </p:spPr>
        <p:txBody>
          <a:bodyPr/>
          <a:lstStyle/>
          <a:p>
            <a:r>
              <a:rPr lang="en-US" sz="2400" dirty="0" err="1">
                <a:solidFill>
                  <a:srgbClr val="B4001B"/>
                </a:solidFill>
              </a:rPr>
              <a:t>Januar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5462CD-F97C-4BB7-AF35-E94CC36595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6759" y="3176106"/>
            <a:ext cx="2221353" cy="412118"/>
          </a:xfrm>
        </p:spPr>
        <p:txBody>
          <a:bodyPr/>
          <a:lstStyle/>
          <a:p>
            <a:pPr lvl="0" algn="ctr"/>
            <a:r>
              <a:rPr lang="en-US" dirty="0" err="1">
                <a:solidFill>
                  <a:srgbClr val="0000FF"/>
                </a:solidFill>
              </a:rPr>
              <a:t>Junge</a:t>
            </a:r>
            <a:r>
              <a:rPr lang="en-US" dirty="0">
                <a:solidFill>
                  <a:srgbClr val="0000FF"/>
                </a:solidFill>
              </a:rPr>
              <a:t> AN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398F53-954F-4FC0-88A5-32A456A33D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1051" y="3545052"/>
            <a:ext cx="1697037" cy="2134296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3B4D55"/>
                </a:solidFill>
              </a:rPr>
              <a:t>- </a:t>
            </a:r>
            <a:r>
              <a:rPr lang="en-US" sz="1800" b="1" i="0" dirty="0" err="1">
                <a:solidFill>
                  <a:srgbClr val="3B4D55"/>
                </a:solidFill>
              </a:rPr>
              <a:t>Vorteile</a:t>
            </a:r>
            <a:r>
              <a:rPr lang="en-US" sz="1800" b="1" i="0" dirty="0">
                <a:solidFill>
                  <a:srgbClr val="3B4D55"/>
                </a:solidFill>
              </a:rPr>
              <a:t> von TV </a:t>
            </a:r>
            <a:r>
              <a:rPr lang="en-US" sz="1800" b="1" i="0" dirty="0" err="1">
                <a:solidFill>
                  <a:srgbClr val="3B4D55"/>
                </a:solidFill>
              </a:rPr>
              <a:t>für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junge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Beschäftigte</a:t>
            </a:r>
            <a:r>
              <a:rPr lang="en-US" sz="1800" b="1" i="0" dirty="0">
                <a:solidFill>
                  <a:srgbClr val="3B4D55"/>
                </a:solidFill>
              </a:rPr>
              <a:t> und </a:t>
            </a:r>
            <a:r>
              <a:rPr lang="en-US" sz="1800" b="1" i="0" dirty="0" err="1">
                <a:solidFill>
                  <a:srgbClr val="3B4D55"/>
                </a:solidFill>
              </a:rPr>
              <a:t>Lehrlinge</a:t>
            </a:r>
            <a:endParaRPr lang="en-US" sz="1700" b="1" i="0" dirty="0">
              <a:solidFill>
                <a:srgbClr val="3B4D55"/>
              </a:solidFill>
            </a:endParaRPr>
          </a:p>
          <a:p>
            <a:pPr marL="285750" lvl="0" indent="-285750">
              <a:buFontTx/>
              <a:buChar char="-"/>
            </a:pPr>
            <a:endParaRPr lang="en-US" sz="1700" b="1" i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2C7FD2-2A48-41BD-B107-E8DDA37CB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112" y="2489256"/>
            <a:ext cx="2040654" cy="450850"/>
          </a:xfrm>
        </p:spPr>
        <p:txBody>
          <a:bodyPr/>
          <a:lstStyle/>
          <a:p>
            <a:pPr lvl="0"/>
            <a:r>
              <a:rPr lang="en-US" sz="2400" dirty="0" err="1">
                <a:solidFill>
                  <a:srgbClr val="B4001B"/>
                </a:solidFill>
              </a:rPr>
              <a:t>Februar</a:t>
            </a:r>
            <a:endParaRPr lang="ru-RU" sz="2400" dirty="0">
              <a:solidFill>
                <a:srgbClr val="B4001B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F78730-06AC-4CBB-B56A-013A42F5F6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10246" y="3176106"/>
            <a:ext cx="2828785" cy="252894"/>
          </a:xfrm>
        </p:spPr>
        <p:txBody>
          <a:bodyPr/>
          <a:lstStyle/>
          <a:p>
            <a:pPr lvl="0" algn="ctr"/>
            <a:r>
              <a:rPr lang="de-DE" dirty="0">
                <a:solidFill>
                  <a:srgbClr val="0000FF"/>
                </a:solidFill>
              </a:rPr>
              <a:t>Arbeitnehmerinnen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D7473F-5C97-4494-8F24-D313570F3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10954" y="3618524"/>
            <a:ext cx="2417523" cy="257075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1" i="0" dirty="0">
                <a:solidFill>
                  <a:srgbClr val="3B4D55"/>
                </a:solidFill>
              </a:rPr>
              <a:t>TV </a:t>
            </a:r>
            <a:r>
              <a:rPr lang="en-US" sz="1800" b="1" i="0" dirty="0" err="1">
                <a:solidFill>
                  <a:srgbClr val="3B4D55"/>
                </a:solidFill>
              </a:rPr>
              <a:t>für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gleiche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Rechte</a:t>
            </a:r>
            <a:r>
              <a:rPr lang="en-US" sz="1800" b="1" i="0" dirty="0">
                <a:solidFill>
                  <a:srgbClr val="3B4D55"/>
                </a:solidFill>
              </a:rPr>
              <a:t> von </a:t>
            </a:r>
            <a:r>
              <a:rPr lang="en-US" sz="1800" b="1" i="0" dirty="0" err="1">
                <a:solidFill>
                  <a:srgbClr val="3B4D55"/>
                </a:solidFill>
              </a:rPr>
              <a:t>Männer</a:t>
            </a:r>
            <a:r>
              <a:rPr lang="en-US" sz="1800" b="1" i="0" dirty="0">
                <a:solidFill>
                  <a:srgbClr val="3B4D55"/>
                </a:solidFill>
              </a:rPr>
              <a:t> und Frauen  </a:t>
            </a:r>
          </a:p>
          <a:p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888DC6A-B73D-407F-A6AD-C17137CB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915" y="5899402"/>
            <a:ext cx="32103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</a:t>
            </a:r>
            <a:fld id="{4F4E0FEE-E42D-435A-A441-DBC63D7AFC28}" type="slidenum">
              <a:rPr kumimoji="0" lang="ru-RU" sz="9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46D51FA5-610E-4D8B-A137-A8BA4566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6221741"/>
            <a:ext cx="2034797" cy="48490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A6504F2-64EE-4116-BEE3-30FCE5D9C2A6}"/>
              </a:ext>
            </a:extLst>
          </p:cNvPr>
          <p:cNvSpPr/>
          <p:nvPr/>
        </p:nvSpPr>
        <p:spPr>
          <a:xfrm>
            <a:off x="2157485" y="5626935"/>
            <a:ext cx="2637493" cy="108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 New Roman"/>
              </a:rPr>
              <a:t>Workers fighting/winning together at work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775791-7977-48B8-8A1D-34FD6346CF29}"/>
              </a:ext>
            </a:extLst>
          </p:cNvPr>
          <p:cNvSpPr/>
          <p:nvPr/>
        </p:nvSpPr>
        <p:spPr>
          <a:xfrm>
            <a:off x="4842379" y="5812914"/>
            <a:ext cx="2554645" cy="9830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Workers &amp; Employers together at work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9DC8E6-CD02-4F9D-A627-9A2F45043050}"/>
              </a:ext>
            </a:extLst>
          </p:cNvPr>
          <p:cNvSpPr/>
          <p:nvPr/>
        </p:nvSpPr>
        <p:spPr>
          <a:xfrm>
            <a:off x="7473846" y="5868872"/>
            <a:ext cx="2317232" cy="937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Young people together at work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3510A-34DC-451A-8277-7DBD597032E8}"/>
              </a:ext>
            </a:extLst>
          </p:cNvPr>
          <p:cNvSpPr/>
          <p:nvPr/>
        </p:nvSpPr>
        <p:spPr>
          <a:xfrm>
            <a:off x="9464455" y="4454209"/>
            <a:ext cx="2575145" cy="7665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Women together at work</a:t>
            </a:r>
          </a:p>
        </p:txBody>
      </p:sp>
    </p:spTree>
    <p:extLst>
      <p:ext uri="{BB962C8B-B14F-4D97-AF65-F5344CB8AC3E}">
        <p14:creationId xmlns:p14="http://schemas.microsoft.com/office/powerpoint/2010/main" val="68204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4E23-F409-4691-84CD-C0C52AD3F0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Zeitplan</a:t>
            </a:r>
            <a:r>
              <a:rPr lang="en-US" dirty="0"/>
              <a:t> </a:t>
            </a:r>
            <a:r>
              <a:rPr lang="en-US" dirty="0" err="1"/>
              <a:t>Kampagne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6B88A-CA53-4491-9D51-BD04EBF2F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590" y="1349521"/>
            <a:ext cx="8617176" cy="481916"/>
          </a:xfrm>
        </p:spPr>
        <p:txBody>
          <a:bodyPr/>
          <a:lstStyle/>
          <a:p>
            <a:r>
              <a:rPr lang="en-US" dirty="0" err="1">
                <a:solidFill>
                  <a:schemeClr val="accent3"/>
                </a:solidFill>
              </a:rPr>
              <a:t>Februar</a:t>
            </a:r>
            <a:r>
              <a:rPr lang="en-US" dirty="0">
                <a:solidFill>
                  <a:schemeClr val="accent3"/>
                </a:solidFill>
              </a:rPr>
              <a:t> – </a:t>
            </a:r>
            <a:r>
              <a:rPr lang="en-US" dirty="0"/>
              <a:t>Mai</a:t>
            </a:r>
            <a:r>
              <a:rPr lang="en-US" dirty="0">
                <a:solidFill>
                  <a:schemeClr val="accent3"/>
                </a:solidFill>
              </a:rPr>
              <a:t> 2020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4035-833F-47A3-9B42-8D3A786CD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2400" dirty="0" err="1">
                <a:solidFill>
                  <a:srgbClr val="B4001B"/>
                </a:solidFill>
              </a:rPr>
              <a:t>März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27327C-3A41-4D1E-A5CE-D0A5F32812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9000" y="3176106"/>
            <a:ext cx="2187930" cy="368946"/>
          </a:xfrm>
        </p:spPr>
        <p:txBody>
          <a:bodyPr/>
          <a:lstStyle/>
          <a:p>
            <a:pPr lvl="0" algn="ctr"/>
            <a:r>
              <a:rPr lang="en-US" dirty="0" err="1">
                <a:solidFill>
                  <a:srgbClr val="0000FF"/>
                </a:solidFill>
              </a:rPr>
              <a:t>Europäische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Aktionswoche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904312-F9B9-4F27-8665-50D0641FBE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2433" y="3743370"/>
            <a:ext cx="2187930" cy="2237665"/>
          </a:xfrm>
        </p:spPr>
        <p:txBody>
          <a:bodyPr/>
          <a:lstStyle/>
          <a:p>
            <a:pPr marL="285750" lvl="0" indent="-285750">
              <a:buFontTx/>
              <a:buChar char="-"/>
            </a:pPr>
            <a:r>
              <a:rPr lang="en-US" sz="1800" b="1" i="0" dirty="0" err="1">
                <a:solidFill>
                  <a:srgbClr val="3B4D55"/>
                </a:solidFill>
              </a:rPr>
              <a:t>Alle</a:t>
            </a:r>
            <a:r>
              <a:rPr lang="en-US" sz="1800" b="1" i="0" dirty="0">
                <a:solidFill>
                  <a:srgbClr val="3B4D55"/>
                </a:solidFill>
              </a:rPr>
              <a:t> MO </a:t>
            </a:r>
            <a:r>
              <a:rPr lang="en-US" sz="1800" b="1" i="0" dirty="0" err="1">
                <a:solidFill>
                  <a:srgbClr val="3B4D55"/>
                </a:solidFill>
              </a:rPr>
              <a:t>organisieren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eine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en-US" sz="1800" b="1" i="0" dirty="0" err="1">
                <a:solidFill>
                  <a:srgbClr val="3B4D55"/>
                </a:solidFill>
              </a:rPr>
              <a:t>Aktion</a:t>
            </a:r>
            <a:r>
              <a:rPr lang="en-US" sz="1800" b="1" i="0" dirty="0">
                <a:solidFill>
                  <a:srgbClr val="3B4D55"/>
                </a:solidFill>
              </a:rPr>
              <a:t>(</a:t>
            </a:r>
            <a:r>
              <a:rPr lang="en-US" sz="1800" b="1" i="0" dirty="0" err="1">
                <a:solidFill>
                  <a:srgbClr val="3B4D55"/>
                </a:solidFill>
              </a:rPr>
              <a:t>swoche</a:t>
            </a:r>
            <a:r>
              <a:rPr lang="en-US" sz="1800" b="1" i="0" dirty="0">
                <a:solidFill>
                  <a:srgbClr val="3B4D55"/>
                </a:solidFill>
              </a:rPr>
              <a:t>)</a:t>
            </a:r>
          </a:p>
          <a:p>
            <a:pPr marL="285750" lvl="0" indent="-285750">
              <a:buFontTx/>
              <a:buChar char="-"/>
            </a:pPr>
            <a:r>
              <a:rPr lang="de-DE" sz="1800" b="1" i="0" dirty="0">
                <a:solidFill>
                  <a:srgbClr val="3B4D55"/>
                </a:solidFill>
              </a:rPr>
              <a:t>Wir betonen die gemeinsame Aktion, die in ganz Europa stattfindet</a:t>
            </a:r>
            <a:endParaRPr lang="ru-RU" sz="1800" b="1" i="0" dirty="0">
              <a:solidFill>
                <a:schemeClr val="accent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9FF3-8FFE-4E02-8E2A-BEDDF869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April</a:t>
            </a:r>
            <a:endParaRPr lang="ru-RU" sz="2400" dirty="0">
              <a:solidFill>
                <a:srgbClr val="B4001B"/>
              </a:solidFill>
            </a:endParaRPr>
          </a:p>
          <a:p>
            <a:pPr lvl="0"/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850A20-E11B-4BD8-8CD9-BF9B430BE6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064" y="3176106"/>
            <a:ext cx="1918238" cy="368946"/>
          </a:xfrm>
        </p:spPr>
        <p:txBody>
          <a:bodyPr/>
          <a:lstStyle/>
          <a:p>
            <a:pPr lvl="0" algn="ctr"/>
            <a:r>
              <a:rPr lang="en-US" dirty="0">
                <a:solidFill>
                  <a:srgbClr val="0000FF"/>
                </a:solidFill>
              </a:rPr>
              <a:t>Ende der </a:t>
            </a:r>
            <a:r>
              <a:rPr lang="en-US" dirty="0" err="1">
                <a:solidFill>
                  <a:srgbClr val="0000FF"/>
                </a:solidFill>
              </a:rPr>
              <a:t>Kampagne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EF11A1D-EB73-4B08-8ADD-1B50D40FC1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199338" y="3781052"/>
            <a:ext cx="1697037" cy="1414919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002060"/>
                </a:solidFill>
              </a:rPr>
              <a:t>-</a:t>
            </a:r>
            <a:r>
              <a:rPr lang="en-US" sz="1800" b="1" i="0" dirty="0" err="1">
                <a:solidFill>
                  <a:srgbClr val="3B4D55"/>
                </a:solidFill>
              </a:rPr>
              <a:t>genauer</a:t>
            </a:r>
            <a:r>
              <a:rPr lang="en-US" sz="1800" b="1" i="0" dirty="0">
                <a:solidFill>
                  <a:srgbClr val="3B4D55"/>
                </a:solidFill>
              </a:rPr>
              <a:t> </a:t>
            </a:r>
            <a:r>
              <a:rPr lang="de-DE" sz="1800" b="1" i="0" dirty="0">
                <a:solidFill>
                  <a:srgbClr val="3B4D55"/>
                </a:solidFill>
              </a:rPr>
              <a:t>festzulegen, Rückblick auf die vergangenen Monate</a:t>
            </a:r>
            <a:endParaRPr lang="en-US" sz="1800" b="1" i="0" dirty="0">
              <a:solidFill>
                <a:srgbClr val="3B4D55"/>
              </a:solidFill>
            </a:endParaRPr>
          </a:p>
          <a:p>
            <a:pPr lvl="0"/>
            <a:endParaRPr lang="en-US" sz="1800" b="1" i="0" dirty="0">
              <a:solidFill>
                <a:srgbClr val="00206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50FA0-8BDD-46C8-99F1-A2927A86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Mai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E427F9-9DA3-442F-9E6F-54A21B401D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6125" y="3176106"/>
            <a:ext cx="1816175" cy="368946"/>
          </a:xfrm>
        </p:spPr>
        <p:txBody>
          <a:bodyPr/>
          <a:lstStyle/>
          <a:p>
            <a:pPr lvl="0" algn="ctr"/>
            <a:r>
              <a:rPr lang="en-US" dirty="0" err="1">
                <a:solidFill>
                  <a:srgbClr val="0000FF"/>
                </a:solidFill>
              </a:rPr>
              <a:t>Kongress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9DC07-6080-4AF6-8CFB-03465BE57D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3990" y="3640835"/>
            <a:ext cx="2011796" cy="141491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1" i="0" dirty="0" err="1">
                <a:solidFill>
                  <a:schemeClr val="accent3"/>
                </a:solidFill>
              </a:rPr>
              <a:t>Überblick</a:t>
            </a:r>
            <a:r>
              <a:rPr lang="en-US" sz="1800" b="1" i="0" dirty="0">
                <a:solidFill>
                  <a:schemeClr val="accent3"/>
                </a:solidFill>
              </a:rPr>
              <a:t> </a:t>
            </a:r>
            <a:r>
              <a:rPr lang="en-US" sz="1800" b="1" i="0" dirty="0" err="1">
                <a:solidFill>
                  <a:schemeClr val="accent3"/>
                </a:solidFill>
              </a:rPr>
              <a:t>über</a:t>
            </a:r>
            <a:r>
              <a:rPr lang="en-US" sz="1800" b="1" i="0" dirty="0">
                <a:solidFill>
                  <a:schemeClr val="accent3"/>
                </a:solidFill>
              </a:rPr>
              <a:t> die </a:t>
            </a:r>
            <a:r>
              <a:rPr lang="en-US" sz="1800" b="1" i="0" dirty="0" err="1">
                <a:solidFill>
                  <a:schemeClr val="accent3"/>
                </a:solidFill>
              </a:rPr>
              <a:t>Kampage</a:t>
            </a:r>
            <a:r>
              <a:rPr lang="en-US" sz="1800" b="1" i="0" dirty="0">
                <a:solidFill>
                  <a:schemeClr val="accent3"/>
                </a:solidFill>
              </a:rPr>
              <a:t> auf dem </a:t>
            </a:r>
            <a:r>
              <a:rPr lang="en-US" sz="1800" b="1" i="0" dirty="0" err="1">
                <a:solidFill>
                  <a:schemeClr val="accent3"/>
                </a:solidFill>
              </a:rPr>
              <a:t>Kongress</a:t>
            </a:r>
            <a:endParaRPr lang="en-US" sz="1800" b="1" i="0" dirty="0">
              <a:solidFill>
                <a:schemeClr val="accent3"/>
              </a:solidFill>
            </a:endParaRPr>
          </a:p>
          <a:p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9E183-E0BA-4EFB-909C-B21CDB32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sz="2400" dirty="0" err="1">
                <a:solidFill>
                  <a:srgbClr val="B4001B"/>
                </a:solidFill>
              </a:rPr>
              <a:t>Juni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5462CD-F97C-4BB7-AF35-E94CC36595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Bewertung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398F53-954F-4FC0-88A5-32A456A33D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1051" y="3640835"/>
            <a:ext cx="1697037" cy="1414919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3B4D55"/>
                </a:solidFill>
              </a:rPr>
              <a:t>- </a:t>
            </a:r>
            <a:r>
              <a:rPr lang="en-US" sz="1800" b="1" i="0" dirty="0" err="1">
                <a:solidFill>
                  <a:srgbClr val="3B4D55"/>
                </a:solidFill>
              </a:rPr>
              <a:t>Beginn</a:t>
            </a:r>
            <a:r>
              <a:rPr lang="en-US" sz="1800" b="1" i="0" dirty="0">
                <a:solidFill>
                  <a:srgbClr val="3B4D55"/>
                </a:solidFill>
              </a:rPr>
              <a:t> der </a:t>
            </a:r>
            <a:r>
              <a:rPr lang="en-US" sz="1800" b="1" i="0" dirty="0" err="1">
                <a:solidFill>
                  <a:srgbClr val="3B4D55"/>
                </a:solidFill>
              </a:rPr>
              <a:t>Bewertung</a:t>
            </a:r>
            <a:r>
              <a:rPr lang="en-US" sz="1800" b="1" i="0" dirty="0">
                <a:solidFill>
                  <a:srgbClr val="3B4D55"/>
                </a:solidFill>
              </a:rPr>
              <a:t> der </a:t>
            </a:r>
            <a:r>
              <a:rPr lang="en-US" sz="1800" b="1" i="0" dirty="0" err="1">
                <a:solidFill>
                  <a:srgbClr val="3B4D55"/>
                </a:solidFill>
              </a:rPr>
              <a:t>Auswirkungen</a:t>
            </a:r>
            <a:r>
              <a:rPr lang="en-US" sz="1800" b="1" i="0" dirty="0">
                <a:solidFill>
                  <a:srgbClr val="3B4D55"/>
                </a:solidFill>
              </a:rPr>
              <a:t> der </a:t>
            </a:r>
            <a:r>
              <a:rPr lang="en-US" sz="1800" b="1" i="0" dirty="0" err="1">
                <a:solidFill>
                  <a:srgbClr val="3B4D55"/>
                </a:solidFill>
              </a:rPr>
              <a:t>Kampagne</a:t>
            </a:r>
            <a:endParaRPr lang="ru-RU" sz="1800" b="1" i="0" dirty="0">
              <a:solidFill>
                <a:srgbClr val="3B4D55"/>
              </a:solidFill>
            </a:endParaRPr>
          </a:p>
          <a:p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2C7FD2-2A48-41BD-B107-E8DDA37CB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112" y="2489256"/>
            <a:ext cx="2132521" cy="450850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</a:rPr>
              <a:t>Folgezeit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D7473F-5C97-4494-8F24-D313570F3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8054" y="3314218"/>
            <a:ext cx="2339025" cy="1331599"/>
          </a:xfrm>
        </p:spPr>
        <p:txBody>
          <a:bodyPr/>
          <a:lstStyle/>
          <a:p>
            <a:pPr algn="ctr"/>
            <a:r>
              <a:rPr lang="en-US" sz="2400" b="1" i="0" dirty="0">
                <a:solidFill>
                  <a:srgbClr val="0000FF"/>
                </a:solidFill>
              </a:rPr>
              <a:t>Was </a:t>
            </a:r>
            <a:r>
              <a:rPr lang="en-US" sz="2400" b="1" i="0" dirty="0" err="1">
                <a:solidFill>
                  <a:srgbClr val="0000FF"/>
                </a:solidFill>
              </a:rPr>
              <a:t>folgt</a:t>
            </a:r>
            <a:r>
              <a:rPr lang="en-US" sz="2400" b="1" i="0" dirty="0">
                <a:solidFill>
                  <a:srgbClr val="0000FF"/>
                </a:solidFill>
              </a:rPr>
              <a:t>?</a:t>
            </a:r>
            <a:endParaRPr lang="ru-RU" sz="2400" b="1" i="0" dirty="0">
              <a:solidFill>
                <a:srgbClr val="0000FF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888DC6A-B73D-407F-A6AD-C17137CB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</a:t>
            </a:r>
            <a:fld id="{4F4E0FEE-E42D-435A-A441-DBC63D7AFC28}" type="slidenum">
              <a:rPr kumimoji="0" lang="ru-RU" sz="9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FC07CAD9-5346-4C65-8C51-7C0ABB0B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221742"/>
            <a:ext cx="2425082" cy="57791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DCCB23B-98C1-4BA4-BE8C-9A08C1AA6842}"/>
              </a:ext>
            </a:extLst>
          </p:cNvPr>
          <p:cNvSpPr/>
          <p:nvPr/>
        </p:nvSpPr>
        <p:spPr>
          <a:xfrm>
            <a:off x="9378054" y="3839061"/>
            <a:ext cx="2683526" cy="13539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</a:t>
            </a:r>
            <a:r>
              <a:rPr lang="en-US" dirty="0" err="1"/>
              <a:t>TogetherAtWork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0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36AF8E5-E0D3-4A20-88F8-E770F7C1F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r="-1" b="1210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CB2FE9AA-DDE1-4C4F-942E-A068C143B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037" y="6247311"/>
            <a:ext cx="2425082" cy="5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D1B7C700-E1E8-49F7-A098-8BACEE3FC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29" y="0"/>
            <a:ext cx="9724342" cy="6877907"/>
          </a:xfrm>
        </p:spPr>
      </p:pic>
    </p:spTree>
    <p:extLst>
      <p:ext uri="{BB962C8B-B14F-4D97-AF65-F5344CB8AC3E}">
        <p14:creationId xmlns:p14="http://schemas.microsoft.com/office/powerpoint/2010/main" val="425386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39BE426D-14D4-44CA-A8CC-09C333B62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19" y="0"/>
            <a:ext cx="9701561" cy="6861794"/>
          </a:xfrm>
        </p:spPr>
      </p:pic>
    </p:spTree>
    <p:extLst>
      <p:ext uri="{BB962C8B-B14F-4D97-AF65-F5344CB8AC3E}">
        <p14:creationId xmlns:p14="http://schemas.microsoft.com/office/powerpoint/2010/main" val="415729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06BF9-D102-4C2E-8BDD-20F1CABD1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44" y="0"/>
            <a:ext cx="9689310" cy="6853129"/>
          </a:xfrm>
        </p:spPr>
      </p:pic>
    </p:spTree>
    <p:extLst>
      <p:ext uri="{BB962C8B-B14F-4D97-AF65-F5344CB8AC3E}">
        <p14:creationId xmlns:p14="http://schemas.microsoft.com/office/powerpoint/2010/main" val="264579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64632C0-9E1C-458E-90E2-6532E4500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FE14F-BB46-430A-B90D-AD6176901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330" y="23141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</a:rPr>
              <a:t>Was </a:t>
            </a:r>
            <a:r>
              <a:rPr lang="en-US" sz="5400" b="1" dirty="0" err="1">
                <a:solidFill>
                  <a:srgbClr val="FFFFFF"/>
                </a:solidFill>
              </a:rPr>
              <a:t>erwarten</a:t>
            </a:r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solidFill>
                  <a:srgbClr val="FFFFFF"/>
                </a:solidFill>
              </a:rPr>
              <a:t>wir</a:t>
            </a:r>
            <a:r>
              <a:rPr lang="en-US" sz="5400" b="1" dirty="0">
                <a:solidFill>
                  <a:srgbClr val="FFFFFF"/>
                </a:solidFill>
              </a:rPr>
              <a:t> von </a:t>
            </a:r>
            <a:r>
              <a:rPr lang="en-US" sz="5400" b="1" dirty="0" err="1">
                <a:solidFill>
                  <a:srgbClr val="FFFFFF"/>
                </a:solidFill>
              </a:rPr>
              <a:t>euch</a:t>
            </a:r>
            <a:r>
              <a:rPr lang="en-US" sz="5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01F6C-7DB5-4EE6-990F-3B2562B89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330" y="1625374"/>
            <a:ext cx="10515600" cy="500120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/>
            <a:r>
              <a:rPr lang="de-DE" sz="2800" b="1" dirty="0">
                <a:solidFill>
                  <a:srgbClr val="FFFFFF"/>
                </a:solidFill>
              </a:rPr>
              <a:t>Offene Kampagne, die auf nationaler Ebene vervielfacht und weiterentwickelt werden soll.</a:t>
            </a:r>
          </a:p>
          <a:p>
            <a:pPr algn="l"/>
            <a:r>
              <a:rPr lang="en-US" sz="2800" b="1" dirty="0" err="1">
                <a:solidFill>
                  <a:srgbClr val="FFFFFF"/>
                </a:solidFill>
              </a:rPr>
              <a:t>Wir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brauchen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eure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Unterstützung</a:t>
            </a:r>
            <a:r>
              <a:rPr lang="en-US" sz="2800" b="1" dirty="0">
                <a:solidFill>
                  <a:srgbClr val="FFFFFF"/>
                </a:solidFill>
              </a:rPr>
              <a:t> und </a:t>
            </a:r>
            <a:r>
              <a:rPr lang="en-US" sz="2800" b="1" dirty="0" err="1">
                <a:solidFill>
                  <a:srgbClr val="FFFFFF"/>
                </a:solidFill>
              </a:rPr>
              <a:t>euer</a:t>
            </a:r>
            <a:r>
              <a:rPr lang="en-US" sz="2800" b="1" dirty="0">
                <a:solidFill>
                  <a:srgbClr val="FFFFFF"/>
                </a:solidFill>
              </a:rPr>
              <a:t> Engagement.</a:t>
            </a:r>
          </a:p>
          <a:p>
            <a:pPr algn="l"/>
            <a:r>
              <a:rPr lang="en-US" sz="2800" b="1" dirty="0" err="1">
                <a:solidFill>
                  <a:srgbClr val="FFFFFF"/>
                </a:solidFill>
              </a:rPr>
              <a:t>Musterbeispiel</a:t>
            </a:r>
            <a:r>
              <a:rPr lang="en-US" sz="2800" b="1" dirty="0">
                <a:solidFill>
                  <a:srgbClr val="FFFFFF"/>
                </a:solidFill>
              </a:rPr>
              <a:t> von OZ KOVO, </a:t>
            </a:r>
            <a:r>
              <a:rPr lang="en-US" sz="2800" b="1" dirty="0" err="1">
                <a:solidFill>
                  <a:srgbClr val="FFFFFF"/>
                </a:solidFill>
              </a:rPr>
              <a:t>Slowakei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OZ KOVO </a:t>
            </a:r>
            <a:r>
              <a:rPr lang="de-DE" b="1" dirty="0">
                <a:solidFill>
                  <a:srgbClr val="FFFFFF"/>
                </a:solidFill>
              </a:rPr>
              <a:t>hat uns einen eigenen Zeitplan geschickt, der auf dem von uns vorgeschlagenen basiert.</a:t>
            </a:r>
            <a:endParaRPr lang="en-US" b="1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FF"/>
                </a:solidFill>
              </a:rPr>
              <a:t>Sie identifizierten die Hindernisse für TV, mit denen sie in der Slowakei konfrontiert sind 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OZ KOVOs </a:t>
            </a:r>
            <a:r>
              <a:rPr lang="en-US" b="1" dirty="0" err="1">
                <a:solidFill>
                  <a:srgbClr val="FFFFFF"/>
                </a:solidFill>
              </a:rPr>
              <a:t>Zeitplan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zeigt</a:t>
            </a:r>
            <a:r>
              <a:rPr lang="en-US" b="1" dirty="0">
                <a:solidFill>
                  <a:srgbClr val="FFFFFF"/>
                </a:solidFill>
              </a:rPr>
              <a:t> auf, </a:t>
            </a:r>
            <a:r>
              <a:rPr lang="en-US" b="1" dirty="0" err="1">
                <a:solidFill>
                  <a:srgbClr val="FFFFFF"/>
                </a:solidFill>
              </a:rPr>
              <a:t>wie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sie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zu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unserer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Kampagne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beitragen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werden</a:t>
            </a:r>
            <a:r>
              <a:rPr lang="en-US" b="1" dirty="0">
                <a:solidFill>
                  <a:srgbClr val="FFFFFF"/>
                </a:solidFill>
              </a:rPr>
              <a:t>: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de-DE" sz="1600" b="1" dirty="0">
                <a:solidFill>
                  <a:srgbClr val="FFFFFF"/>
                </a:solidFill>
              </a:rPr>
              <a:t>Verteilung von Kampagnenmaterial an alle Mitglieder über Web und soziale Medien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 err="1">
                <a:solidFill>
                  <a:srgbClr val="FFFFFF"/>
                </a:solidFill>
              </a:rPr>
              <a:t>Presseerklärung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zur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Kampagne</a:t>
            </a:r>
            <a:endParaRPr lang="en-US" sz="1600" b="1" dirty="0">
              <a:solidFill>
                <a:srgbClr val="FFFFFF"/>
              </a:solidFill>
            </a:endParaRP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Banner </a:t>
            </a:r>
            <a:r>
              <a:rPr lang="en-US" sz="1600" b="1" dirty="0" err="1">
                <a:solidFill>
                  <a:srgbClr val="FFFFFF"/>
                </a:solidFill>
              </a:rPr>
              <a:t>mit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Kampagnenlogo</a:t>
            </a:r>
            <a:endParaRPr lang="en-US" sz="1600" b="1" dirty="0">
              <a:solidFill>
                <a:srgbClr val="FFFFFF"/>
              </a:solidFill>
            </a:endParaRP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Videos </a:t>
            </a:r>
            <a:r>
              <a:rPr lang="en-US" sz="1600" b="1" dirty="0" err="1">
                <a:solidFill>
                  <a:srgbClr val="FFFFFF"/>
                </a:solidFill>
              </a:rPr>
              <a:t>mit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Aussagen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ihrer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Mitglieder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über</a:t>
            </a:r>
            <a:r>
              <a:rPr lang="en-US" sz="1600" b="1" dirty="0">
                <a:solidFill>
                  <a:srgbClr val="FFFFFF"/>
                </a:solidFill>
              </a:rPr>
              <a:t> die </a:t>
            </a:r>
            <a:r>
              <a:rPr lang="en-US" sz="1600" b="1" dirty="0" err="1">
                <a:solidFill>
                  <a:srgbClr val="FFFFFF"/>
                </a:solidFill>
              </a:rPr>
              <a:t>Vorteile</a:t>
            </a:r>
            <a:r>
              <a:rPr lang="en-US" sz="1600" b="1" dirty="0">
                <a:solidFill>
                  <a:srgbClr val="FFFFFF"/>
                </a:solidFill>
              </a:rPr>
              <a:t> von TV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 err="1">
                <a:solidFill>
                  <a:srgbClr val="FFFFFF"/>
                </a:solidFill>
              </a:rPr>
              <a:t>Fotos</a:t>
            </a:r>
            <a:r>
              <a:rPr lang="en-US" sz="1600" b="1" dirty="0">
                <a:solidFill>
                  <a:srgbClr val="FFFFFF"/>
                </a:solidFill>
              </a:rPr>
              <a:t> and Interviews </a:t>
            </a:r>
            <a:r>
              <a:rPr lang="en-US" sz="1600" b="1" dirty="0" err="1">
                <a:solidFill>
                  <a:srgbClr val="FFFFFF"/>
                </a:solidFill>
              </a:rPr>
              <a:t>mit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Arbeitgebern</a:t>
            </a:r>
            <a:r>
              <a:rPr lang="en-US" sz="1600" b="1" dirty="0">
                <a:solidFill>
                  <a:srgbClr val="FFFFFF"/>
                </a:solidFill>
              </a:rPr>
              <a:t>, die TV </a:t>
            </a:r>
            <a:r>
              <a:rPr lang="en-US" sz="1600" b="1" dirty="0" err="1">
                <a:solidFill>
                  <a:srgbClr val="FFFFFF"/>
                </a:solidFill>
              </a:rPr>
              <a:t>unterstützen</a:t>
            </a:r>
            <a:endParaRPr lang="en-US" sz="1600" b="1" dirty="0">
              <a:solidFill>
                <a:srgbClr val="FFFFFF"/>
              </a:solidFill>
            </a:endParaRP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Videos </a:t>
            </a:r>
            <a:r>
              <a:rPr lang="en-US" sz="1600" b="1" dirty="0" err="1">
                <a:solidFill>
                  <a:srgbClr val="FFFFFF"/>
                </a:solidFill>
              </a:rPr>
              <a:t>junger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Mitglieder</a:t>
            </a:r>
            <a:r>
              <a:rPr lang="en-US" sz="1600" b="1" dirty="0">
                <a:solidFill>
                  <a:srgbClr val="FFFFFF"/>
                </a:solidFill>
              </a:rPr>
              <a:t>, in </a:t>
            </a:r>
            <a:r>
              <a:rPr lang="en-US" sz="1600" b="1" dirty="0" err="1">
                <a:solidFill>
                  <a:srgbClr val="FFFFFF"/>
                </a:solidFill>
              </a:rPr>
              <a:t>denen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sie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über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ihre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Bedingungen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sprechen</a:t>
            </a:r>
            <a:endParaRPr lang="en-US" sz="1600" b="1" dirty="0">
              <a:solidFill>
                <a:srgbClr val="FFFFFF"/>
              </a:solidFill>
            </a:endParaRP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 err="1">
                <a:solidFill>
                  <a:srgbClr val="FFFFFF"/>
                </a:solidFill>
              </a:rPr>
              <a:t>Aktionen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während </a:t>
            </a:r>
            <a:r>
              <a:rPr lang="en-US" sz="1600" b="1" dirty="0">
                <a:solidFill>
                  <a:srgbClr val="FFFFFF"/>
                </a:solidFill>
              </a:rPr>
              <a:t>der </a:t>
            </a:r>
            <a:r>
              <a:rPr lang="en-US" sz="1600" b="1" dirty="0" err="1">
                <a:solidFill>
                  <a:srgbClr val="FFFFFF"/>
                </a:solidFill>
              </a:rPr>
              <a:t>europäischen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Aktionswoche</a:t>
            </a:r>
            <a:r>
              <a:rPr lang="en-US" sz="1600" b="1" dirty="0">
                <a:solidFill>
                  <a:srgbClr val="FFFFFF"/>
                </a:solidFill>
              </a:rPr>
              <a:t> (</a:t>
            </a:r>
            <a:r>
              <a:rPr lang="en-US" sz="1600" b="1" dirty="0" err="1">
                <a:solidFill>
                  <a:srgbClr val="FFFFFF"/>
                </a:solidFill>
              </a:rPr>
              <a:t>entsprechende</a:t>
            </a:r>
            <a:r>
              <a:rPr lang="en-US" sz="1600" b="1" dirty="0">
                <a:solidFill>
                  <a:srgbClr val="FFFFFF"/>
                </a:solidFill>
              </a:rPr>
              <a:t> Videos </a:t>
            </a:r>
            <a:r>
              <a:rPr lang="en-US" sz="1600" b="1" dirty="0" err="1">
                <a:solidFill>
                  <a:srgbClr val="FFFFFF"/>
                </a:solidFill>
              </a:rPr>
              <a:t>werden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geteilt</a:t>
            </a:r>
            <a:r>
              <a:rPr lang="en-US" sz="1600" b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951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">
      <a:dk1>
        <a:srgbClr val="B4001B"/>
      </a:dk1>
      <a:lt1>
        <a:srgbClr val="FFFFFF"/>
      </a:lt1>
      <a:dk2>
        <a:srgbClr val="3B4D55"/>
      </a:dk2>
      <a:lt2>
        <a:srgbClr val="DEE6EE"/>
      </a:lt2>
      <a:accent1>
        <a:srgbClr val="B4001B"/>
      </a:accent1>
      <a:accent2>
        <a:srgbClr val="9399A1"/>
      </a:accent2>
      <a:accent3>
        <a:srgbClr val="3B4D55"/>
      </a:accent3>
      <a:accent4>
        <a:srgbClr val="000000"/>
      </a:accent4>
      <a:accent5>
        <a:srgbClr val="425537"/>
      </a:accent5>
      <a:accent6>
        <a:srgbClr val="FF0000"/>
      </a:accent6>
      <a:hlink>
        <a:srgbClr val="3B4D55"/>
      </a:hlink>
      <a:folHlink>
        <a:srgbClr val="3B4D55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story_Timeline_05_MO - v3" id="{7FF5D5DD-C278-4CE6-8439-473DA481B1BB}" vid="{5298D311-D36A-4BC6-B02B-DC4D295524F4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337</Words>
  <Application>Microsoft Office PowerPoint</Application>
  <PresentationFormat>Widescreen</PresentationFormat>
  <Paragraphs>68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2_Office Theme</vt:lpstr>
      <vt:lpstr>1_Office Theme</vt:lpstr>
      <vt:lpstr>PowerPoint Presentation</vt:lpstr>
      <vt:lpstr>Zeitplan Kampagne: Together at Work</vt:lpstr>
      <vt:lpstr>Zeitplan Kampagne</vt:lpstr>
      <vt:lpstr>PowerPoint Presentation</vt:lpstr>
      <vt:lpstr>PowerPoint Presentation</vt:lpstr>
      <vt:lpstr>PowerPoint Presentation</vt:lpstr>
      <vt:lpstr>PowerPoint Presentation</vt:lpstr>
      <vt:lpstr>Was erwarten wir von euch?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Velicu</dc:creator>
  <cp:lastModifiedBy>Katja Grosser</cp:lastModifiedBy>
  <cp:revision>22</cp:revision>
  <dcterms:created xsi:type="dcterms:W3CDTF">2019-04-25T15:30:47Z</dcterms:created>
  <dcterms:modified xsi:type="dcterms:W3CDTF">2019-05-21T09:49:53Z</dcterms:modified>
</cp:coreProperties>
</file>